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77" r:id="rId5"/>
    <p:sldId id="276" r:id="rId6"/>
    <p:sldId id="259" r:id="rId7"/>
    <p:sldId id="278" r:id="rId8"/>
    <p:sldId id="260" r:id="rId9"/>
    <p:sldId id="261" r:id="rId10"/>
    <p:sldId id="279" r:id="rId11"/>
    <p:sldId id="262" r:id="rId12"/>
    <p:sldId id="263" r:id="rId13"/>
    <p:sldId id="267" r:id="rId14"/>
    <p:sldId id="268" r:id="rId15"/>
    <p:sldId id="264" r:id="rId16"/>
    <p:sldId id="269" r:id="rId17"/>
    <p:sldId id="270" r:id="rId18"/>
    <p:sldId id="265" r:id="rId19"/>
    <p:sldId id="272" r:id="rId20"/>
    <p:sldId id="271" r:id="rId21"/>
    <p:sldId id="266" r:id="rId22"/>
    <p:sldId id="274" r:id="rId23"/>
    <p:sldId id="273" r:id="rId24"/>
    <p:sldId id="280" r:id="rId25"/>
    <p:sldId id="281" r:id="rId26"/>
    <p:sldId id="282" r:id="rId27"/>
    <p:sldId id="283" r:id="rId28"/>
    <p:sldId id="284" r:id="rId29"/>
    <p:sldId id="285" r:id="rId30"/>
    <p:sldId id="286" r:id="rId31"/>
    <p:sldId id="287" r:id="rId32"/>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Stile medio 2 - Colore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19" autoAdjust="0"/>
    <p:restoredTop sz="94660"/>
  </p:normalViewPr>
  <p:slideViewPr>
    <p:cSldViewPr snapToGrid="0">
      <p:cViewPr>
        <p:scale>
          <a:sx n="66" d="100"/>
          <a:sy n="66" d="100"/>
        </p:scale>
        <p:origin x="1114" y="3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3B791ED-346E-5723-9E5D-C3067D17E1A6}"/>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6C30E162-B001-1329-47CE-94B2DDBB9E6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051D94A5-A248-32CC-5F49-4BD98515BE6B}"/>
              </a:ext>
            </a:extLst>
          </p:cNvPr>
          <p:cNvSpPr>
            <a:spLocks noGrp="1"/>
          </p:cNvSpPr>
          <p:nvPr>
            <p:ph type="dt" sz="half" idx="10"/>
          </p:nvPr>
        </p:nvSpPr>
        <p:spPr/>
        <p:txBody>
          <a:bodyPr/>
          <a:lstStyle/>
          <a:p>
            <a:fld id="{B5C7CFB0-F2E7-43D0-9D60-2A470FFA8329}" type="datetimeFigureOut">
              <a:rPr lang="it-IT" smtClean="0"/>
              <a:t>06/12/2023</a:t>
            </a:fld>
            <a:endParaRPr lang="it-IT"/>
          </a:p>
        </p:txBody>
      </p:sp>
      <p:sp>
        <p:nvSpPr>
          <p:cNvPr id="5" name="Segnaposto piè di pagina 4">
            <a:extLst>
              <a:ext uri="{FF2B5EF4-FFF2-40B4-BE49-F238E27FC236}">
                <a16:creationId xmlns:a16="http://schemas.microsoft.com/office/drawing/2014/main" id="{3C8A3F18-B32F-F23F-CB0C-7A5AC8ED5EC7}"/>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20E84E08-A704-416E-2D7B-5B915D72D666}"/>
              </a:ext>
            </a:extLst>
          </p:cNvPr>
          <p:cNvSpPr>
            <a:spLocks noGrp="1"/>
          </p:cNvSpPr>
          <p:nvPr>
            <p:ph type="sldNum" sz="quarter" idx="12"/>
          </p:nvPr>
        </p:nvSpPr>
        <p:spPr/>
        <p:txBody>
          <a:bodyPr/>
          <a:lstStyle/>
          <a:p>
            <a:fld id="{01786E1C-E96C-47C1-B662-12298AA56578}" type="slidenum">
              <a:rPr lang="it-IT" smtClean="0"/>
              <a:t>‹N›</a:t>
            </a:fld>
            <a:endParaRPr lang="it-IT"/>
          </a:p>
        </p:txBody>
      </p:sp>
    </p:spTree>
    <p:extLst>
      <p:ext uri="{BB962C8B-B14F-4D97-AF65-F5344CB8AC3E}">
        <p14:creationId xmlns:p14="http://schemas.microsoft.com/office/powerpoint/2010/main" val="26629757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C477375-D13F-14F1-6F02-BFC946A860B3}"/>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E25E44E3-EFF3-0331-B846-04140EC84BE8}"/>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91D93FF4-C01B-E4C4-DE41-994B38E1526C}"/>
              </a:ext>
            </a:extLst>
          </p:cNvPr>
          <p:cNvSpPr>
            <a:spLocks noGrp="1"/>
          </p:cNvSpPr>
          <p:nvPr>
            <p:ph type="dt" sz="half" idx="10"/>
          </p:nvPr>
        </p:nvSpPr>
        <p:spPr/>
        <p:txBody>
          <a:bodyPr/>
          <a:lstStyle/>
          <a:p>
            <a:fld id="{B5C7CFB0-F2E7-43D0-9D60-2A470FFA8329}" type="datetimeFigureOut">
              <a:rPr lang="it-IT" smtClean="0"/>
              <a:t>06/12/2023</a:t>
            </a:fld>
            <a:endParaRPr lang="it-IT"/>
          </a:p>
        </p:txBody>
      </p:sp>
      <p:sp>
        <p:nvSpPr>
          <p:cNvPr id="5" name="Segnaposto piè di pagina 4">
            <a:extLst>
              <a:ext uri="{FF2B5EF4-FFF2-40B4-BE49-F238E27FC236}">
                <a16:creationId xmlns:a16="http://schemas.microsoft.com/office/drawing/2014/main" id="{C7229658-26A6-8960-28D9-0E2FC6891D67}"/>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CA9D8EE1-B14D-0810-9422-B3734E719C4F}"/>
              </a:ext>
            </a:extLst>
          </p:cNvPr>
          <p:cNvSpPr>
            <a:spLocks noGrp="1"/>
          </p:cNvSpPr>
          <p:nvPr>
            <p:ph type="sldNum" sz="quarter" idx="12"/>
          </p:nvPr>
        </p:nvSpPr>
        <p:spPr/>
        <p:txBody>
          <a:bodyPr/>
          <a:lstStyle/>
          <a:p>
            <a:fld id="{01786E1C-E96C-47C1-B662-12298AA56578}" type="slidenum">
              <a:rPr lang="it-IT" smtClean="0"/>
              <a:t>‹N›</a:t>
            </a:fld>
            <a:endParaRPr lang="it-IT"/>
          </a:p>
        </p:txBody>
      </p:sp>
    </p:spTree>
    <p:extLst>
      <p:ext uri="{BB962C8B-B14F-4D97-AF65-F5344CB8AC3E}">
        <p14:creationId xmlns:p14="http://schemas.microsoft.com/office/powerpoint/2010/main" val="18555877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DEA85FFD-2E12-6D80-CCA7-399B93A06333}"/>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FB3B5D5A-A420-302D-BDC1-CE7D089EF29A}"/>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AADF2EE5-5FFA-CBF0-DBB9-1B1508C7C81A}"/>
              </a:ext>
            </a:extLst>
          </p:cNvPr>
          <p:cNvSpPr>
            <a:spLocks noGrp="1"/>
          </p:cNvSpPr>
          <p:nvPr>
            <p:ph type="dt" sz="half" idx="10"/>
          </p:nvPr>
        </p:nvSpPr>
        <p:spPr/>
        <p:txBody>
          <a:bodyPr/>
          <a:lstStyle/>
          <a:p>
            <a:fld id="{B5C7CFB0-F2E7-43D0-9D60-2A470FFA8329}" type="datetimeFigureOut">
              <a:rPr lang="it-IT" smtClean="0"/>
              <a:t>06/12/2023</a:t>
            </a:fld>
            <a:endParaRPr lang="it-IT"/>
          </a:p>
        </p:txBody>
      </p:sp>
      <p:sp>
        <p:nvSpPr>
          <p:cNvPr id="5" name="Segnaposto piè di pagina 4">
            <a:extLst>
              <a:ext uri="{FF2B5EF4-FFF2-40B4-BE49-F238E27FC236}">
                <a16:creationId xmlns:a16="http://schemas.microsoft.com/office/drawing/2014/main" id="{07B06986-9635-C803-5498-F6393451308F}"/>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22883576-9C24-3A0C-9995-07B55EB676A6}"/>
              </a:ext>
            </a:extLst>
          </p:cNvPr>
          <p:cNvSpPr>
            <a:spLocks noGrp="1"/>
          </p:cNvSpPr>
          <p:nvPr>
            <p:ph type="sldNum" sz="quarter" idx="12"/>
          </p:nvPr>
        </p:nvSpPr>
        <p:spPr/>
        <p:txBody>
          <a:bodyPr/>
          <a:lstStyle/>
          <a:p>
            <a:fld id="{01786E1C-E96C-47C1-B662-12298AA56578}" type="slidenum">
              <a:rPr lang="it-IT" smtClean="0"/>
              <a:t>‹N›</a:t>
            </a:fld>
            <a:endParaRPr lang="it-IT"/>
          </a:p>
        </p:txBody>
      </p:sp>
    </p:spTree>
    <p:extLst>
      <p:ext uri="{BB962C8B-B14F-4D97-AF65-F5344CB8AC3E}">
        <p14:creationId xmlns:p14="http://schemas.microsoft.com/office/powerpoint/2010/main" val="33897894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E2D601B-B97B-84D4-3F90-8354F4629049}"/>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87E58937-7457-D3B9-9E02-0670C20F146A}"/>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CF2F8B05-B253-37E1-9598-995E66FF303B}"/>
              </a:ext>
            </a:extLst>
          </p:cNvPr>
          <p:cNvSpPr>
            <a:spLocks noGrp="1"/>
          </p:cNvSpPr>
          <p:nvPr>
            <p:ph type="dt" sz="half" idx="10"/>
          </p:nvPr>
        </p:nvSpPr>
        <p:spPr/>
        <p:txBody>
          <a:bodyPr/>
          <a:lstStyle/>
          <a:p>
            <a:fld id="{B5C7CFB0-F2E7-43D0-9D60-2A470FFA8329}" type="datetimeFigureOut">
              <a:rPr lang="it-IT" smtClean="0"/>
              <a:t>06/12/2023</a:t>
            </a:fld>
            <a:endParaRPr lang="it-IT"/>
          </a:p>
        </p:txBody>
      </p:sp>
      <p:sp>
        <p:nvSpPr>
          <p:cNvPr id="5" name="Segnaposto piè di pagina 4">
            <a:extLst>
              <a:ext uri="{FF2B5EF4-FFF2-40B4-BE49-F238E27FC236}">
                <a16:creationId xmlns:a16="http://schemas.microsoft.com/office/drawing/2014/main" id="{272D02F4-8CA2-C6CE-BDC7-4E2CB8F575DE}"/>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5202D534-209E-1DAF-7DB1-9ABDFB788572}"/>
              </a:ext>
            </a:extLst>
          </p:cNvPr>
          <p:cNvSpPr>
            <a:spLocks noGrp="1"/>
          </p:cNvSpPr>
          <p:nvPr>
            <p:ph type="sldNum" sz="quarter" idx="12"/>
          </p:nvPr>
        </p:nvSpPr>
        <p:spPr/>
        <p:txBody>
          <a:bodyPr/>
          <a:lstStyle/>
          <a:p>
            <a:fld id="{01786E1C-E96C-47C1-B662-12298AA56578}" type="slidenum">
              <a:rPr lang="it-IT" smtClean="0"/>
              <a:t>‹N›</a:t>
            </a:fld>
            <a:endParaRPr lang="it-IT"/>
          </a:p>
        </p:txBody>
      </p:sp>
    </p:spTree>
    <p:extLst>
      <p:ext uri="{BB962C8B-B14F-4D97-AF65-F5344CB8AC3E}">
        <p14:creationId xmlns:p14="http://schemas.microsoft.com/office/powerpoint/2010/main" val="3937578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D08D31A-B5C5-43A3-8B84-972764FED2A1}"/>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513E5FED-904C-F912-3B3B-441C740603E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93788489-5B43-5B34-A8D8-80FCAECBBA43}"/>
              </a:ext>
            </a:extLst>
          </p:cNvPr>
          <p:cNvSpPr>
            <a:spLocks noGrp="1"/>
          </p:cNvSpPr>
          <p:nvPr>
            <p:ph type="dt" sz="half" idx="10"/>
          </p:nvPr>
        </p:nvSpPr>
        <p:spPr/>
        <p:txBody>
          <a:bodyPr/>
          <a:lstStyle/>
          <a:p>
            <a:fld id="{B5C7CFB0-F2E7-43D0-9D60-2A470FFA8329}" type="datetimeFigureOut">
              <a:rPr lang="it-IT" smtClean="0"/>
              <a:t>06/12/2023</a:t>
            </a:fld>
            <a:endParaRPr lang="it-IT"/>
          </a:p>
        </p:txBody>
      </p:sp>
      <p:sp>
        <p:nvSpPr>
          <p:cNvPr id="5" name="Segnaposto piè di pagina 4">
            <a:extLst>
              <a:ext uri="{FF2B5EF4-FFF2-40B4-BE49-F238E27FC236}">
                <a16:creationId xmlns:a16="http://schemas.microsoft.com/office/drawing/2014/main" id="{4182AE34-8B41-59E8-C3A8-A96755F39C88}"/>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58937169-8FCC-83CC-474D-447D8756B374}"/>
              </a:ext>
            </a:extLst>
          </p:cNvPr>
          <p:cNvSpPr>
            <a:spLocks noGrp="1"/>
          </p:cNvSpPr>
          <p:nvPr>
            <p:ph type="sldNum" sz="quarter" idx="12"/>
          </p:nvPr>
        </p:nvSpPr>
        <p:spPr/>
        <p:txBody>
          <a:bodyPr/>
          <a:lstStyle/>
          <a:p>
            <a:fld id="{01786E1C-E96C-47C1-B662-12298AA56578}" type="slidenum">
              <a:rPr lang="it-IT" smtClean="0"/>
              <a:t>‹N›</a:t>
            </a:fld>
            <a:endParaRPr lang="it-IT"/>
          </a:p>
        </p:txBody>
      </p:sp>
    </p:spTree>
    <p:extLst>
      <p:ext uri="{BB962C8B-B14F-4D97-AF65-F5344CB8AC3E}">
        <p14:creationId xmlns:p14="http://schemas.microsoft.com/office/powerpoint/2010/main" val="4974907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B31D99E-FF3B-DA36-332D-C4A7A3C3E329}"/>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E6DA5F9A-3864-548B-506D-D6798F024C0D}"/>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E51030C8-B7F2-FE12-F22B-C3A6D3F06725}"/>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6369681B-A5C1-814D-F6F1-44430C553B32}"/>
              </a:ext>
            </a:extLst>
          </p:cNvPr>
          <p:cNvSpPr>
            <a:spLocks noGrp="1"/>
          </p:cNvSpPr>
          <p:nvPr>
            <p:ph type="dt" sz="half" idx="10"/>
          </p:nvPr>
        </p:nvSpPr>
        <p:spPr/>
        <p:txBody>
          <a:bodyPr/>
          <a:lstStyle/>
          <a:p>
            <a:fld id="{B5C7CFB0-F2E7-43D0-9D60-2A470FFA8329}" type="datetimeFigureOut">
              <a:rPr lang="it-IT" smtClean="0"/>
              <a:t>06/12/2023</a:t>
            </a:fld>
            <a:endParaRPr lang="it-IT"/>
          </a:p>
        </p:txBody>
      </p:sp>
      <p:sp>
        <p:nvSpPr>
          <p:cNvPr id="6" name="Segnaposto piè di pagina 5">
            <a:extLst>
              <a:ext uri="{FF2B5EF4-FFF2-40B4-BE49-F238E27FC236}">
                <a16:creationId xmlns:a16="http://schemas.microsoft.com/office/drawing/2014/main" id="{3DE62BCE-415B-89E7-6B96-BC9713BAB407}"/>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58111277-29A7-2F48-010E-6DBE6972F31D}"/>
              </a:ext>
            </a:extLst>
          </p:cNvPr>
          <p:cNvSpPr>
            <a:spLocks noGrp="1"/>
          </p:cNvSpPr>
          <p:nvPr>
            <p:ph type="sldNum" sz="quarter" idx="12"/>
          </p:nvPr>
        </p:nvSpPr>
        <p:spPr/>
        <p:txBody>
          <a:bodyPr/>
          <a:lstStyle/>
          <a:p>
            <a:fld id="{01786E1C-E96C-47C1-B662-12298AA56578}" type="slidenum">
              <a:rPr lang="it-IT" smtClean="0"/>
              <a:t>‹N›</a:t>
            </a:fld>
            <a:endParaRPr lang="it-IT"/>
          </a:p>
        </p:txBody>
      </p:sp>
    </p:spTree>
    <p:extLst>
      <p:ext uri="{BB962C8B-B14F-4D97-AF65-F5344CB8AC3E}">
        <p14:creationId xmlns:p14="http://schemas.microsoft.com/office/powerpoint/2010/main" val="8448084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596A5BB-DD3D-8233-1842-B536F8E1E9C2}"/>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E8DC87F3-419B-A3CC-9BB4-1E49A201E6F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1AE029F6-B50E-7D64-7445-F1391FBC5150}"/>
              </a:ext>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CA202005-2F38-9362-B873-AF718D433A5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D412725F-4559-62BF-88C7-ECB5B7EFAA4D}"/>
              </a:ext>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F22B0AFD-27E5-51A6-9817-17748C7A132D}"/>
              </a:ext>
            </a:extLst>
          </p:cNvPr>
          <p:cNvSpPr>
            <a:spLocks noGrp="1"/>
          </p:cNvSpPr>
          <p:nvPr>
            <p:ph type="dt" sz="half" idx="10"/>
          </p:nvPr>
        </p:nvSpPr>
        <p:spPr/>
        <p:txBody>
          <a:bodyPr/>
          <a:lstStyle/>
          <a:p>
            <a:fld id="{B5C7CFB0-F2E7-43D0-9D60-2A470FFA8329}" type="datetimeFigureOut">
              <a:rPr lang="it-IT" smtClean="0"/>
              <a:t>06/12/2023</a:t>
            </a:fld>
            <a:endParaRPr lang="it-IT"/>
          </a:p>
        </p:txBody>
      </p:sp>
      <p:sp>
        <p:nvSpPr>
          <p:cNvPr id="8" name="Segnaposto piè di pagina 7">
            <a:extLst>
              <a:ext uri="{FF2B5EF4-FFF2-40B4-BE49-F238E27FC236}">
                <a16:creationId xmlns:a16="http://schemas.microsoft.com/office/drawing/2014/main" id="{DC893FD0-C8F7-E3C9-03DB-F326D8B6955B}"/>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E5F2CD30-CE23-2851-14FA-5921118C9593}"/>
              </a:ext>
            </a:extLst>
          </p:cNvPr>
          <p:cNvSpPr>
            <a:spLocks noGrp="1"/>
          </p:cNvSpPr>
          <p:nvPr>
            <p:ph type="sldNum" sz="quarter" idx="12"/>
          </p:nvPr>
        </p:nvSpPr>
        <p:spPr/>
        <p:txBody>
          <a:bodyPr/>
          <a:lstStyle/>
          <a:p>
            <a:fld id="{01786E1C-E96C-47C1-B662-12298AA56578}" type="slidenum">
              <a:rPr lang="it-IT" smtClean="0"/>
              <a:t>‹N›</a:t>
            </a:fld>
            <a:endParaRPr lang="it-IT"/>
          </a:p>
        </p:txBody>
      </p:sp>
    </p:spTree>
    <p:extLst>
      <p:ext uri="{BB962C8B-B14F-4D97-AF65-F5344CB8AC3E}">
        <p14:creationId xmlns:p14="http://schemas.microsoft.com/office/powerpoint/2010/main" val="37700778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8AE7DEC-49B8-7A41-24B2-4C273CD8C1B4}"/>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B87AF48B-8F4D-AE37-32D2-EFB71B4A98D5}"/>
              </a:ext>
            </a:extLst>
          </p:cNvPr>
          <p:cNvSpPr>
            <a:spLocks noGrp="1"/>
          </p:cNvSpPr>
          <p:nvPr>
            <p:ph type="dt" sz="half" idx="10"/>
          </p:nvPr>
        </p:nvSpPr>
        <p:spPr/>
        <p:txBody>
          <a:bodyPr/>
          <a:lstStyle/>
          <a:p>
            <a:fld id="{B5C7CFB0-F2E7-43D0-9D60-2A470FFA8329}" type="datetimeFigureOut">
              <a:rPr lang="it-IT" smtClean="0"/>
              <a:t>06/12/2023</a:t>
            </a:fld>
            <a:endParaRPr lang="it-IT"/>
          </a:p>
        </p:txBody>
      </p:sp>
      <p:sp>
        <p:nvSpPr>
          <p:cNvPr id="4" name="Segnaposto piè di pagina 3">
            <a:extLst>
              <a:ext uri="{FF2B5EF4-FFF2-40B4-BE49-F238E27FC236}">
                <a16:creationId xmlns:a16="http://schemas.microsoft.com/office/drawing/2014/main" id="{BA7DEB78-F84A-6193-425E-FCF1A2C6EC6F}"/>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5E167189-5367-85CB-A300-89962A120621}"/>
              </a:ext>
            </a:extLst>
          </p:cNvPr>
          <p:cNvSpPr>
            <a:spLocks noGrp="1"/>
          </p:cNvSpPr>
          <p:nvPr>
            <p:ph type="sldNum" sz="quarter" idx="12"/>
          </p:nvPr>
        </p:nvSpPr>
        <p:spPr/>
        <p:txBody>
          <a:bodyPr/>
          <a:lstStyle/>
          <a:p>
            <a:fld id="{01786E1C-E96C-47C1-B662-12298AA56578}" type="slidenum">
              <a:rPr lang="it-IT" smtClean="0"/>
              <a:t>‹N›</a:t>
            </a:fld>
            <a:endParaRPr lang="it-IT"/>
          </a:p>
        </p:txBody>
      </p:sp>
    </p:spTree>
    <p:extLst>
      <p:ext uri="{BB962C8B-B14F-4D97-AF65-F5344CB8AC3E}">
        <p14:creationId xmlns:p14="http://schemas.microsoft.com/office/powerpoint/2010/main" val="1191182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3D970023-2301-96C6-F62F-DB95286EF2A8}"/>
              </a:ext>
            </a:extLst>
          </p:cNvPr>
          <p:cNvSpPr>
            <a:spLocks noGrp="1"/>
          </p:cNvSpPr>
          <p:nvPr>
            <p:ph type="dt" sz="half" idx="10"/>
          </p:nvPr>
        </p:nvSpPr>
        <p:spPr/>
        <p:txBody>
          <a:bodyPr/>
          <a:lstStyle/>
          <a:p>
            <a:fld id="{B5C7CFB0-F2E7-43D0-9D60-2A470FFA8329}" type="datetimeFigureOut">
              <a:rPr lang="it-IT" smtClean="0"/>
              <a:t>06/12/2023</a:t>
            </a:fld>
            <a:endParaRPr lang="it-IT"/>
          </a:p>
        </p:txBody>
      </p:sp>
      <p:sp>
        <p:nvSpPr>
          <p:cNvPr id="3" name="Segnaposto piè di pagina 2">
            <a:extLst>
              <a:ext uri="{FF2B5EF4-FFF2-40B4-BE49-F238E27FC236}">
                <a16:creationId xmlns:a16="http://schemas.microsoft.com/office/drawing/2014/main" id="{689C0EE6-024A-1EE2-C7DA-0A78C39559DF}"/>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4AA6E70F-5210-DDC0-87E3-A80ED78D8451}"/>
              </a:ext>
            </a:extLst>
          </p:cNvPr>
          <p:cNvSpPr>
            <a:spLocks noGrp="1"/>
          </p:cNvSpPr>
          <p:nvPr>
            <p:ph type="sldNum" sz="quarter" idx="12"/>
          </p:nvPr>
        </p:nvSpPr>
        <p:spPr/>
        <p:txBody>
          <a:bodyPr/>
          <a:lstStyle/>
          <a:p>
            <a:fld id="{01786E1C-E96C-47C1-B662-12298AA56578}" type="slidenum">
              <a:rPr lang="it-IT" smtClean="0"/>
              <a:t>‹N›</a:t>
            </a:fld>
            <a:endParaRPr lang="it-IT"/>
          </a:p>
        </p:txBody>
      </p:sp>
    </p:spTree>
    <p:extLst>
      <p:ext uri="{BB962C8B-B14F-4D97-AF65-F5344CB8AC3E}">
        <p14:creationId xmlns:p14="http://schemas.microsoft.com/office/powerpoint/2010/main" val="33707388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E15B2D1-2135-4A79-F07D-6827A2B7A93D}"/>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6B376E5D-B9D9-7EE6-3029-DB0A718AA71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865FCF71-3DAA-4235-2A19-BD7AFD25265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C6A0E003-4CD6-2FB6-62EB-96B9A7BBD4F5}"/>
              </a:ext>
            </a:extLst>
          </p:cNvPr>
          <p:cNvSpPr>
            <a:spLocks noGrp="1"/>
          </p:cNvSpPr>
          <p:nvPr>
            <p:ph type="dt" sz="half" idx="10"/>
          </p:nvPr>
        </p:nvSpPr>
        <p:spPr/>
        <p:txBody>
          <a:bodyPr/>
          <a:lstStyle/>
          <a:p>
            <a:fld id="{B5C7CFB0-F2E7-43D0-9D60-2A470FFA8329}" type="datetimeFigureOut">
              <a:rPr lang="it-IT" smtClean="0"/>
              <a:t>06/12/2023</a:t>
            </a:fld>
            <a:endParaRPr lang="it-IT"/>
          </a:p>
        </p:txBody>
      </p:sp>
      <p:sp>
        <p:nvSpPr>
          <p:cNvPr id="6" name="Segnaposto piè di pagina 5">
            <a:extLst>
              <a:ext uri="{FF2B5EF4-FFF2-40B4-BE49-F238E27FC236}">
                <a16:creationId xmlns:a16="http://schemas.microsoft.com/office/drawing/2014/main" id="{6371939F-4D01-236E-34DA-264787DE7D22}"/>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3D42FB56-517B-A125-66CB-259380043737}"/>
              </a:ext>
            </a:extLst>
          </p:cNvPr>
          <p:cNvSpPr>
            <a:spLocks noGrp="1"/>
          </p:cNvSpPr>
          <p:nvPr>
            <p:ph type="sldNum" sz="quarter" idx="12"/>
          </p:nvPr>
        </p:nvSpPr>
        <p:spPr/>
        <p:txBody>
          <a:bodyPr/>
          <a:lstStyle/>
          <a:p>
            <a:fld id="{01786E1C-E96C-47C1-B662-12298AA56578}" type="slidenum">
              <a:rPr lang="it-IT" smtClean="0"/>
              <a:t>‹N›</a:t>
            </a:fld>
            <a:endParaRPr lang="it-IT"/>
          </a:p>
        </p:txBody>
      </p:sp>
    </p:spTree>
    <p:extLst>
      <p:ext uri="{BB962C8B-B14F-4D97-AF65-F5344CB8AC3E}">
        <p14:creationId xmlns:p14="http://schemas.microsoft.com/office/powerpoint/2010/main" val="30858416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81327F1-F699-91F7-A4D5-DC248CE9E1E2}"/>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71E82092-BC35-93DF-EBB0-8603DBDEC0F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31EC3A0D-918A-6BEE-5095-5B3E16566B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41D5B379-00FE-F02A-F653-1A475978D760}"/>
              </a:ext>
            </a:extLst>
          </p:cNvPr>
          <p:cNvSpPr>
            <a:spLocks noGrp="1"/>
          </p:cNvSpPr>
          <p:nvPr>
            <p:ph type="dt" sz="half" idx="10"/>
          </p:nvPr>
        </p:nvSpPr>
        <p:spPr/>
        <p:txBody>
          <a:bodyPr/>
          <a:lstStyle/>
          <a:p>
            <a:fld id="{B5C7CFB0-F2E7-43D0-9D60-2A470FFA8329}" type="datetimeFigureOut">
              <a:rPr lang="it-IT" smtClean="0"/>
              <a:t>06/12/2023</a:t>
            </a:fld>
            <a:endParaRPr lang="it-IT"/>
          </a:p>
        </p:txBody>
      </p:sp>
      <p:sp>
        <p:nvSpPr>
          <p:cNvPr id="6" name="Segnaposto piè di pagina 5">
            <a:extLst>
              <a:ext uri="{FF2B5EF4-FFF2-40B4-BE49-F238E27FC236}">
                <a16:creationId xmlns:a16="http://schemas.microsoft.com/office/drawing/2014/main" id="{90371526-D92C-0C0E-3A6A-3D0A7DEFB7BB}"/>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2119AF24-67CD-7B88-9A83-6FB6D0C07B3A}"/>
              </a:ext>
            </a:extLst>
          </p:cNvPr>
          <p:cNvSpPr>
            <a:spLocks noGrp="1"/>
          </p:cNvSpPr>
          <p:nvPr>
            <p:ph type="sldNum" sz="quarter" idx="12"/>
          </p:nvPr>
        </p:nvSpPr>
        <p:spPr/>
        <p:txBody>
          <a:bodyPr/>
          <a:lstStyle/>
          <a:p>
            <a:fld id="{01786E1C-E96C-47C1-B662-12298AA56578}" type="slidenum">
              <a:rPr lang="it-IT" smtClean="0"/>
              <a:t>‹N›</a:t>
            </a:fld>
            <a:endParaRPr lang="it-IT"/>
          </a:p>
        </p:txBody>
      </p:sp>
    </p:spTree>
    <p:extLst>
      <p:ext uri="{BB962C8B-B14F-4D97-AF65-F5344CB8AC3E}">
        <p14:creationId xmlns:p14="http://schemas.microsoft.com/office/powerpoint/2010/main" val="36473452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E069CB4E-B867-273D-030D-46D49BF9C5E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1158A128-C7C8-B69F-4ECE-111E2A65077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8623C77B-A5BE-F507-665A-393A622B830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5C7CFB0-F2E7-43D0-9D60-2A470FFA8329}" type="datetimeFigureOut">
              <a:rPr lang="it-IT" smtClean="0"/>
              <a:t>06/12/2023</a:t>
            </a:fld>
            <a:endParaRPr lang="it-IT"/>
          </a:p>
        </p:txBody>
      </p:sp>
      <p:sp>
        <p:nvSpPr>
          <p:cNvPr id="5" name="Segnaposto piè di pagina 4">
            <a:extLst>
              <a:ext uri="{FF2B5EF4-FFF2-40B4-BE49-F238E27FC236}">
                <a16:creationId xmlns:a16="http://schemas.microsoft.com/office/drawing/2014/main" id="{5974A37D-7AAB-E269-332D-756D35864ED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a:extLst>
              <a:ext uri="{FF2B5EF4-FFF2-40B4-BE49-F238E27FC236}">
                <a16:creationId xmlns:a16="http://schemas.microsoft.com/office/drawing/2014/main" id="{5769E95C-C7E3-1C35-6150-ECF7BA73810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1786E1C-E96C-47C1-B662-12298AA56578}" type="slidenum">
              <a:rPr lang="it-IT" smtClean="0"/>
              <a:t>‹N›</a:t>
            </a:fld>
            <a:endParaRPr lang="it-IT"/>
          </a:p>
        </p:txBody>
      </p:sp>
    </p:spTree>
    <p:extLst>
      <p:ext uri="{BB962C8B-B14F-4D97-AF65-F5344CB8AC3E}">
        <p14:creationId xmlns:p14="http://schemas.microsoft.com/office/powerpoint/2010/main" val="30324601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2FAFF998-358B-E330-6F6F-80DC036929F5}"/>
              </a:ext>
            </a:extLst>
          </p:cNvPr>
          <p:cNvSpPr txBox="1"/>
          <p:nvPr/>
        </p:nvSpPr>
        <p:spPr>
          <a:xfrm>
            <a:off x="322082" y="673555"/>
            <a:ext cx="11547835" cy="3785652"/>
          </a:xfrm>
          <a:prstGeom prst="rect">
            <a:avLst/>
          </a:prstGeom>
          <a:noFill/>
        </p:spPr>
        <p:txBody>
          <a:bodyPr wrap="square" rtlCol="0">
            <a:spAutoFit/>
          </a:bodyPr>
          <a:lstStyle/>
          <a:p>
            <a:pPr algn="ctr"/>
            <a:r>
              <a:rPr lang="it-IT" sz="2400" dirty="0"/>
              <a:t>PRESENTAZIONE RISULTATI OTTENUTI DA BANCO PROVA PER CARATTERIZZAZIONE MEMBRANE E BANCO PROVA PER PROVE STATICHE E DINAMICHE</a:t>
            </a:r>
          </a:p>
          <a:p>
            <a:pPr algn="ctr"/>
            <a:endParaRPr lang="it-IT" sz="2400" dirty="0"/>
          </a:p>
          <a:p>
            <a:pPr algn="just"/>
            <a:r>
              <a:rPr lang="it-IT" sz="2400" dirty="0"/>
              <a:t>1) tabella rigidezze sperimentali laser + grafici</a:t>
            </a:r>
          </a:p>
          <a:p>
            <a:pPr algn="just"/>
            <a:r>
              <a:rPr lang="it-IT" sz="2400" dirty="0"/>
              <a:t>2) tabella rigidezze sperimentali capacitivo + grafici</a:t>
            </a:r>
          </a:p>
          <a:p>
            <a:pPr algn="just"/>
            <a:r>
              <a:rPr lang="it-IT" sz="2400" dirty="0"/>
              <a:t>3) confronto valori</a:t>
            </a:r>
          </a:p>
          <a:p>
            <a:pPr algn="just"/>
            <a:r>
              <a:rPr lang="it-IT" sz="2400" dirty="0"/>
              <a:t>4) andamento esempio x-</a:t>
            </a:r>
            <a:r>
              <a:rPr lang="it-IT" sz="2400" dirty="0" err="1"/>
              <a:t>pr</a:t>
            </a:r>
            <a:endParaRPr lang="it-IT" sz="2400" dirty="0"/>
          </a:p>
          <a:p>
            <a:pPr algn="just"/>
            <a:r>
              <a:rPr lang="it-IT" sz="2400" dirty="0"/>
              <a:t>5) tabella validazione modello 1</a:t>
            </a:r>
          </a:p>
          <a:p>
            <a:pPr algn="just"/>
            <a:r>
              <a:rPr lang="it-IT" sz="2400" dirty="0"/>
              <a:t>6) andamenti capacità di carico e portata</a:t>
            </a:r>
          </a:p>
          <a:p>
            <a:pPr algn="just"/>
            <a:r>
              <a:rPr lang="it-IT" sz="2400" dirty="0"/>
              <a:t>7) osservazioni varie</a:t>
            </a:r>
            <a:endParaRPr lang="it-IT" sz="2000" dirty="0"/>
          </a:p>
        </p:txBody>
      </p:sp>
    </p:spTree>
    <p:extLst>
      <p:ext uri="{BB962C8B-B14F-4D97-AF65-F5344CB8AC3E}">
        <p14:creationId xmlns:p14="http://schemas.microsoft.com/office/powerpoint/2010/main" val="4158659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asellaDiTesto 5">
            <a:extLst>
              <a:ext uri="{FF2B5EF4-FFF2-40B4-BE49-F238E27FC236}">
                <a16:creationId xmlns:a16="http://schemas.microsoft.com/office/drawing/2014/main" id="{ADD64F94-8821-63AD-85DC-9D7886E7C7E9}"/>
              </a:ext>
            </a:extLst>
          </p:cNvPr>
          <p:cNvSpPr txBox="1"/>
          <p:nvPr/>
        </p:nvSpPr>
        <p:spPr>
          <a:xfrm>
            <a:off x="7811311" y="194553"/>
            <a:ext cx="4095344" cy="3970318"/>
          </a:xfrm>
          <a:prstGeom prst="rect">
            <a:avLst/>
          </a:prstGeom>
          <a:noFill/>
        </p:spPr>
        <p:txBody>
          <a:bodyPr wrap="square" rtlCol="0">
            <a:spAutoFit/>
          </a:bodyPr>
          <a:lstStyle/>
          <a:p>
            <a:pPr algn="just"/>
            <a:r>
              <a:rPr lang="it-IT" dirty="0"/>
              <a:t>Le misurazioni effettuate a 5bar sono state eseguite partendo da un precarico nullo. Si nota la presenza di una zona in cui la rigidezza membranale calcolata è nettamente maggiore per quasi tutte le prove con membrana di 50 e 100</a:t>
            </a:r>
            <a:r>
              <a:rPr lang="el-GR" sz="1800" baseline="0" dirty="0"/>
              <a:t>μ</a:t>
            </a:r>
            <a:r>
              <a:rPr lang="it-IT" sz="1800" baseline="0" dirty="0"/>
              <a:t>m. Queto perché le sperimentazioni hanno dimostrato che è necessario un certo precarico </a:t>
            </a:r>
            <a:r>
              <a:rPr lang="it-IT" sz="1800" baseline="0" dirty="0" err="1"/>
              <a:t>affinchè</a:t>
            </a:r>
            <a:r>
              <a:rPr lang="it-IT" sz="1800" baseline="0" dirty="0"/>
              <a:t> avvenga la regolazione da parte della valvola. Per le membrane di 120 e 150</a:t>
            </a:r>
            <a:r>
              <a:rPr lang="el-GR" sz="1800" baseline="0" dirty="0"/>
              <a:t>μ</a:t>
            </a:r>
            <a:r>
              <a:rPr lang="it-IT" sz="1800" baseline="0" dirty="0"/>
              <a:t>m questo effetto è meno evidente, ma si ha comunque una diminuzione della rigidezza calcolata per i valori di precarico in cui si ha regolazione.</a:t>
            </a:r>
            <a:endParaRPr lang="it-IT" dirty="0"/>
          </a:p>
        </p:txBody>
      </p:sp>
      <p:pic>
        <p:nvPicPr>
          <p:cNvPr id="3" name="Immagine 2">
            <a:extLst>
              <a:ext uri="{FF2B5EF4-FFF2-40B4-BE49-F238E27FC236}">
                <a16:creationId xmlns:a16="http://schemas.microsoft.com/office/drawing/2014/main" id="{4BDCBF2D-909E-528A-B367-44C7DE1855C7}"/>
              </a:ext>
            </a:extLst>
          </p:cNvPr>
          <p:cNvPicPr>
            <a:picLocks noChangeAspect="1"/>
          </p:cNvPicPr>
          <p:nvPr/>
        </p:nvPicPr>
        <p:blipFill>
          <a:blip r:embed="rId2"/>
          <a:stretch>
            <a:fillRect/>
          </a:stretch>
        </p:blipFill>
        <p:spPr>
          <a:xfrm>
            <a:off x="0" y="30804"/>
            <a:ext cx="7811311" cy="4354391"/>
          </a:xfrm>
          <a:prstGeom prst="rect">
            <a:avLst/>
          </a:prstGeom>
        </p:spPr>
      </p:pic>
    </p:spTree>
    <p:extLst>
      <p:ext uri="{BB962C8B-B14F-4D97-AF65-F5344CB8AC3E}">
        <p14:creationId xmlns:p14="http://schemas.microsoft.com/office/powerpoint/2010/main" val="4073851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0E1B1F77-8CA8-2C46-7762-5084A736799F}"/>
              </a:ext>
            </a:extLst>
          </p:cNvPr>
          <p:cNvSpPr txBox="1"/>
          <p:nvPr/>
        </p:nvSpPr>
        <p:spPr>
          <a:xfrm>
            <a:off x="367553" y="331694"/>
            <a:ext cx="11438965" cy="5078313"/>
          </a:xfrm>
          <a:prstGeom prst="rect">
            <a:avLst/>
          </a:prstGeom>
          <a:noFill/>
        </p:spPr>
        <p:txBody>
          <a:bodyPr wrap="square" rtlCol="0">
            <a:spAutoFit/>
          </a:bodyPr>
          <a:lstStyle/>
          <a:p>
            <a:r>
              <a:rPr lang="it-IT" dirty="0"/>
              <a:t>OSSERVAZIONI:</a:t>
            </a:r>
          </a:p>
          <a:p>
            <a:endParaRPr lang="it-IT" dirty="0"/>
          </a:p>
          <a:p>
            <a:pPr algn="just"/>
            <a:r>
              <a:rPr lang="it-IT" dirty="0"/>
              <a:t>- alla pressione di alimentazione pari a 4bar si ha una buona dualità dei valori di rigidezza calcolati a partire dai dati sperimentali, sia per quelli derivanti dal banco con sensore laser che da quello con sensore capacitivo. Aumentando lo spessore della membrana questa dualità va a ridursi, questo perché entrambi i sensori forniscono un valore di media di spostamento della membrana rispetto all’area che coprono, il sensore laser, dato che ha un’area minore, dovrebbe essere più preciso, mentre il capacitivo copre un’area maggiore. Inoltre, contribuisce anche l’errore di montaggio di cui si parlerà in seguito.</a:t>
            </a:r>
          </a:p>
          <a:p>
            <a:pPr algn="just"/>
            <a:endParaRPr lang="it-IT" dirty="0"/>
          </a:p>
          <a:p>
            <a:pPr algn="just"/>
            <a:r>
              <a:rPr lang="it-IT" dirty="0"/>
              <a:t>- per quanto riguarda i valori di rigidezza calcolati con sensore laser, si nota buona omogeneità per tutte le misurazioni.</a:t>
            </a:r>
          </a:p>
          <a:p>
            <a:pPr algn="just"/>
            <a:endParaRPr lang="it-IT" dirty="0"/>
          </a:p>
          <a:p>
            <a:pPr algn="just"/>
            <a:r>
              <a:rPr lang="it-IT" dirty="0"/>
              <a:t>- anche per le prova a 3 e 4 bar eseguite con sensore capacitivo si nota una buona omogeneità dei risultati di rigidezza calcolati. (NB: sono state eseguite prove solo per precarichi che causano la regolazione). </a:t>
            </a:r>
          </a:p>
          <a:p>
            <a:pPr algn="just"/>
            <a:endParaRPr lang="it-IT" dirty="0"/>
          </a:p>
          <a:p>
            <a:pPr algn="just"/>
            <a:r>
              <a:rPr lang="it-IT" dirty="0"/>
              <a:t>- per le prove a 5 bar eseguite con sensore capacitivo, per i precarichi in cui la valvola non regola si hanno valori di rigidezza non congrui a quanto misurato nel caso di regolazione da parte della valvola.</a:t>
            </a:r>
          </a:p>
          <a:p>
            <a:pPr algn="just"/>
            <a:endParaRPr lang="it-IT" dirty="0"/>
          </a:p>
          <a:p>
            <a:pPr algn="just"/>
            <a:r>
              <a:rPr lang="it-IT" dirty="0"/>
              <a:t>- all’aumentare della pressione di alimentazione si nota un aumento della rigidezza equivalente di ogni membrana.</a:t>
            </a:r>
          </a:p>
        </p:txBody>
      </p:sp>
    </p:spTree>
    <p:extLst>
      <p:ext uri="{BB962C8B-B14F-4D97-AF65-F5344CB8AC3E}">
        <p14:creationId xmlns:p14="http://schemas.microsoft.com/office/powerpoint/2010/main" val="15757531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06E3EB0A-9865-04A1-5E56-4ED3508E1322}"/>
              </a:ext>
            </a:extLst>
          </p:cNvPr>
          <p:cNvSpPr txBox="1"/>
          <p:nvPr/>
        </p:nvSpPr>
        <p:spPr>
          <a:xfrm>
            <a:off x="292847" y="10744"/>
            <a:ext cx="9828306" cy="369332"/>
          </a:xfrm>
          <a:prstGeom prst="rect">
            <a:avLst/>
          </a:prstGeom>
          <a:noFill/>
        </p:spPr>
        <p:txBody>
          <a:bodyPr wrap="square" rtlCol="0">
            <a:spAutoFit/>
          </a:bodyPr>
          <a:lstStyle/>
          <a:p>
            <a:r>
              <a:rPr lang="it-IT" dirty="0"/>
              <a:t>TABELLA VALORI PER VALIDAZIONE MODELLO 1, s = 50</a:t>
            </a:r>
            <a:r>
              <a:rPr lang="el-GR" dirty="0"/>
              <a:t>μ</a:t>
            </a:r>
            <a:r>
              <a:rPr lang="it-IT" dirty="0"/>
              <a:t>m </a:t>
            </a:r>
            <a:r>
              <a:rPr lang="it-IT" dirty="0" err="1"/>
              <a:t>d</a:t>
            </a:r>
            <a:r>
              <a:rPr lang="it-IT" baseline="-25000" dirty="0" err="1"/>
              <a:t>n</a:t>
            </a:r>
            <a:r>
              <a:rPr lang="it-IT" dirty="0"/>
              <a:t> = 0,95mm, </a:t>
            </a:r>
            <a:r>
              <a:rPr lang="it-IT" dirty="0" err="1"/>
              <a:t>D</a:t>
            </a:r>
            <a:r>
              <a:rPr lang="it-IT" baseline="-25000" dirty="0" err="1"/>
              <a:t>foro</a:t>
            </a:r>
            <a:r>
              <a:rPr lang="it-IT" dirty="0"/>
              <a:t> = 8mm, k</a:t>
            </a:r>
            <a:r>
              <a:rPr lang="it-IT" baseline="-25000" dirty="0"/>
              <a:t>m</a:t>
            </a:r>
            <a:r>
              <a:rPr lang="it-IT" dirty="0"/>
              <a:t> = … · 10</a:t>
            </a:r>
            <a:r>
              <a:rPr lang="it-IT" baseline="30000" dirty="0"/>
              <a:t>5</a:t>
            </a:r>
            <a:r>
              <a:rPr lang="it-IT" dirty="0"/>
              <a:t> N/m</a:t>
            </a:r>
          </a:p>
        </p:txBody>
      </p:sp>
      <p:graphicFrame>
        <p:nvGraphicFramePr>
          <p:cNvPr id="5" name="Tabella 4">
            <a:extLst>
              <a:ext uri="{FF2B5EF4-FFF2-40B4-BE49-F238E27FC236}">
                <a16:creationId xmlns:a16="http://schemas.microsoft.com/office/drawing/2014/main" id="{763635AA-E1B4-2FB8-5B00-9E59AE679D3D}"/>
              </a:ext>
            </a:extLst>
          </p:cNvPr>
          <p:cNvGraphicFramePr>
            <a:graphicFrameLocks noGrp="1"/>
          </p:cNvGraphicFramePr>
          <p:nvPr>
            <p:extLst>
              <p:ext uri="{D42A27DB-BD31-4B8C-83A1-F6EECF244321}">
                <p14:modId xmlns:p14="http://schemas.microsoft.com/office/powerpoint/2010/main" val="3610556157"/>
              </p:ext>
            </p:extLst>
          </p:nvPr>
        </p:nvGraphicFramePr>
        <p:xfrm>
          <a:off x="292847" y="473024"/>
          <a:ext cx="8536305" cy="1483360"/>
        </p:xfrm>
        <a:graphic>
          <a:graphicData uri="http://schemas.openxmlformats.org/drawingml/2006/table">
            <a:tbl>
              <a:tblPr firstRow="1" bandRow="1">
                <a:tableStyleId>{F5AB1C69-6EDB-4FF4-983F-18BD219EF322}</a:tableStyleId>
              </a:tblPr>
              <a:tblGrid>
                <a:gridCol w="1016000">
                  <a:extLst>
                    <a:ext uri="{9D8B030D-6E8A-4147-A177-3AD203B41FA5}">
                      <a16:colId xmlns:a16="http://schemas.microsoft.com/office/drawing/2014/main" val="238034564"/>
                    </a:ext>
                  </a:extLst>
                </a:gridCol>
                <a:gridCol w="1016000">
                  <a:extLst>
                    <a:ext uri="{9D8B030D-6E8A-4147-A177-3AD203B41FA5}">
                      <a16:colId xmlns:a16="http://schemas.microsoft.com/office/drawing/2014/main" val="2927930262"/>
                    </a:ext>
                  </a:extLst>
                </a:gridCol>
                <a:gridCol w="1016000">
                  <a:extLst>
                    <a:ext uri="{9D8B030D-6E8A-4147-A177-3AD203B41FA5}">
                      <a16:colId xmlns:a16="http://schemas.microsoft.com/office/drawing/2014/main" val="3790770000"/>
                    </a:ext>
                  </a:extLst>
                </a:gridCol>
                <a:gridCol w="1016000">
                  <a:extLst>
                    <a:ext uri="{9D8B030D-6E8A-4147-A177-3AD203B41FA5}">
                      <a16:colId xmlns:a16="http://schemas.microsoft.com/office/drawing/2014/main" val="173595372"/>
                    </a:ext>
                  </a:extLst>
                </a:gridCol>
                <a:gridCol w="1016000">
                  <a:extLst>
                    <a:ext uri="{9D8B030D-6E8A-4147-A177-3AD203B41FA5}">
                      <a16:colId xmlns:a16="http://schemas.microsoft.com/office/drawing/2014/main" val="2247776066"/>
                    </a:ext>
                  </a:extLst>
                </a:gridCol>
                <a:gridCol w="1424305">
                  <a:extLst>
                    <a:ext uri="{9D8B030D-6E8A-4147-A177-3AD203B41FA5}">
                      <a16:colId xmlns:a16="http://schemas.microsoft.com/office/drawing/2014/main" val="2100464451"/>
                    </a:ext>
                  </a:extLst>
                </a:gridCol>
                <a:gridCol w="1016000">
                  <a:extLst>
                    <a:ext uri="{9D8B030D-6E8A-4147-A177-3AD203B41FA5}">
                      <a16:colId xmlns:a16="http://schemas.microsoft.com/office/drawing/2014/main" val="3364335739"/>
                    </a:ext>
                  </a:extLst>
                </a:gridCol>
                <a:gridCol w="1016000">
                  <a:extLst>
                    <a:ext uri="{9D8B030D-6E8A-4147-A177-3AD203B41FA5}">
                      <a16:colId xmlns:a16="http://schemas.microsoft.com/office/drawing/2014/main" val="560282290"/>
                    </a:ext>
                  </a:extLst>
                </a:gridCol>
              </a:tblGrid>
              <a:tr h="370840">
                <a:tc gridSpan="8">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dirty="0"/>
                        <a:t>Valori numerici modello, s=50</a:t>
                      </a:r>
                      <a:r>
                        <a:rPr lang="el-GR" dirty="0"/>
                        <a:t>μ</a:t>
                      </a:r>
                      <a:r>
                        <a:rPr lang="it-IT" dirty="0"/>
                        <a:t>m, P</a:t>
                      </a:r>
                      <a:r>
                        <a:rPr lang="it-IT" baseline="-25000" dirty="0"/>
                        <a:t>s</a:t>
                      </a:r>
                      <a:r>
                        <a:rPr lang="it-IT" baseline="0" dirty="0"/>
                        <a:t> = 3bar</a:t>
                      </a: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extLst>
                  <a:ext uri="{0D108BD9-81ED-4DB2-BD59-A6C34878D82A}">
                    <a16:rowId xmlns:a16="http://schemas.microsoft.com/office/drawing/2014/main" val="146460792"/>
                  </a:ext>
                </a:extLst>
              </a:tr>
              <a:tr h="370840">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a:t>
                      </a:r>
                      <a:endParaRPr lang="it-IT" sz="1600" dirty="0"/>
                    </a:p>
                  </a:txBody>
                  <a:tcPr anchor="ctr"/>
                </a:tc>
                <a:tc>
                  <a:txBody>
                    <a:bodyPr/>
                    <a:lstStyle/>
                    <a:p>
                      <a:r>
                        <a:rPr lang="it-IT" sz="1600" dirty="0"/>
                        <a:t>-70</a:t>
                      </a:r>
                      <a:r>
                        <a:rPr lang="el-GR" sz="1600" dirty="0"/>
                        <a:t>μ</a:t>
                      </a:r>
                      <a:r>
                        <a:rPr lang="it-IT" sz="1600" dirty="0"/>
                        <a:t>m </a:t>
                      </a:r>
                    </a:p>
                  </a:txBody>
                  <a:tcPr/>
                </a:tc>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600" b="0" i="0" u="none" strike="noStrike" kern="1200" cap="none" spc="0" normalizeH="0" baseline="0" noProof="0" dirty="0" err="1">
                          <a:ln>
                            <a:noFill/>
                          </a:ln>
                          <a:solidFill>
                            <a:prstClr val="black"/>
                          </a:solidFill>
                          <a:effectLst/>
                          <a:uLnTx/>
                          <a:uFillTx/>
                          <a:latin typeface="+mn-lt"/>
                          <a:ea typeface="+mn-ea"/>
                          <a:cs typeface="+mn-cs"/>
                        </a:rPr>
                        <a:t>X</a:t>
                      </a:r>
                      <a:r>
                        <a:rPr kumimoji="0" lang="it-IT" sz="1600" b="0" i="0" u="none" strike="noStrike" kern="1200" cap="none" spc="0" normalizeH="0" baseline="-25000" noProof="0" dirty="0" err="1">
                          <a:ln>
                            <a:noFill/>
                          </a:ln>
                          <a:solidFill>
                            <a:prstClr val="black"/>
                          </a:solidFill>
                          <a:effectLst/>
                          <a:uLnTx/>
                          <a:uFillTx/>
                          <a:latin typeface="+mn-lt"/>
                          <a:ea typeface="+mn-ea"/>
                          <a:cs typeface="+mn-cs"/>
                        </a:rPr>
                        <a:t>bypass</a:t>
                      </a:r>
                      <a:endParaRPr kumimoji="0" lang="it-IT" sz="1600" b="0" i="0" u="none" strike="noStrike" kern="1200" cap="none" spc="0" normalizeH="0" baseline="0" noProof="0" dirty="0">
                        <a:ln>
                          <a:noFill/>
                        </a:ln>
                        <a:solidFill>
                          <a:prstClr val="black"/>
                        </a:solidFill>
                        <a:effectLst/>
                        <a:uLnTx/>
                        <a:uFillTx/>
                        <a:latin typeface="+mn-lt"/>
                        <a:ea typeface="+mn-ea"/>
                        <a:cs typeface="+mn-cs"/>
                      </a:endParaRPr>
                    </a:p>
                  </a:txBody>
                  <a:tcPr anchor="ctr"/>
                </a:tc>
                <a:tc>
                  <a:txBody>
                    <a:bodyPr/>
                    <a:lstStyle/>
                    <a:p>
                      <a:r>
                        <a:rPr lang="it-IT" sz="1600" dirty="0"/>
                        <a:t>10</a:t>
                      </a:r>
                      <a:r>
                        <a:rPr lang="el-GR" sz="1600" dirty="0"/>
                        <a:t>μ</a:t>
                      </a:r>
                      <a:r>
                        <a:rPr lang="it-IT" sz="1600" dirty="0"/>
                        <a:t>m </a:t>
                      </a:r>
                    </a:p>
                  </a:txBody>
                  <a:tcPr/>
                </a:tc>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600" dirty="0"/>
                        <a:t>k</a:t>
                      </a:r>
                      <a:r>
                        <a:rPr lang="it-IT" sz="1600" baseline="-25000" dirty="0"/>
                        <a:t>m</a:t>
                      </a:r>
                      <a:endParaRPr lang="it-IT" sz="1600" dirty="0"/>
                    </a:p>
                  </a:txBody>
                  <a:tcPr anchor="ctr"/>
                </a:tc>
                <a:tc>
                  <a:txBody>
                    <a:bodyPr/>
                    <a:lstStyle/>
                    <a:p>
                      <a:r>
                        <a:rPr lang="it-IT" sz="1600" dirty="0"/>
                        <a:t>1,40 · 10</a:t>
                      </a:r>
                      <a:r>
                        <a:rPr lang="it-IT" sz="1600" baseline="30000" dirty="0"/>
                        <a:t>5</a:t>
                      </a:r>
                      <a:r>
                        <a:rPr lang="it-IT" sz="1600" dirty="0"/>
                        <a:t> N/m</a:t>
                      </a:r>
                    </a:p>
                  </a:txBody>
                  <a:tcPr/>
                </a:tc>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a:t>
                      </a:r>
                      <a:r>
                        <a:rPr lang="it-IT" sz="1600" baseline="30000" dirty="0"/>
                        <a:t>n</a:t>
                      </a:r>
                      <a:endParaRPr lang="it-IT" sz="1600" dirty="0"/>
                    </a:p>
                  </a:txBody>
                  <a:tcPr anchor="ctr"/>
                </a:tc>
                <a:tc>
                  <a:txBody>
                    <a:bodyPr/>
                    <a:lstStyle/>
                    <a:p>
                      <a:r>
                        <a:rPr lang="it-IT" sz="1600" dirty="0"/>
                        <a:t>-14</a:t>
                      </a:r>
                      <a:r>
                        <a:rPr lang="el-GR" sz="1600" dirty="0"/>
                        <a:t>μ</a:t>
                      </a:r>
                      <a:r>
                        <a:rPr lang="it-IT" sz="1600" dirty="0"/>
                        <a:t>m </a:t>
                      </a:r>
                    </a:p>
                  </a:txBody>
                  <a:tcPr/>
                </a:tc>
                <a:extLst>
                  <a:ext uri="{0D108BD9-81ED-4DB2-BD59-A6C34878D82A}">
                    <a16:rowId xmlns:a16="http://schemas.microsoft.com/office/drawing/2014/main" val="1676117325"/>
                  </a:ext>
                </a:extLst>
              </a:tr>
              <a:tr h="370840">
                <a:tc vMerge="1">
                  <a:txBody>
                    <a:bodyPr/>
                    <a:lstStyle/>
                    <a:p>
                      <a:endParaRPr lang="it-IT" sz="1600" dirty="0"/>
                    </a:p>
                  </a:txBody>
                  <a:tcPr/>
                </a:tc>
                <a:tc>
                  <a:txBody>
                    <a:bodyPr/>
                    <a:lstStyle/>
                    <a:p>
                      <a:r>
                        <a:rPr lang="it-IT" sz="1600" dirty="0"/>
                        <a:t>-60</a:t>
                      </a:r>
                      <a:r>
                        <a:rPr lang="el-GR" sz="1600" dirty="0"/>
                        <a:t>μ</a:t>
                      </a:r>
                      <a:r>
                        <a:rPr lang="it-IT" sz="1600" dirty="0"/>
                        <a:t>m </a:t>
                      </a:r>
                    </a:p>
                  </a:txBody>
                  <a:tcPr/>
                </a:tc>
                <a:tc vMerge="1">
                  <a:txBody>
                    <a:bodyPr/>
                    <a:lstStyle/>
                    <a:p>
                      <a:endParaRPr lang="it-IT" sz="1600" dirty="0"/>
                    </a:p>
                  </a:txBody>
                  <a:tcPr/>
                </a:tc>
                <a:tc>
                  <a:txBody>
                    <a:bodyPr/>
                    <a:lstStyle/>
                    <a:p>
                      <a:r>
                        <a:rPr lang="it-IT" sz="1600" dirty="0"/>
                        <a:t>7</a:t>
                      </a:r>
                      <a:r>
                        <a:rPr lang="el-GR" sz="1600" dirty="0"/>
                        <a:t>μ</a:t>
                      </a:r>
                      <a:r>
                        <a:rPr lang="it-IT" sz="1600" dirty="0"/>
                        <a:t>m </a:t>
                      </a:r>
                    </a:p>
                  </a:txBody>
                  <a:tcPr/>
                </a:tc>
                <a:tc vMerge="1">
                  <a:txBody>
                    <a:bodyPr/>
                    <a:lstStyle/>
                    <a:p>
                      <a:endParaRPr lang="it-IT" sz="1600" dirty="0"/>
                    </a:p>
                  </a:txBody>
                  <a:tcPr/>
                </a:tc>
                <a:tc>
                  <a:txBody>
                    <a:bodyPr/>
                    <a:lstStyle/>
                    <a:p>
                      <a:r>
                        <a:rPr lang="it-IT" sz="1600" dirty="0"/>
                        <a:t>1,40 · 10</a:t>
                      </a:r>
                      <a:r>
                        <a:rPr lang="it-IT" sz="1600" baseline="30000" dirty="0"/>
                        <a:t>5</a:t>
                      </a:r>
                      <a:r>
                        <a:rPr lang="it-IT" sz="1600" dirty="0"/>
                        <a:t> N/m</a:t>
                      </a:r>
                    </a:p>
                  </a:txBody>
                  <a:tcPr/>
                </a:tc>
                <a:tc vMerge="1">
                  <a:txBody>
                    <a:bodyPr/>
                    <a:lstStyle/>
                    <a:p>
                      <a:endParaRPr lang="it-IT" sz="1600" dirty="0"/>
                    </a:p>
                  </a:txBody>
                  <a:tcPr/>
                </a:tc>
                <a:tc>
                  <a:txBody>
                    <a:bodyPr/>
                    <a:lstStyle/>
                    <a:p>
                      <a:r>
                        <a:rPr lang="it-IT" sz="1600" dirty="0"/>
                        <a:t>-7</a:t>
                      </a:r>
                      <a:r>
                        <a:rPr lang="el-GR" sz="1600" dirty="0"/>
                        <a:t>μ</a:t>
                      </a:r>
                      <a:r>
                        <a:rPr lang="it-IT" sz="1600" dirty="0"/>
                        <a:t>m </a:t>
                      </a:r>
                    </a:p>
                  </a:txBody>
                  <a:tcPr/>
                </a:tc>
                <a:extLst>
                  <a:ext uri="{0D108BD9-81ED-4DB2-BD59-A6C34878D82A}">
                    <a16:rowId xmlns:a16="http://schemas.microsoft.com/office/drawing/2014/main" val="1841150212"/>
                  </a:ext>
                </a:extLst>
              </a:tr>
              <a:tr h="370840">
                <a:tc vMerge="1">
                  <a:txBody>
                    <a:bodyPr/>
                    <a:lstStyle/>
                    <a:p>
                      <a:endParaRPr lang="it-IT" sz="1600" dirty="0"/>
                    </a:p>
                  </a:txBody>
                  <a:tcPr/>
                </a:tc>
                <a:tc>
                  <a:txBody>
                    <a:bodyPr/>
                    <a:lstStyle/>
                    <a:p>
                      <a:r>
                        <a:rPr lang="it-IT" sz="1600" dirty="0"/>
                        <a:t>-50</a:t>
                      </a:r>
                      <a:r>
                        <a:rPr lang="el-GR" sz="1600" dirty="0"/>
                        <a:t>μ</a:t>
                      </a:r>
                      <a:r>
                        <a:rPr lang="it-IT" sz="1600" dirty="0"/>
                        <a:t>m </a:t>
                      </a:r>
                    </a:p>
                  </a:txBody>
                  <a:tcPr/>
                </a:tc>
                <a:tc vMerge="1">
                  <a:txBody>
                    <a:bodyPr/>
                    <a:lstStyle/>
                    <a:p>
                      <a:endParaRPr lang="it-IT" sz="1600" dirty="0"/>
                    </a:p>
                  </a:txBody>
                  <a:tcPr/>
                </a:tc>
                <a:tc>
                  <a:txBody>
                    <a:bodyPr/>
                    <a:lstStyle/>
                    <a:p>
                      <a:r>
                        <a:rPr lang="it-IT" sz="1600" dirty="0"/>
                        <a:t>10</a:t>
                      </a:r>
                      <a:r>
                        <a:rPr lang="el-GR" sz="1600" dirty="0"/>
                        <a:t>μ</a:t>
                      </a:r>
                      <a:r>
                        <a:rPr lang="it-IT" sz="1600" dirty="0"/>
                        <a:t>m </a:t>
                      </a:r>
                    </a:p>
                  </a:txBody>
                  <a:tcPr/>
                </a:tc>
                <a:tc vMerge="1">
                  <a:txBody>
                    <a:bodyPr/>
                    <a:lstStyle/>
                    <a:p>
                      <a:endParaRPr lang="it-IT" sz="1600" dirty="0"/>
                    </a:p>
                  </a:txBody>
                  <a:tcPr/>
                </a:tc>
                <a:tc>
                  <a:txBody>
                    <a:bodyPr/>
                    <a:lstStyle/>
                    <a:p>
                      <a:r>
                        <a:rPr lang="it-IT" sz="1600" dirty="0"/>
                        <a:t>1,40 · 10</a:t>
                      </a:r>
                      <a:r>
                        <a:rPr lang="it-IT" sz="1600" baseline="30000" dirty="0"/>
                        <a:t>5</a:t>
                      </a:r>
                      <a:r>
                        <a:rPr lang="it-IT" sz="1600" dirty="0"/>
                        <a:t> N/m</a:t>
                      </a:r>
                    </a:p>
                  </a:txBody>
                  <a:tcPr/>
                </a:tc>
                <a:tc vMerge="1">
                  <a:txBody>
                    <a:bodyPr/>
                    <a:lstStyle/>
                    <a:p>
                      <a:endParaRPr lang="it-IT" sz="1600" dirty="0"/>
                    </a:p>
                  </a:txBody>
                  <a:tcPr/>
                </a:tc>
                <a:tc>
                  <a:txBody>
                    <a:bodyPr/>
                    <a:lstStyle/>
                    <a:p>
                      <a:r>
                        <a:rPr lang="it-IT" sz="1600" dirty="0"/>
                        <a:t>-3</a:t>
                      </a:r>
                      <a:r>
                        <a:rPr lang="el-GR" sz="1600" dirty="0"/>
                        <a:t>μ</a:t>
                      </a:r>
                      <a:r>
                        <a:rPr lang="it-IT" sz="1600" dirty="0"/>
                        <a:t>m </a:t>
                      </a:r>
                    </a:p>
                  </a:txBody>
                  <a:tcPr/>
                </a:tc>
                <a:extLst>
                  <a:ext uri="{0D108BD9-81ED-4DB2-BD59-A6C34878D82A}">
                    <a16:rowId xmlns:a16="http://schemas.microsoft.com/office/drawing/2014/main" val="3624558921"/>
                  </a:ext>
                </a:extLst>
              </a:tr>
            </a:tbl>
          </a:graphicData>
        </a:graphic>
      </p:graphicFrame>
      <p:sp>
        <p:nvSpPr>
          <p:cNvPr id="10" name="CasellaDiTesto 9">
            <a:extLst>
              <a:ext uri="{FF2B5EF4-FFF2-40B4-BE49-F238E27FC236}">
                <a16:creationId xmlns:a16="http://schemas.microsoft.com/office/drawing/2014/main" id="{E98A58A7-CD92-D8A4-9523-04F864A7E455}"/>
              </a:ext>
            </a:extLst>
          </p:cNvPr>
          <p:cNvSpPr txBox="1"/>
          <p:nvPr/>
        </p:nvSpPr>
        <p:spPr>
          <a:xfrm>
            <a:off x="8659906" y="473024"/>
            <a:ext cx="3239247" cy="5632311"/>
          </a:xfrm>
          <a:prstGeom prst="rect">
            <a:avLst/>
          </a:prstGeom>
          <a:noFill/>
        </p:spPr>
        <p:txBody>
          <a:bodyPr wrap="square" rtlCol="0">
            <a:spAutoFit/>
          </a:bodyPr>
          <a:lstStyle/>
          <a:p>
            <a:pPr algn="just"/>
            <a:r>
              <a:rPr lang="it-IT" dirty="0"/>
              <a:t>Valori inseriti nel modello 1 in </a:t>
            </a:r>
            <a:r>
              <a:rPr lang="it-IT" dirty="0" err="1"/>
              <a:t>matlab</a:t>
            </a:r>
            <a:r>
              <a:rPr lang="it-IT" dirty="0"/>
              <a:t> per confronto andamenti teorici-sperimentali.</a:t>
            </a:r>
          </a:p>
          <a:p>
            <a:endParaRPr lang="it-IT" dirty="0"/>
          </a:p>
          <a:p>
            <a:pPr algn="just"/>
            <a:r>
              <a:rPr lang="it-IT" dirty="0"/>
              <a:t>A causa di un errore di montaggio di cui ci si è accorti solo durante l’analisi dei risultati, le prove con le membrane di 100, 120, 150</a:t>
            </a:r>
            <a:r>
              <a:rPr lang="el-GR" sz="1800" dirty="0"/>
              <a:t> μ</a:t>
            </a:r>
            <a:r>
              <a:rPr lang="it-IT" sz="1800" dirty="0"/>
              <a:t>m presentano andamenti errati di portata, verrà spiegato successivamente il perché. A causa di ciò i valori di </a:t>
            </a:r>
            <a:r>
              <a:rPr lang="it-IT" sz="1800" dirty="0" err="1"/>
              <a:t>x</a:t>
            </a:r>
            <a:r>
              <a:rPr lang="it-IT" sz="1800" baseline="-25000" dirty="0" err="1"/>
              <a:t>bypass</a:t>
            </a:r>
            <a:r>
              <a:rPr lang="it-IT" sz="1800" dirty="0"/>
              <a:t> e k</a:t>
            </a:r>
            <a:r>
              <a:rPr lang="it-IT" sz="1800" baseline="-25000" dirty="0"/>
              <a:t>m</a:t>
            </a:r>
            <a:r>
              <a:rPr lang="it-IT" sz="1800" dirty="0"/>
              <a:t> non sono troppo accurati e sono da ritenersi indicativi, anche se sembrano valori consoni. Inoltre, la rottura di un raccordo non ha permesso di effettuare nuovamente le prove sperimentali e, quindi, di correggere i dati errati.</a:t>
            </a:r>
            <a:endParaRPr lang="it-IT" dirty="0"/>
          </a:p>
        </p:txBody>
      </p:sp>
      <p:pic>
        <p:nvPicPr>
          <p:cNvPr id="11" name="Immagine 10">
            <a:extLst>
              <a:ext uri="{FF2B5EF4-FFF2-40B4-BE49-F238E27FC236}">
                <a16:creationId xmlns:a16="http://schemas.microsoft.com/office/drawing/2014/main" id="{ADDFC409-B042-8D7D-9AAA-F58B9E1A712D}"/>
              </a:ext>
            </a:extLst>
          </p:cNvPr>
          <p:cNvPicPr>
            <a:picLocks noChangeAspect="1"/>
          </p:cNvPicPr>
          <p:nvPr/>
        </p:nvPicPr>
        <p:blipFill>
          <a:blip r:embed="rId2"/>
          <a:stretch>
            <a:fillRect/>
          </a:stretch>
        </p:blipFill>
        <p:spPr>
          <a:xfrm>
            <a:off x="292846" y="2049332"/>
            <a:ext cx="4062337" cy="2303490"/>
          </a:xfrm>
          <a:prstGeom prst="rect">
            <a:avLst/>
          </a:prstGeom>
        </p:spPr>
      </p:pic>
      <p:pic>
        <p:nvPicPr>
          <p:cNvPr id="12" name="Immagine 11">
            <a:extLst>
              <a:ext uri="{FF2B5EF4-FFF2-40B4-BE49-F238E27FC236}">
                <a16:creationId xmlns:a16="http://schemas.microsoft.com/office/drawing/2014/main" id="{78E6E175-89B3-C81A-7E39-EB544AEE613B}"/>
              </a:ext>
            </a:extLst>
          </p:cNvPr>
          <p:cNvPicPr>
            <a:picLocks noChangeAspect="1"/>
          </p:cNvPicPr>
          <p:nvPr/>
        </p:nvPicPr>
        <p:blipFill>
          <a:blip r:embed="rId3"/>
          <a:stretch>
            <a:fillRect/>
          </a:stretch>
        </p:blipFill>
        <p:spPr>
          <a:xfrm>
            <a:off x="4355183" y="2049332"/>
            <a:ext cx="4062337" cy="2278387"/>
          </a:xfrm>
          <a:prstGeom prst="rect">
            <a:avLst/>
          </a:prstGeom>
        </p:spPr>
      </p:pic>
      <p:graphicFrame>
        <p:nvGraphicFramePr>
          <p:cNvPr id="2" name="Tabella 1">
            <a:extLst>
              <a:ext uri="{FF2B5EF4-FFF2-40B4-BE49-F238E27FC236}">
                <a16:creationId xmlns:a16="http://schemas.microsoft.com/office/drawing/2014/main" id="{03A182A0-98D8-6131-3840-539CD44EDAB2}"/>
              </a:ext>
            </a:extLst>
          </p:cNvPr>
          <p:cNvGraphicFramePr>
            <a:graphicFrameLocks noGrp="1"/>
          </p:cNvGraphicFramePr>
          <p:nvPr>
            <p:extLst>
              <p:ext uri="{D42A27DB-BD31-4B8C-83A1-F6EECF244321}">
                <p14:modId xmlns:p14="http://schemas.microsoft.com/office/powerpoint/2010/main" val="3130559495"/>
              </p:ext>
            </p:extLst>
          </p:nvPr>
        </p:nvGraphicFramePr>
        <p:xfrm>
          <a:off x="292847" y="4714923"/>
          <a:ext cx="8536305" cy="1483360"/>
        </p:xfrm>
        <a:graphic>
          <a:graphicData uri="http://schemas.openxmlformats.org/drawingml/2006/table">
            <a:tbl>
              <a:tblPr firstRow="1" bandRow="1">
                <a:tableStyleId>{F5AB1C69-6EDB-4FF4-983F-18BD219EF322}</a:tableStyleId>
              </a:tblPr>
              <a:tblGrid>
                <a:gridCol w="1016000">
                  <a:extLst>
                    <a:ext uri="{9D8B030D-6E8A-4147-A177-3AD203B41FA5}">
                      <a16:colId xmlns:a16="http://schemas.microsoft.com/office/drawing/2014/main" val="238034564"/>
                    </a:ext>
                  </a:extLst>
                </a:gridCol>
                <a:gridCol w="1016000">
                  <a:extLst>
                    <a:ext uri="{9D8B030D-6E8A-4147-A177-3AD203B41FA5}">
                      <a16:colId xmlns:a16="http://schemas.microsoft.com/office/drawing/2014/main" val="2927930262"/>
                    </a:ext>
                  </a:extLst>
                </a:gridCol>
                <a:gridCol w="1016000">
                  <a:extLst>
                    <a:ext uri="{9D8B030D-6E8A-4147-A177-3AD203B41FA5}">
                      <a16:colId xmlns:a16="http://schemas.microsoft.com/office/drawing/2014/main" val="3790770000"/>
                    </a:ext>
                  </a:extLst>
                </a:gridCol>
                <a:gridCol w="1016000">
                  <a:extLst>
                    <a:ext uri="{9D8B030D-6E8A-4147-A177-3AD203B41FA5}">
                      <a16:colId xmlns:a16="http://schemas.microsoft.com/office/drawing/2014/main" val="173595372"/>
                    </a:ext>
                  </a:extLst>
                </a:gridCol>
                <a:gridCol w="1016000">
                  <a:extLst>
                    <a:ext uri="{9D8B030D-6E8A-4147-A177-3AD203B41FA5}">
                      <a16:colId xmlns:a16="http://schemas.microsoft.com/office/drawing/2014/main" val="2247776066"/>
                    </a:ext>
                  </a:extLst>
                </a:gridCol>
                <a:gridCol w="1424305">
                  <a:extLst>
                    <a:ext uri="{9D8B030D-6E8A-4147-A177-3AD203B41FA5}">
                      <a16:colId xmlns:a16="http://schemas.microsoft.com/office/drawing/2014/main" val="2100464451"/>
                    </a:ext>
                  </a:extLst>
                </a:gridCol>
                <a:gridCol w="1016000">
                  <a:extLst>
                    <a:ext uri="{9D8B030D-6E8A-4147-A177-3AD203B41FA5}">
                      <a16:colId xmlns:a16="http://schemas.microsoft.com/office/drawing/2014/main" val="3364335739"/>
                    </a:ext>
                  </a:extLst>
                </a:gridCol>
                <a:gridCol w="1016000">
                  <a:extLst>
                    <a:ext uri="{9D8B030D-6E8A-4147-A177-3AD203B41FA5}">
                      <a16:colId xmlns:a16="http://schemas.microsoft.com/office/drawing/2014/main" val="560282290"/>
                    </a:ext>
                  </a:extLst>
                </a:gridCol>
              </a:tblGrid>
              <a:tr h="370840">
                <a:tc gridSpan="8">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dirty="0"/>
                        <a:t>Valori numerici modello, s=50</a:t>
                      </a:r>
                      <a:r>
                        <a:rPr lang="el-GR" dirty="0"/>
                        <a:t>μ</a:t>
                      </a:r>
                      <a:r>
                        <a:rPr lang="it-IT" dirty="0"/>
                        <a:t>m, P</a:t>
                      </a:r>
                      <a:r>
                        <a:rPr lang="it-IT" baseline="-25000" dirty="0"/>
                        <a:t>s</a:t>
                      </a:r>
                      <a:r>
                        <a:rPr lang="it-IT" baseline="0" dirty="0"/>
                        <a:t> = 3bar (modello cambiato)</a:t>
                      </a: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extLst>
                  <a:ext uri="{0D108BD9-81ED-4DB2-BD59-A6C34878D82A}">
                    <a16:rowId xmlns:a16="http://schemas.microsoft.com/office/drawing/2014/main" val="146460792"/>
                  </a:ext>
                </a:extLst>
              </a:tr>
              <a:tr h="370840">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a:t>
                      </a:r>
                      <a:endParaRPr lang="it-IT" sz="1600" dirty="0"/>
                    </a:p>
                  </a:txBody>
                  <a:tcPr anchor="ctr"/>
                </a:tc>
                <a:tc>
                  <a:txBody>
                    <a:bodyPr/>
                    <a:lstStyle/>
                    <a:p>
                      <a:r>
                        <a:rPr lang="it-IT" sz="1600" dirty="0"/>
                        <a:t>-70</a:t>
                      </a:r>
                      <a:r>
                        <a:rPr lang="el-GR" sz="1600" dirty="0"/>
                        <a:t>μ</a:t>
                      </a:r>
                      <a:r>
                        <a:rPr lang="it-IT" sz="1600" dirty="0"/>
                        <a:t>m </a:t>
                      </a:r>
                    </a:p>
                  </a:txBody>
                  <a:tcPr/>
                </a:tc>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600" b="0" i="0" u="none" strike="noStrike" kern="1200" cap="none" spc="0" normalizeH="0" baseline="0" noProof="0" dirty="0" err="1">
                          <a:ln>
                            <a:noFill/>
                          </a:ln>
                          <a:solidFill>
                            <a:prstClr val="black"/>
                          </a:solidFill>
                          <a:effectLst/>
                          <a:uLnTx/>
                          <a:uFillTx/>
                          <a:latin typeface="+mn-lt"/>
                          <a:ea typeface="+mn-ea"/>
                          <a:cs typeface="+mn-cs"/>
                        </a:rPr>
                        <a:t>X</a:t>
                      </a:r>
                      <a:r>
                        <a:rPr kumimoji="0" lang="it-IT" sz="1600" b="0" i="0" u="none" strike="noStrike" kern="1200" cap="none" spc="0" normalizeH="0" baseline="-25000" noProof="0" dirty="0" err="1">
                          <a:ln>
                            <a:noFill/>
                          </a:ln>
                          <a:solidFill>
                            <a:prstClr val="black"/>
                          </a:solidFill>
                          <a:effectLst/>
                          <a:uLnTx/>
                          <a:uFillTx/>
                          <a:latin typeface="+mn-lt"/>
                          <a:ea typeface="+mn-ea"/>
                          <a:cs typeface="+mn-cs"/>
                        </a:rPr>
                        <a:t>bypass</a:t>
                      </a:r>
                      <a:endParaRPr kumimoji="0" lang="it-IT" sz="1600" b="0" i="0" u="none" strike="noStrike" kern="1200" cap="none" spc="0" normalizeH="0" baseline="0" noProof="0" dirty="0">
                        <a:ln>
                          <a:noFill/>
                        </a:ln>
                        <a:solidFill>
                          <a:prstClr val="black"/>
                        </a:solidFill>
                        <a:effectLst/>
                        <a:uLnTx/>
                        <a:uFillTx/>
                        <a:latin typeface="+mn-lt"/>
                        <a:ea typeface="+mn-ea"/>
                        <a:cs typeface="+mn-cs"/>
                      </a:endParaRPr>
                    </a:p>
                  </a:txBody>
                  <a:tcPr anchor="ctr"/>
                </a:tc>
                <a:tc>
                  <a:txBody>
                    <a:bodyPr/>
                    <a:lstStyle/>
                    <a:p>
                      <a:r>
                        <a:rPr lang="el-GR" sz="1600" dirty="0"/>
                        <a:t>μ</a:t>
                      </a:r>
                      <a:r>
                        <a:rPr lang="it-IT" sz="1600" dirty="0"/>
                        <a:t>m </a:t>
                      </a:r>
                    </a:p>
                  </a:txBody>
                  <a:tcPr/>
                </a:tc>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600" dirty="0"/>
                        <a:t>k</a:t>
                      </a:r>
                      <a:r>
                        <a:rPr lang="it-IT" sz="1600" baseline="-25000" dirty="0"/>
                        <a:t>m</a:t>
                      </a:r>
                      <a:endParaRPr lang="it-IT" sz="1600" dirty="0"/>
                    </a:p>
                  </a:txBody>
                  <a:tcPr anchor="ctr"/>
                </a:tc>
                <a:tc>
                  <a:txBody>
                    <a:bodyPr/>
                    <a:lstStyle/>
                    <a:p>
                      <a:r>
                        <a:rPr lang="it-IT" sz="1600" dirty="0"/>
                        <a:t>· 10</a:t>
                      </a:r>
                      <a:r>
                        <a:rPr lang="it-IT" sz="1600" baseline="30000" dirty="0"/>
                        <a:t>5</a:t>
                      </a:r>
                      <a:r>
                        <a:rPr lang="it-IT" sz="1600" dirty="0"/>
                        <a:t> N/m</a:t>
                      </a:r>
                    </a:p>
                  </a:txBody>
                  <a:tcPr/>
                </a:tc>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a:t>
                      </a:r>
                      <a:r>
                        <a:rPr lang="it-IT" sz="1600" baseline="30000" dirty="0"/>
                        <a:t>n</a:t>
                      </a:r>
                      <a:endParaRPr lang="it-IT" sz="1600" dirty="0"/>
                    </a:p>
                  </a:txBody>
                  <a:tcPr anchor="ctr"/>
                </a:tc>
                <a:tc>
                  <a:txBody>
                    <a:bodyPr/>
                    <a:lstStyle/>
                    <a:p>
                      <a:r>
                        <a:rPr lang="el-GR" sz="1600" dirty="0"/>
                        <a:t>μ</a:t>
                      </a:r>
                      <a:r>
                        <a:rPr lang="it-IT" sz="1600" dirty="0"/>
                        <a:t>m </a:t>
                      </a:r>
                    </a:p>
                  </a:txBody>
                  <a:tcPr/>
                </a:tc>
                <a:extLst>
                  <a:ext uri="{0D108BD9-81ED-4DB2-BD59-A6C34878D82A}">
                    <a16:rowId xmlns:a16="http://schemas.microsoft.com/office/drawing/2014/main" val="1676117325"/>
                  </a:ext>
                </a:extLst>
              </a:tr>
              <a:tr h="370840">
                <a:tc vMerge="1">
                  <a:txBody>
                    <a:bodyPr/>
                    <a:lstStyle/>
                    <a:p>
                      <a:endParaRPr lang="it-IT" sz="1600" dirty="0"/>
                    </a:p>
                  </a:txBody>
                  <a:tcPr/>
                </a:tc>
                <a:tc>
                  <a:txBody>
                    <a:bodyPr/>
                    <a:lstStyle/>
                    <a:p>
                      <a:r>
                        <a:rPr lang="it-IT" sz="1600" dirty="0"/>
                        <a:t>-60</a:t>
                      </a:r>
                      <a:r>
                        <a:rPr lang="el-GR" sz="1600" dirty="0"/>
                        <a:t>μ</a:t>
                      </a:r>
                      <a:r>
                        <a:rPr lang="it-IT" sz="1600" dirty="0"/>
                        <a:t>m </a:t>
                      </a:r>
                    </a:p>
                  </a:txBody>
                  <a:tcPr/>
                </a:tc>
                <a:tc vMerge="1">
                  <a:txBody>
                    <a:bodyPr/>
                    <a:lstStyle/>
                    <a:p>
                      <a:endParaRPr lang="it-IT" sz="1600" dirty="0"/>
                    </a:p>
                  </a:txBody>
                  <a:tcPr/>
                </a:tc>
                <a:tc>
                  <a:txBody>
                    <a:bodyPr/>
                    <a:lstStyle/>
                    <a:p>
                      <a:r>
                        <a:rPr lang="el-GR" sz="1600" dirty="0"/>
                        <a:t>μ</a:t>
                      </a:r>
                      <a:r>
                        <a:rPr lang="it-IT" sz="1600" dirty="0"/>
                        <a:t>m </a:t>
                      </a:r>
                    </a:p>
                  </a:txBody>
                  <a:tcPr/>
                </a:tc>
                <a:tc vMerge="1">
                  <a:txBody>
                    <a:bodyPr/>
                    <a:lstStyle/>
                    <a:p>
                      <a:endParaRPr lang="it-IT" sz="1600" dirty="0"/>
                    </a:p>
                  </a:txBody>
                  <a:tcPr/>
                </a:tc>
                <a:tc>
                  <a:txBody>
                    <a:bodyPr/>
                    <a:lstStyle/>
                    <a:p>
                      <a:r>
                        <a:rPr lang="it-IT" sz="1600" dirty="0"/>
                        <a:t>· 10</a:t>
                      </a:r>
                      <a:r>
                        <a:rPr lang="it-IT" sz="1600" baseline="30000" dirty="0"/>
                        <a:t>5</a:t>
                      </a:r>
                      <a:r>
                        <a:rPr lang="it-IT" sz="1600" dirty="0"/>
                        <a:t> N/m</a:t>
                      </a:r>
                    </a:p>
                  </a:txBody>
                  <a:tcPr/>
                </a:tc>
                <a:tc vMerge="1">
                  <a:txBody>
                    <a:bodyPr/>
                    <a:lstStyle/>
                    <a:p>
                      <a:endParaRPr lang="it-IT" sz="1600" dirty="0"/>
                    </a:p>
                  </a:txBody>
                  <a:tcPr/>
                </a:tc>
                <a:tc>
                  <a:txBody>
                    <a:bodyPr/>
                    <a:lstStyle/>
                    <a:p>
                      <a:r>
                        <a:rPr lang="el-GR" sz="1600" dirty="0"/>
                        <a:t>μ</a:t>
                      </a:r>
                      <a:r>
                        <a:rPr lang="it-IT" sz="1600" dirty="0"/>
                        <a:t>m </a:t>
                      </a:r>
                    </a:p>
                  </a:txBody>
                  <a:tcPr/>
                </a:tc>
                <a:extLst>
                  <a:ext uri="{0D108BD9-81ED-4DB2-BD59-A6C34878D82A}">
                    <a16:rowId xmlns:a16="http://schemas.microsoft.com/office/drawing/2014/main" val="1841150212"/>
                  </a:ext>
                </a:extLst>
              </a:tr>
              <a:tr h="370840">
                <a:tc vMerge="1">
                  <a:txBody>
                    <a:bodyPr/>
                    <a:lstStyle/>
                    <a:p>
                      <a:endParaRPr lang="it-IT" sz="1600" dirty="0"/>
                    </a:p>
                  </a:txBody>
                  <a:tcPr/>
                </a:tc>
                <a:tc>
                  <a:txBody>
                    <a:bodyPr/>
                    <a:lstStyle/>
                    <a:p>
                      <a:r>
                        <a:rPr lang="it-IT" sz="1600" dirty="0"/>
                        <a:t>-50</a:t>
                      </a:r>
                      <a:r>
                        <a:rPr lang="el-GR" sz="1600" dirty="0"/>
                        <a:t>μ</a:t>
                      </a:r>
                      <a:r>
                        <a:rPr lang="it-IT" sz="1600" dirty="0"/>
                        <a:t>m </a:t>
                      </a:r>
                    </a:p>
                  </a:txBody>
                  <a:tcPr/>
                </a:tc>
                <a:tc vMerge="1">
                  <a:txBody>
                    <a:bodyPr/>
                    <a:lstStyle/>
                    <a:p>
                      <a:endParaRPr lang="it-IT" sz="1600" dirty="0"/>
                    </a:p>
                  </a:txBody>
                  <a:tcPr/>
                </a:tc>
                <a:tc>
                  <a:txBody>
                    <a:bodyPr/>
                    <a:lstStyle/>
                    <a:p>
                      <a:r>
                        <a:rPr lang="el-GR" sz="1600" dirty="0"/>
                        <a:t>μ</a:t>
                      </a:r>
                      <a:r>
                        <a:rPr lang="it-IT" sz="1600" dirty="0"/>
                        <a:t>m </a:t>
                      </a:r>
                    </a:p>
                  </a:txBody>
                  <a:tcPr/>
                </a:tc>
                <a:tc vMerge="1">
                  <a:txBody>
                    <a:bodyPr/>
                    <a:lstStyle/>
                    <a:p>
                      <a:endParaRPr lang="it-IT" sz="1600" dirty="0"/>
                    </a:p>
                  </a:txBody>
                  <a:tcPr/>
                </a:tc>
                <a:tc>
                  <a:txBody>
                    <a:bodyPr/>
                    <a:lstStyle/>
                    <a:p>
                      <a:r>
                        <a:rPr lang="it-IT" sz="1600" dirty="0"/>
                        <a:t>· 10</a:t>
                      </a:r>
                      <a:r>
                        <a:rPr lang="it-IT" sz="1600" baseline="30000" dirty="0"/>
                        <a:t>5</a:t>
                      </a:r>
                      <a:r>
                        <a:rPr lang="it-IT" sz="1600" dirty="0"/>
                        <a:t> N/m</a:t>
                      </a:r>
                    </a:p>
                  </a:txBody>
                  <a:tcPr/>
                </a:tc>
                <a:tc vMerge="1">
                  <a:txBody>
                    <a:bodyPr/>
                    <a:lstStyle/>
                    <a:p>
                      <a:endParaRPr lang="it-IT" sz="1600" dirty="0"/>
                    </a:p>
                  </a:txBody>
                  <a:tcPr/>
                </a:tc>
                <a:tc>
                  <a:txBody>
                    <a:bodyPr/>
                    <a:lstStyle/>
                    <a:p>
                      <a:r>
                        <a:rPr lang="el-GR" sz="1600" dirty="0"/>
                        <a:t>μ</a:t>
                      </a:r>
                      <a:r>
                        <a:rPr lang="it-IT" sz="1600" dirty="0"/>
                        <a:t>m </a:t>
                      </a:r>
                    </a:p>
                  </a:txBody>
                  <a:tcPr/>
                </a:tc>
                <a:extLst>
                  <a:ext uri="{0D108BD9-81ED-4DB2-BD59-A6C34878D82A}">
                    <a16:rowId xmlns:a16="http://schemas.microsoft.com/office/drawing/2014/main" val="3624558921"/>
                  </a:ext>
                </a:extLst>
              </a:tr>
            </a:tbl>
          </a:graphicData>
        </a:graphic>
      </p:graphicFrame>
    </p:spTree>
    <p:extLst>
      <p:ext uri="{BB962C8B-B14F-4D97-AF65-F5344CB8AC3E}">
        <p14:creationId xmlns:p14="http://schemas.microsoft.com/office/powerpoint/2010/main" val="2752138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06E3EB0A-9865-04A1-5E56-4ED3508E1322}"/>
              </a:ext>
            </a:extLst>
          </p:cNvPr>
          <p:cNvSpPr txBox="1"/>
          <p:nvPr/>
        </p:nvSpPr>
        <p:spPr>
          <a:xfrm>
            <a:off x="292847" y="10744"/>
            <a:ext cx="9828306" cy="369332"/>
          </a:xfrm>
          <a:prstGeom prst="rect">
            <a:avLst/>
          </a:prstGeom>
          <a:noFill/>
        </p:spPr>
        <p:txBody>
          <a:bodyPr wrap="square" rtlCol="0">
            <a:spAutoFit/>
          </a:bodyPr>
          <a:lstStyle/>
          <a:p>
            <a:r>
              <a:rPr lang="it-IT" dirty="0"/>
              <a:t>TABELLA VALORI PER VALIDAZIONE MODELLO 1, s = 50</a:t>
            </a:r>
            <a:r>
              <a:rPr lang="el-GR" dirty="0"/>
              <a:t>μ</a:t>
            </a:r>
            <a:r>
              <a:rPr lang="it-IT" dirty="0"/>
              <a:t>m </a:t>
            </a:r>
            <a:r>
              <a:rPr lang="it-IT" dirty="0" err="1"/>
              <a:t>d</a:t>
            </a:r>
            <a:r>
              <a:rPr lang="it-IT" baseline="-25000" dirty="0" err="1"/>
              <a:t>n</a:t>
            </a:r>
            <a:r>
              <a:rPr lang="it-IT" dirty="0"/>
              <a:t> = 0,95mm, </a:t>
            </a:r>
            <a:r>
              <a:rPr lang="it-IT" dirty="0" err="1"/>
              <a:t>D</a:t>
            </a:r>
            <a:r>
              <a:rPr lang="it-IT" baseline="-25000" dirty="0" err="1"/>
              <a:t>foro</a:t>
            </a:r>
            <a:r>
              <a:rPr lang="it-IT" dirty="0"/>
              <a:t> = 8mm, k</a:t>
            </a:r>
            <a:r>
              <a:rPr lang="it-IT" baseline="-25000" dirty="0"/>
              <a:t>m</a:t>
            </a:r>
            <a:r>
              <a:rPr lang="it-IT" dirty="0"/>
              <a:t> = … · 10</a:t>
            </a:r>
            <a:r>
              <a:rPr lang="it-IT" baseline="30000" dirty="0"/>
              <a:t>5</a:t>
            </a:r>
            <a:r>
              <a:rPr lang="it-IT" dirty="0"/>
              <a:t> N/m</a:t>
            </a:r>
          </a:p>
        </p:txBody>
      </p:sp>
      <p:graphicFrame>
        <p:nvGraphicFramePr>
          <p:cNvPr id="6" name="Tabella 5">
            <a:extLst>
              <a:ext uri="{FF2B5EF4-FFF2-40B4-BE49-F238E27FC236}">
                <a16:creationId xmlns:a16="http://schemas.microsoft.com/office/drawing/2014/main" id="{ECDDE612-6DB8-906D-2F19-B4AEEDEA38F2}"/>
              </a:ext>
            </a:extLst>
          </p:cNvPr>
          <p:cNvGraphicFramePr>
            <a:graphicFrameLocks noGrp="1"/>
          </p:cNvGraphicFramePr>
          <p:nvPr>
            <p:extLst>
              <p:ext uri="{D42A27DB-BD31-4B8C-83A1-F6EECF244321}">
                <p14:modId xmlns:p14="http://schemas.microsoft.com/office/powerpoint/2010/main" val="3400744989"/>
              </p:ext>
            </p:extLst>
          </p:nvPr>
        </p:nvGraphicFramePr>
        <p:xfrm>
          <a:off x="292847" y="473024"/>
          <a:ext cx="8536305" cy="1483360"/>
        </p:xfrm>
        <a:graphic>
          <a:graphicData uri="http://schemas.openxmlformats.org/drawingml/2006/table">
            <a:tbl>
              <a:tblPr firstRow="1" bandRow="1">
                <a:tableStyleId>{F5AB1C69-6EDB-4FF4-983F-18BD219EF322}</a:tableStyleId>
              </a:tblPr>
              <a:tblGrid>
                <a:gridCol w="1016000">
                  <a:extLst>
                    <a:ext uri="{9D8B030D-6E8A-4147-A177-3AD203B41FA5}">
                      <a16:colId xmlns:a16="http://schemas.microsoft.com/office/drawing/2014/main" val="238034564"/>
                    </a:ext>
                  </a:extLst>
                </a:gridCol>
                <a:gridCol w="1016000">
                  <a:extLst>
                    <a:ext uri="{9D8B030D-6E8A-4147-A177-3AD203B41FA5}">
                      <a16:colId xmlns:a16="http://schemas.microsoft.com/office/drawing/2014/main" val="2927930262"/>
                    </a:ext>
                  </a:extLst>
                </a:gridCol>
                <a:gridCol w="1016000">
                  <a:extLst>
                    <a:ext uri="{9D8B030D-6E8A-4147-A177-3AD203B41FA5}">
                      <a16:colId xmlns:a16="http://schemas.microsoft.com/office/drawing/2014/main" val="3790770000"/>
                    </a:ext>
                  </a:extLst>
                </a:gridCol>
                <a:gridCol w="1016000">
                  <a:extLst>
                    <a:ext uri="{9D8B030D-6E8A-4147-A177-3AD203B41FA5}">
                      <a16:colId xmlns:a16="http://schemas.microsoft.com/office/drawing/2014/main" val="173595372"/>
                    </a:ext>
                  </a:extLst>
                </a:gridCol>
                <a:gridCol w="1016000">
                  <a:extLst>
                    <a:ext uri="{9D8B030D-6E8A-4147-A177-3AD203B41FA5}">
                      <a16:colId xmlns:a16="http://schemas.microsoft.com/office/drawing/2014/main" val="2247776066"/>
                    </a:ext>
                  </a:extLst>
                </a:gridCol>
                <a:gridCol w="1424305">
                  <a:extLst>
                    <a:ext uri="{9D8B030D-6E8A-4147-A177-3AD203B41FA5}">
                      <a16:colId xmlns:a16="http://schemas.microsoft.com/office/drawing/2014/main" val="2100464451"/>
                    </a:ext>
                  </a:extLst>
                </a:gridCol>
                <a:gridCol w="1016000">
                  <a:extLst>
                    <a:ext uri="{9D8B030D-6E8A-4147-A177-3AD203B41FA5}">
                      <a16:colId xmlns:a16="http://schemas.microsoft.com/office/drawing/2014/main" val="3364335739"/>
                    </a:ext>
                  </a:extLst>
                </a:gridCol>
                <a:gridCol w="1016000">
                  <a:extLst>
                    <a:ext uri="{9D8B030D-6E8A-4147-A177-3AD203B41FA5}">
                      <a16:colId xmlns:a16="http://schemas.microsoft.com/office/drawing/2014/main" val="560282290"/>
                    </a:ext>
                  </a:extLst>
                </a:gridCol>
              </a:tblGrid>
              <a:tr h="370840">
                <a:tc gridSpan="8">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dirty="0"/>
                        <a:t>Valori numerici modello, s=50</a:t>
                      </a:r>
                      <a:r>
                        <a:rPr lang="el-GR" dirty="0"/>
                        <a:t>μ</a:t>
                      </a:r>
                      <a:r>
                        <a:rPr lang="it-IT" dirty="0"/>
                        <a:t>m, P</a:t>
                      </a:r>
                      <a:r>
                        <a:rPr lang="it-IT" baseline="-25000" dirty="0"/>
                        <a:t>s</a:t>
                      </a:r>
                      <a:r>
                        <a:rPr lang="it-IT" baseline="0" dirty="0"/>
                        <a:t> = 4bar</a:t>
                      </a: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extLst>
                  <a:ext uri="{0D108BD9-81ED-4DB2-BD59-A6C34878D82A}">
                    <a16:rowId xmlns:a16="http://schemas.microsoft.com/office/drawing/2014/main" val="146460792"/>
                  </a:ext>
                </a:extLst>
              </a:tr>
              <a:tr h="370840">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a:t>
                      </a:r>
                      <a:endParaRPr lang="it-IT" sz="1600" dirty="0"/>
                    </a:p>
                  </a:txBody>
                  <a:tcPr anchor="ctr"/>
                </a:tc>
                <a:tc>
                  <a:txBody>
                    <a:bodyPr/>
                    <a:lstStyle/>
                    <a:p>
                      <a:r>
                        <a:rPr lang="it-IT" sz="1600" dirty="0"/>
                        <a:t>-70</a:t>
                      </a:r>
                      <a:r>
                        <a:rPr lang="el-GR" sz="1600" dirty="0"/>
                        <a:t>μ</a:t>
                      </a:r>
                      <a:r>
                        <a:rPr lang="it-IT" sz="1600" dirty="0"/>
                        <a:t>m </a:t>
                      </a:r>
                    </a:p>
                  </a:txBody>
                  <a:tcPr/>
                </a:tc>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600" b="0" i="0" u="none" strike="noStrike" kern="1200" cap="none" spc="0" normalizeH="0" baseline="0" noProof="0" dirty="0" err="1">
                          <a:ln>
                            <a:noFill/>
                          </a:ln>
                          <a:solidFill>
                            <a:prstClr val="black"/>
                          </a:solidFill>
                          <a:effectLst/>
                          <a:uLnTx/>
                          <a:uFillTx/>
                          <a:latin typeface="+mn-lt"/>
                          <a:ea typeface="+mn-ea"/>
                          <a:cs typeface="+mn-cs"/>
                        </a:rPr>
                        <a:t>x</a:t>
                      </a:r>
                      <a:r>
                        <a:rPr kumimoji="0" lang="it-IT" sz="1600" b="0" i="0" u="none" strike="noStrike" kern="1200" cap="none" spc="0" normalizeH="0" baseline="-25000" noProof="0" dirty="0" err="1">
                          <a:ln>
                            <a:noFill/>
                          </a:ln>
                          <a:solidFill>
                            <a:prstClr val="black"/>
                          </a:solidFill>
                          <a:effectLst/>
                          <a:uLnTx/>
                          <a:uFillTx/>
                          <a:latin typeface="+mn-lt"/>
                          <a:ea typeface="+mn-ea"/>
                          <a:cs typeface="+mn-cs"/>
                        </a:rPr>
                        <a:t>bypass</a:t>
                      </a:r>
                      <a:endParaRPr kumimoji="0" lang="it-IT" sz="1600" b="0" i="0" u="none" strike="noStrike" kern="1200" cap="none" spc="0" normalizeH="0" baseline="0" noProof="0" dirty="0">
                        <a:ln>
                          <a:noFill/>
                        </a:ln>
                        <a:solidFill>
                          <a:prstClr val="black"/>
                        </a:solidFill>
                        <a:effectLst/>
                        <a:uLnTx/>
                        <a:uFillTx/>
                        <a:latin typeface="+mn-lt"/>
                        <a:ea typeface="+mn-ea"/>
                        <a:cs typeface="+mn-cs"/>
                      </a:endParaRPr>
                    </a:p>
                  </a:txBody>
                  <a:tcPr anchor="ctr"/>
                </a:tc>
                <a:tc>
                  <a:txBody>
                    <a:bodyPr/>
                    <a:lstStyle/>
                    <a:p>
                      <a:r>
                        <a:rPr lang="it-IT" sz="1600" dirty="0"/>
                        <a:t>11</a:t>
                      </a:r>
                      <a:r>
                        <a:rPr lang="el-GR" sz="1600" dirty="0"/>
                        <a:t>μ</a:t>
                      </a:r>
                      <a:r>
                        <a:rPr lang="it-IT" sz="1600" dirty="0"/>
                        <a:t>m </a:t>
                      </a:r>
                    </a:p>
                  </a:txBody>
                  <a:tcPr/>
                </a:tc>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600" dirty="0"/>
                        <a:t>k</a:t>
                      </a:r>
                      <a:r>
                        <a:rPr lang="it-IT" sz="1600" baseline="-25000" dirty="0"/>
                        <a:t>m</a:t>
                      </a:r>
                      <a:endParaRPr lang="it-IT" sz="1600" dirty="0"/>
                    </a:p>
                  </a:txBody>
                  <a:tcPr anchor="ctr"/>
                </a:tc>
                <a:tc>
                  <a:txBody>
                    <a:bodyPr/>
                    <a:lstStyle/>
                    <a:p>
                      <a:r>
                        <a:rPr lang="it-IT" sz="1600" dirty="0"/>
                        <a:t>1,60 · 10</a:t>
                      </a:r>
                      <a:r>
                        <a:rPr lang="it-IT" sz="1600" baseline="30000" dirty="0"/>
                        <a:t>5</a:t>
                      </a:r>
                      <a:r>
                        <a:rPr lang="it-IT" sz="1600" dirty="0"/>
                        <a:t> N/m</a:t>
                      </a:r>
                    </a:p>
                  </a:txBody>
                  <a:tcPr/>
                </a:tc>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a:t>
                      </a:r>
                      <a:r>
                        <a:rPr lang="it-IT" sz="1600" baseline="30000" dirty="0"/>
                        <a:t>n</a:t>
                      </a:r>
                      <a:endParaRPr lang="it-IT" sz="1600" dirty="0"/>
                    </a:p>
                  </a:txBody>
                  <a:tcPr anchor="ctr"/>
                </a:tc>
                <a:tc>
                  <a:txBody>
                    <a:bodyPr/>
                    <a:lstStyle/>
                    <a:p>
                      <a:r>
                        <a:rPr lang="it-IT" sz="1600" dirty="0"/>
                        <a:t>-12</a:t>
                      </a:r>
                      <a:r>
                        <a:rPr lang="el-GR" sz="1600" dirty="0"/>
                        <a:t>μ</a:t>
                      </a:r>
                      <a:r>
                        <a:rPr lang="it-IT" sz="1600" dirty="0"/>
                        <a:t>m </a:t>
                      </a:r>
                    </a:p>
                  </a:txBody>
                  <a:tcPr/>
                </a:tc>
                <a:extLst>
                  <a:ext uri="{0D108BD9-81ED-4DB2-BD59-A6C34878D82A}">
                    <a16:rowId xmlns:a16="http://schemas.microsoft.com/office/drawing/2014/main" val="1676117325"/>
                  </a:ext>
                </a:extLst>
              </a:tr>
              <a:tr h="370840">
                <a:tc vMerge="1">
                  <a:txBody>
                    <a:bodyPr/>
                    <a:lstStyle/>
                    <a:p>
                      <a:endParaRPr lang="it-IT" sz="1600" dirty="0"/>
                    </a:p>
                  </a:txBody>
                  <a:tcPr/>
                </a:tc>
                <a:tc>
                  <a:txBody>
                    <a:bodyPr/>
                    <a:lstStyle/>
                    <a:p>
                      <a:r>
                        <a:rPr lang="it-IT" sz="1600" dirty="0"/>
                        <a:t>-60</a:t>
                      </a:r>
                      <a:r>
                        <a:rPr lang="el-GR" sz="1600" dirty="0"/>
                        <a:t>μ</a:t>
                      </a:r>
                      <a:r>
                        <a:rPr lang="it-IT" sz="1600" dirty="0"/>
                        <a:t>m </a:t>
                      </a:r>
                    </a:p>
                  </a:txBody>
                  <a:tcPr/>
                </a:tc>
                <a:tc vMerge="1">
                  <a:txBody>
                    <a:bodyPr/>
                    <a:lstStyle/>
                    <a:p>
                      <a:endParaRPr lang="it-IT" sz="1600" dirty="0"/>
                    </a:p>
                  </a:txBody>
                  <a:tcPr/>
                </a:tc>
                <a:tc>
                  <a:txBody>
                    <a:bodyPr/>
                    <a:lstStyle/>
                    <a:p>
                      <a:r>
                        <a:rPr lang="it-IT" sz="1600" dirty="0"/>
                        <a:t>9</a:t>
                      </a:r>
                      <a:r>
                        <a:rPr lang="el-GR" sz="1600" dirty="0"/>
                        <a:t>μ</a:t>
                      </a:r>
                      <a:r>
                        <a:rPr lang="it-IT" sz="1600" dirty="0"/>
                        <a:t>m </a:t>
                      </a:r>
                    </a:p>
                  </a:txBody>
                  <a:tcPr/>
                </a:tc>
                <a:tc vMerge="1">
                  <a:txBody>
                    <a:bodyPr/>
                    <a:lstStyle/>
                    <a:p>
                      <a:endParaRPr lang="it-IT" sz="1600" dirty="0"/>
                    </a:p>
                  </a:txBody>
                  <a:tcPr/>
                </a:tc>
                <a:tc>
                  <a:txBody>
                    <a:bodyPr/>
                    <a:lstStyle/>
                    <a:p>
                      <a:r>
                        <a:rPr lang="it-IT" sz="1600" dirty="0"/>
                        <a:t>1,60 · 10</a:t>
                      </a:r>
                      <a:r>
                        <a:rPr lang="it-IT" sz="1600" baseline="30000" dirty="0"/>
                        <a:t>5</a:t>
                      </a:r>
                      <a:r>
                        <a:rPr lang="it-IT" sz="1600" dirty="0"/>
                        <a:t> N/m</a:t>
                      </a:r>
                    </a:p>
                  </a:txBody>
                  <a:tcPr/>
                </a:tc>
                <a:tc vMerge="1">
                  <a:txBody>
                    <a:bodyPr/>
                    <a:lstStyle/>
                    <a:p>
                      <a:endParaRPr lang="it-IT" sz="1600" dirty="0"/>
                    </a:p>
                  </a:txBody>
                  <a:tcPr/>
                </a:tc>
                <a:tc>
                  <a:txBody>
                    <a:bodyPr/>
                    <a:lstStyle/>
                    <a:p>
                      <a:r>
                        <a:rPr lang="it-IT" sz="1600" dirty="0"/>
                        <a:t>-4</a:t>
                      </a:r>
                      <a:r>
                        <a:rPr lang="el-GR" sz="1600" dirty="0"/>
                        <a:t>μ</a:t>
                      </a:r>
                      <a:r>
                        <a:rPr lang="it-IT" sz="1600" dirty="0"/>
                        <a:t>m </a:t>
                      </a:r>
                    </a:p>
                  </a:txBody>
                  <a:tcPr/>
                </a:tc>
                <a:extLst>
                  <a:ext uri="{0D108BD9-81ED-4DB2-BD59-A6C34878D82A}">
                    <a16:rowId xmlns:a16="http://schemas.microsoft.com/office/drawing/2014/main" val="1841150212"/>
                  </a:ext>
                </a:extLst>
              </a:tr>
              <a:tr h="370840">
                <a:tc vMerge="1">
                  <a:txBody>
                    <a:bodyPr/>
                    <a:lstStyle/>
                    <a:p>
                      <a:endParaRPr lang="it-IT" sz="1600" dirty="0"/>
                    </a:p>
                  </a:txBody>
                  <a:tcPr/>
                </a:tc>
                <a:tc>
                  <a:txBody>
                    <a:bodyPr/>
                    <a:lstStyle/>
                    <a:p>
                      <a:r>
                        <a:rPr lang="it-IT" sz="1600" dirty="0"/>
                        <a:t>-50</a:t>
                      </a:r>
                      <a:r>
                        <a:rPr lang="el-GR" sz="1600" dirty="0"/>
                        <a:t>μ</a:t>
                      </a:r>
                      <a:r>
                        <a:rPr lang="it-IT" sz="1600" dirty="0"/>
                        <a:t>m </a:t>
                      </a:r>
                    </a:p>
                  </a:txBody>
                  <a:tcPr/>
                </a:tc>
                <a:tc vMerge="1">
                  <a:txBody>
                    <a:bodyPr/>
                    <a:lstStyle/>
                    <a:p>
                      <a:endParaRPr lang="it-IT" sz="1600" dirty="0"/>
                    </a:p>
                  </a:txBody>
                  <a:tcPr/>
                </a:tc>
                <a:tc>
                  <a:txBody>
                    <a:bodyPr/>
                    <a:lstStyle/>
                    <a:p>
                      <a:r>
                        <a:rPr lang="it-IT" sz="1600" dirty="0"/>
                        <a:t>18</a:t>
                      </a:r>
                      <a:r>
                        <a:rPr lang="el-GR" sz="1600" dirty="0"/>
                        <a:t>μ</a:t>
                      </a:r>
                      <a:r>
                        <a:rPr lang="it-IT" sz="1600" dirty="0"/>
                        <a:t>m </a:t>
                      </a:r>
                    </a:p>
                  </a:txBody>
                  <a:tcPr/>
                </a:tc>
                <a:tc vMerge="1">
                  <a:txBody>
                    <a:bodyPr/>
                    <a:lstStyle/>
                    <a:p>
                      <a:endParaRPr lang="it-IT" sz="1600" dirty="0"/>
                    </a:p>
                  </a:txBody>
                  <a:tcPr/>
                </a:tc>
                <a:tc>
                  <a:txBody>
                    <a:bodyPr/>
                    <a:lstStyle/>
                    <a:p>
                      <a:r>
                        <a:rPr lang="it-IT" sz="1600" dirty="0"/>
                        <a:t>1,40 · 10</a:t>
                      </a:r>
                      <a:r>
                        <a:rPr lang="it-IT" sz="1600" baseline="30000" dirty="0"/>
                        <a:t>5</a:t>
                      </a:r>
                      <a:r>
                        <a:rPr lang="it-IT" sz="1600" dirty="0"/>
                        <a:t> N/m</a:t>
                      </a:r>
                    </a:p>
                  </a:txBody>
                  <a:tcPr/>
                </a:tc>
                <a:tc vMerge="1">
                  <a:txBody>
                    <a:bodyPr/>
                    <a:lstStyle/>
                    <a:p>
                      <a:endParaRPr lang="it-IT" sz="1600" dirty="0"/>
                    </a:p>
                  </a:txBody>
                  <a:tcPr/>
                </a:tc>
                <a:tc>
                  <a:txBody>
                    <a:bodyPr/>
                    <a:lstStyle/>
                    <a:p>
                      <a:r>
                        <a:rPr lang="it-IT" sz="1600" dirty="0"/>
                        <a:t>0</a:t>
                      </a:r>
                      <a:r>
                        <a:rPr lang="el-GR" sz="1600" dirty="0"/>
                        <a:t>μ</a:t>
                      </a:r>
                      <a:r>
                        <a:rPr lang="it-IT" sz="1600" dirty="0"/>
                        <a:t>m </a:t>
                      </a:r>
                    </a:p>
                  </a:txBody>
                  <a:tcPr/>
                </a:tc>
                <a:extLst>
                  <a:ext uri="{0D108BD9-81ED-4DB2-BD59-A6C34878D82A}">
                    <a16:rowId xmlns:a16="http://schemas.microsoft.com/office/drawing/2014/main" val="3624558921"/>
                  </a:ext>
                </a:extLst>
              </a:tr>
            </a:tbl>
          </a:graphicData>
        </a:graphic>
      </p:graphicFrame>
      <p:sp>
        <p:nvSpPr>
          <p:cNvPr id="10" name="CasellaDiTesto 9">
            <a:extLst>
              <a:ext uri="{FF2B5EF4-FFF2-40B4-BE49-F238E27FC236}">
                <a16:creationId xmlns:a16="http://schemas.microsoft.com/office/drawing/2014/main" id="{E98A58A7-CD92-D8A4-9523-04F864A7E455}"/>
              </a:ext>
            </a:extLst>
          </p:cNvPr>
          <p:cNvSpPr txBox="1"/>
          <p:nvPr/>
        </p:nvSpPr>
        <p:spPr>
          <a:xfrm>
            <a:off x="8659906" y="473024"/>
            <a:ext cx="3239247" cy="5632311"/>
          </a:xfrm>
          <a:prstGeom prst="rect">
            <a:avLst/>
          </a:prstGeom>
          <a:noFill/>
        </p:spPr>
        <p:txBody>
          <a:bodyPr wrap="square" rtlCol="0">
            <a:spAutoFit/>
          </a:bodyPr>
          <a:lstStyle/>
          <a:p>
            <a:pPr algn="just"/>
            <a:r>
              <a:rPr lang="it-IT" dirty="0"/>
              <a:t>Valori inseriti nel modello 1 in </a:t>
            </a:r>
            <a:r>
              <a:rPr lang="it-IT" dirty="0" err="1"/>
              <a:t>matlab</a:t>
            </a:r>
            <a:r>
              <a:rPr lang="it-IT" dirty="0"/>
              <a:t> per confronto andamenti teorici-sperimentali.</a:t>
            </a:r>
          </a:p>
          <a:p>
            <a:endParaRPr lang="it-IT" dirty="0"/>
          </a:p>
          <a:p>
            <a:pPr algn="just"/>
            <a:r>
              <a:rPr lang="it-IT" dirty="0"/>
              <a:t>A causa di un errore di montaggio di cui ci si è accorti solo durante l’analisi dei risultati, le prove con le membrane di 100, 120, 150</a:t>
            </a:r>
            <a:r>
              <a:rPr lang="el-GR" sz="1800" dirty="0"/>
              <a:t> μ</a:t>
            </a:r>
            <a:r>
              <a:rPr lang="it-IT" sz="1800" dirty="0"/>
              <a:t>m presentano andamenti errati di portata, verrà spiegato successivamente il perché. A causa di ciò i valori di </a:t>
            </a:r>
            <a:r>
              <a:rPr lang="it-IT" sz="1800" dirty="0" err="1"/>
              <a:t>x</a:t>
            </a:r>
            <a:r>
              <a:rPr lang="it-IT" sz="1800" baseline="-25000" dirty="0" err="1"/>
              <a:t>bypass</a:t>
            </a:r>
            <a:r>
              <a:rPr lang="it-IT" sz="1800" dirty="0"/>
              <a:t> e k</a:t>
            </a:r>
            <a:r>
              <a:rPr lang="it-IT" sz="1800" baseline="-25000" dirty="0"/>
              <a:t>m</a:t>
            </a:r>
            <a:r>
              <a:rPr lang="it-IT" sz="1800" dirty="0"/>
              <a:t> non sono troppo accurati e sono da ritenersi indicativi, anche se sembrano valori consoni. Inoltre, la rottura di un raccordo non ha permesso di effettuare nuovamente le prove sperimentali e, quindi, di correggere i dati errati.</a:t>
            </a:r>
            <a:endParaRPr lang="it-IT" dirty="0"/>
          </a:p>
        </p:txBody>
      </p:sp>
      <p:pic>
        <p:nvPicPr>
          <p:cNvPr id="9" name="Immagine 8">
            <a:extLst>
              <a:ext uri="{FF2B5EF4-FFF2-40B4-BE49-F238E27FC236}">
                <a16:creationId xmlns:a16="http://schemas.microsoft.com/office/drawing/2014/main" id="{2BEEB4AF-E8EC-A639-FBBA-9D5A2BE0FF44}"/>
              </a:ext>
            </a:extLst>
          </p:cNvPr>
          <p:cNvPicPr>
            <a:picLocks noChangeAspect="1"/>
          </p:cNvPicPr>
          <p:nvPr/>
        </p:nvPicPr>
        <p:blipFill>
          <a:blip r:embed="rId2"/>
          <a:stretch>
            <a:fillRect/>
          </a:stretch>
        </p:blipFill>
        <p:spPr>
          <a:xfrm>
            <a:off x="292847" y="2052477"/>
            <a:ext cx="4064000" cy="2284910"/>
          </a:xfrm>
          <a:prstGeom prst="rect">
            <a:avLst/>
          </a:prstGeom>
        </p:spPr>
      </p:pic>
      <p:pic>
        <p:nvPicPr>
          <p:cNvPr id="12" name="Immagine 11">
            <a:extLst>
              <a:ext uri="{FF2B5EF4-FFF2-40B4-BE49-F238E27FC236}">
                <a16:creationId xmlns:a16="http://schemas.microsoft.com/office/drawing/2014/main" id="{B96D5318-6984-1A32-284E-3EBD0D612443}"/>
              </a:ext>
            </a:extLst>
          </p:cNvPr>
          <p:cNvPicPr>
            <a:picLocks noChangeAspect="1"/>
          </p:cNvPicPr>
          <p:nvPr/>
        </p:nvPicPr>
        <p:blipFill>
          <a:blip r:embed="rId3"/>
          <a:stretch>
            <a:fillRect/>
          </a:stretch>
        </p:blipFill>
        <p:spPr>
          <a:xfrm>
            <a:off x="4356848" y="2049332"/>
            <a:ext cx="4064000" cy="2272582"/>
          </a:xfrm>
          <a:prstGeom prst="rect">
            <a:avLst/>
          </a:prstGeom>
        </p:spPr>
      </p:pic>
      <p:graphicFrame>
        <p:nvGraphicFramePr>
          <p:cNvPr id="2" name="Tabella 1">
            <a:extLst>
              <a:ext uri="{FF2B5EF4-FFF2-40B4-BE49-F238E27FC236}">
                <a16:creationId xmlns:a16="http://schemas.microsoft.com/office/drawing/2014/main" id="{A4DDE9CA-8856-1F93-2558-4166DC56A94D}"/>
              </a:ext>
            </a:extLst>
          </p:cNvPr>
          <p:cNvGraphicFramePr>
            <a:graphicFrameLocks noGrp="1"/>
          </p:cNvGraphicFramePr>
          <p:nvPr>
            <p:extLst>
              <p:ext uri="{D42A27DB-BD31-4B8C-83A1-F6EECF244321}">
                <p14:modId xmlns:p14="http://schemas.microsoft.com/office/powerpoint/2010/main" val="3356316468"/>
              </p:ext>
            </p:extLst>
          </p:nvPr>
        </p:nvGraphicFramePr>
        <p:xfrm>
          <a:off x="292847" y="4798590"/>
          <a:ext cx="8536305" cy="1483360"/>
        </p:xfrm>
        <a:graphic>
          <a:graphicData uri="http://schemas.openxmlformats.org/drawingml/2006/table">
            <a:tbl>
              <a:tblPr firstRow="1" bandRow="1">
                <a:tableStyleId>{F5AB1C69-6EDB-4FF4-983F-18BD219EF322}</a:tableStyleId>
              </a:tblPr>
              <a:tblGrid>
                <a:gridCol w="1016000">
                  <a:extLst>
                    <a:ext uri="{9D8B030D-6E8A-4147-A177-3AD203B41FA5}">
                      <a16:colId xmlns:a16="http://schemas.microsoft.com/office/drawing/2014/main" val="238034564"/>
                    </a:ext>
                  </a:extLst>
                </a:gridCol>
                <a:gridCol w="1016000">
                  <a:extLst>
                    <a:ext uri="{9D8B030D-6E8A-4147-A177-3AD203B41FA5}">
                      <a16:colId xmlns:a16="http://schemas.microsoft.com/office/drawing/2014/main" val="2927930262"/>
                    </a:ext>
                  </a:extLst>
                </a:gridCol>
                <a:gridCol w="1016000">
                  <a:extLst>
                    <a:ext uri="{9D8B030D-6E8A-4147-A177-3AD203B41FA5}">
                      <a16:colId xmlns:a16="http://schemas.microsoft.com/office/drawing/2014/main" val="3790770000"/>
                    </a:ext>
                  </a:extLst>
                </a:gridCol>
                <a:gridCol w="1016000">
                  <a:extLst>
                    <a:ext uri="{9D8B030D-6E8A-4147-A177-3AD203B41FA5}">
                      <a16:colId xmlns:a16="http://schemas.microsoft.com/office/drawing/2014/main" val="173595372"/>
                    </a:ext>
                  </a:extLst>
                </a:gridCol>
                <a:gridCol w="1016000">
                  <a:extLst>
                    <a:ext uri="{9D8B030D-6E8A-4147-A177-3AD203B41FA5}">
                      <a16:colId xmlns:a16="http://schemas.microsoft.com/office/drawing/2014/main" val="2247776066"/>
                    </a:ext>
                  </a:extLst>
                </a:gridCol>
                <a:gridCol w="1424305">
                  <a:extLst>
                    <a:ext uri="{9D8B030D-6E8A-4147-A177-3AD203B41FA5}">
                      <a16:colId xmlns:a16="http://schemas.microsoft.com/office/drawing/2014/main" val="2100464451"/>
                    </a:ext>
                  </a:extLst>
                </a:gridCol>
                <a:gridCol w="1016000">
                  <a:extLst>
                    <a:ext uri="{9D8B030D-6E8A-4147-A177-3AD203B41FA5}">
                      <a16:colId xmlns:a16="http://schemas.microsoft.com/office/drawing/2014/main" val="3364335739"/>
                    </a:ext>
                  </a:extLst>
                </a:gridCol>
                <a:gridCol w="1016000">
                  <a:extLst>
                    <a:ext uri="{9D8B030D-6E8A-4147-A177-3AD203B41FA5}">
                      <a16:colId xmlns:a16="http://schemas.microsoft.com/office/drawing/2014/main" val="560282290"/>
                    </a:ext>
                  </a:extLst>
                </a:gridCol>
              </a:tblGrid>
              <a:tr h="370840">
                <a:tc gridSpan="8">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dirty="0"/>
                        <a:t>Valori numerici modello, s=50</a:t>
                      </a:r>
                      <a:r>
                        <a:rPr lang="el-GR" dirty="0"/>
                        <a:t>μ</a:t>
                      </a:r>
                      <a:r>
                        <a:rPr lang="it-IT" dirty="0"/>
                        <a:t>m, P</a:t>
                      </a:r>
                      <a:r>
                        <a:rPr lang="it-IT" baseline="-25000" dirty="0"/>
                        <a:t>s</a:t>
                      </a:r>
                      <a:r>
                        <a:rPr lang="it-IT" baseline="0" dirty="0"/>
                        <a:t> = 4bar (modello cambiato)</a:t>
                      </a:r>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extLst>
                  <a:ext uri="{0D108BD9-81ED-4DB2-BD59-A6C34878D82A}">
                    <a16:rowId xmlns:a16="http://schemas.microsoft.com/office/drawing/2014/main" val="146460792"/>
                  </a:ext>
                </a:extLst>
              </a:tr>
              <a:tr h="370840">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a:t>
                      </a:r>
                      <a:endParaRPr lang="it-IT" sz="1600" dirty="0"/>
                    </a:p>
                  </a:txBody>
                  <a:tcPr anchor="ctr"/>
                </a:tc>
                <a:tc>
                  <a:txBody>
                    <a:bodyPr/>
                    <a:lstStyle/>
                    <a:p>
                      <a:r>
                        <a:rPr lang="it-IT" sz="1600" dirty="0"/>
                        <a:t>-70</a:t>
                      </a:r>
                      <a:r>
                        <a:rPr lang="el-GR" sz="1600" dirty="0"/>
                        <a:t>μ</a:t>
                      </a:r>
                      <a:r>
                        <a:rPr lang="it-IT" sz="1600" dirty="0"/>
                        <a:t>m </a:t>
                      </a:r>
                    </a:p>
                  </a:txBody>
                  <a:tcPr/>
                </a:tc>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600" b="0" i="0" u="none" strike="noStrike" kern="1200" cap="none" spc="0" normalizeH="0" baseline="0" noProof="0" dirty="0" err="1">
                          <a:ln>
                            <a:noFill/>
                          </a:ln>
                          <a:solidFill>
                            <a:prstClr val="black"/>
                          </a:solidFill>
                          <a:effectLst/>
                          <a:uLnTx/>
                          <a:uFillTx/>
                          <a:latin typeface="+mn-lt"/>
                          <a:ea typeface="+mn-ea"/>
                          <a:cs typeface="+mn-cs"/>
                        </a:rPr>
                        <a:t>x</a:t>
                      </a:r>
                      <a:r>
                        <a:rPr kumimoji="0" lang="it-IT" sz="1600" b="0" i="0" u="none" strike="noStrike" kern="1200" cap="none" spc="0" normalizeH="0" baseline="-25000" noProof="0" dirty="0" err="1">
                          <a:ln>
                            <a:noFill/>
                          </a:ln>
                          <a:solidFill>
                            <a:prstClr val="black"/>
                          </a:solidFill>
                          <a:effectLst/>
                          <a:uLnTx/>
                          <a:uFillTx/>
                          <a:latin typeface="+mn-lt"/>
                          <a:ea typeface="+mn-ea"/>
                          <a:cs typeface="+mn-cs"/>
                        </a:rPr>
                        <a:t>bypass</a:t>
                      </a:r>
                      <a:endParaRPr kumimoji="0" lang="it-IT" sz="1600" b="0" i="0" u="none" strike="noStrike" kern="1200" cap="none" spc="0" normalizeH="0" baseline="0" noProof="0" dirty="0">
                        <a:ln>
                          <a:noFill/>
                        </a:ln>
                        <a:solidFill>
                          <a:prstClr val="black"/>
                        </a:solidFill>
                        <a:effectLst/>
                        <a:uLnTx/>
                        <a:uFillTx/>
                        <a:latin typeface="+mn-lt"/>
                        <a:ea typeface="+mn-ea"/>
                        <a:cs typeface="+mn-cs"/>
                      </a:endParaRPr>
                    </a:p>
                  </a:txBody>
                  <a:tcPr anchor="ctr"/>
                </a:tc>
                <a:tc>
                  <a:txBody>
                    <a:bodyPr/>
                    <a:lstStyle/>
                    <a:p>
                      <a:r>
                        <a:rPr lang="el-GR" sz="1600" dirty="0"/>
                        <a:t>μ</a:t>
                      </a:r>
                      <a:r>
                        <a:rPr lang="it-IT" sz="1600" dirty="0"/>
                        <a:t>m </a:t>
                      </a:r>
                    </a:p>
                  </a:txBody>
                  <a:tcPr/>
                </a:tc>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600" dirty="0"/>
                        <a:t>k</a:t>
                      </a:r>
                      <a:r>
                        <a:rPr lang="it-IT" sz="1600" baseline="-25000" dirty="0"/>
                        <a:t>m</a:t>
                      </a:r>
                      <a:endParaRPr lang="it-IT" sz="1600" dirty="0"/>
                    </a:p>
                  </a:txBody>
                  <a:tcPr anchor="ctr"/>
                </a:tc>
                <a:tc>
                  <a:txBody>
                    <a:bodyPr/>
                    <a:lstStyle/>
                    <a:p>
                      <a:r>
                        <a:rPr lang="it-IT" sz="1600" dirty="0"/>
                        <a:t> · 10</a:t>
                      </a:r>
                      <a:r>
                        <a:rPr lang="it-IT" sz="1600" baseline="30000" dirty="0"/>
                        <a:t>5</a:t>
                      </a:r>
                      <a:r>
                        <a:rPr lang="it-IT" sz="1600" dirty="0"/>
                        <a:t> N/m</a:t>
                      </a:r>
                    </a:p>
                  </a:txBody>
                  <a:tcPr/>
                </a:tc>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a:t>
                      </a:r>
                      <a:r>
                        <a:rPr lang="it-IT" sz="1600" baseline="30000" dirty="0"/>
                        <a:t>n</a:t>
                      </a:r>
                      <a:endParaRPr lang="it-IT" sz="1600" dirty="0"/>
                    </a:p>
                  </a:txBody>
                  <a:tcPr anchor="ctr"/>
                </a:tc>
                <a:tc>
                  <a:txBody>
                    <a:bodyPr/>
                    <a:lstStyle/>
                    <a:p>
                      <a:r>
                        <a:rPr lang="el-GR" sz="1600" dirty="0"/>
                        <a:t>μ</a:t>
                      </a:r>
                      <a:r>
                        <a:rPr lang="it-IT" sz="1600" dirty="0"/>
                        <a:t>m </a:t>
                      </a:r>
                    </a:p>
                  </a:txBody>
                  <a:tcPr/>
                </a:tc>
                <a:extLst>
                  <a:ext uri="{0D108BD9-81ED-4DB2-BD59-A6C34878D82A}">
                    <a16:rowId xmlns:a16="http://schemas.microsoft.com/office/drawing/2014/main" val="1676117325"/>
                  </a:ext>
                </a:extLst>
              </a:tr>
              <a:tr h="370840">
                <a:tc vMerge="1">
                  <a:txBody>
                    <a:bodyPr/>
                    <a:lstStyle/>
                    <a:p>
                      <a:endParaRPr lang="it-IT" sz="1600" dirty="0"/>
                    </a:p>
                  </a:txBody>
                  <a:tcPr/>
                </a:tc>
                <a:tc>
                  <a:txBody>
                    <a:bodyPr/>
                    <a:lstStyle/>
                    <a:p>
                      <a:r>
                        <a:rPr lang="it-IT" sz="1600" dirty="0"/>
                        <a:t>-60</a:t>
                      </a:r>
                      <a:r>
                        <a:rPr lang="el-GR" sz="1600" dirty="0"/>
                        <a:t>μ</a:t>
                      </a:r>
                      <a:r>
                        <a:rPr lang="it-IT" sz="1600" dirty="0"/>
                        <a:t>m </a:t>
                      </a:r>
                    </a:p>
                  </a:txBody>
                  <a:tcPr/>
                </a:tc>
                <a:tc vMerge="1">
                  <a:txBody>
                    <a:bodyPr/>
                    <a:lstStyle/>
                    <a:p>
                      <a:endParaRPr lang="it-IT" sz="1600" dirty="0"/>
                    </a:p>
                  </a:txBody>
                  <a:tcPr/>
                </a:tc>
                <a:tc>
                  <a:txBody>
                    <a:bodyPr/>
                    <a:lstStyle/>
                    <a:p>
                      <a:r>
                        <a:rPr lang="el-GR" sz="1600" dirty="0"/>
                        <a:t>μ</a:t>
                      </a:r>
                      <a:r>
                        <a:rPr lang="it-IT" sz="1600" dirty="0"/>
                        <a:t>m </a:t>
                      </a:r>
                    </a:p>
                  </a:txBody>
                  <a:tcPr/>
                </a:tc>
                <a:tc vMerge="1">
                  <a:txBody>
                    <a:bodyPr/>
                    <a:lstStyle/>
                    <a:p>
                      <a:endParaRPr lang="it-IT" sz="1600" dirty="0"/>
                    </a:p>
                  </a:txBody>
                  <a:tcPr/>
                </a:tc>
                <a:tc>
                  <a:txBody>
                    <a:bodyPr/>
                    <a:lstStyle/>
                    <a:p>
                      <a:r>
                        <a:rPr lang="it-IT" sz="1600" dirty="0"/>
                        <a:t> · 10</a:t>
                      </a:r>
                      <a:r>
                        <a:rPr lang="it-IT" sz="1600" baseline="30000" dirty="0"/>
                        <a:t>5</a:t>
                      </a:r>
                      <a:r>
                        <a:rPr lang="it-IT" sz="1600" dirty="0"/>
                        <a:t> N/m</a:t>
                      </a:r>
                    </a:p>
                  </a:txBody>
                  <a:tcPr/>
                </a:tc>
                <a:tc vMerge="1">
                  <a:txBody>
                    <a:bodyPr/>
                    <a:lstStyle/>
                    <a:p>
                      <a:endParaRPr lang="it-IT" sz="1600" dirty="0"/>
                    </a:p>
                  </a:txBody>
                  <a:tcPr/>
                </a:tc>
                <a:tc>
                  <a:txBody>
                    <a:bodyPr/>
                    <a:lstStyle/>
                    <a:p>
                      <a:r>
                        <a:rPr lang="el-GR" sz="1600" dirty="0"/>
                        <a:t>μ</a:t>
                      </a:r>
                      <a:r>
                        <a:rPr lang="it-IT" sz="1600" dirty="0"/>
                        <a:t>m </a:t>
                      </a:r>
                    </a:p>
                  </a:txBody>
                  <a:tcPr/>
                </a:tc>
                <a:extLst>
                  <a:ext uri="{0D108BD9-81ED-4DB2-BD59-A6C34878D82A}">
                    <a16:rowId xmlns:a16="http://schemas.microsoft.com/office/drawing/2014/main" val="1841150212"/>
                  </a:ext>
                </a:extLst>
              </a:tr>
              <a:tr h="370840">
                <a:tc vMerge="1">
                  <a:txBody>
                    <a:bodyPr/>
                    <a:lstStyle/>
                    <a:p>
                      <a:endParaRPr lang="it-IT" sz="1600" dirty="0"/>
                    </a:p>
                  </a:txBody>
                  <a:tcPr/>
                </a:tc>
                <a:tc>
                  <a:txBody>
                    <a:bodyPr/>
                    <a:lstStyle/>
                    <a:p>
                      <a:r>
                        <a:rPr lang="it-IT" sz="1600" dirty="0"/>
                        <a:t>-50</a:t>
                      </a:r>
                      <a:r>
                        <a:rPr lang="el-GR" sz="1600" dirty="0"/>
                        <a:t>μ</a:t>
                      </a:r>
                      <a:r>
                        <a:rPr lang="it-IT" sz="1600" dirty="0"/>
                        <a:t>m </a:t>
                      </a:r>
                    </a:p>
                  </a:txBody>
                  <a:tcPr/>
                </a:tc>
                <a:tc vMerge="1">
                  <a:txBody>
                    <a:bodyPr/>
                    <a:lstStyle/>
                    <a:p>
                      <a:endParaRPr lang="it-IT" sz="1600" dirty="0"/>
                    </a:p>
                  </a:txBody>
                  <a:tcPr/>
                </a:tc>
                <a:tc>
                  <a:txBody>
                    <a:bodyPr/>
                    <a:lstStyle/>
                    <a:p>
                      <a:r>
                        <a:rPr lang="el-GR" sz="1600" dirty="0"/>
                        <a:t>μ</a:t>
                      </a:r>
                      <a:r>
                        <a:rPr lang="it-IT" sz="1600" dirty="0"/>
                        <a:t>m </a:t>
                      </a:r>
                    </a:p>
                  </a:txBody>
                  <a:tcPr/>
                </a:tc>
                <a:tc vMerge="1">
                  <a:txBody>
                    <a:bodyPr/>
                    <a:lstStyle/>
                    <a:p>
                      <a:endParaRPr lang="it-IT" sz="1600" dirty="0"/>
                    </a:p>
                  </a:txBody>
                  <a:tcPr/>
                </a:tc>
                <a:tc>
                  <a:txBody>
                    <a:bodyPr/>
                    <a:lstStyle/>
                    <a:p>
                      <a:r>
                        <a:rPr lang="it-IT" sz="1600" dirty="0"/>
                        <a:t> · 10</a:t>
                      </a:r>
                      <a:r>
                        <a:rPr lang="it-IT" sz="1600" baseline="30000" dirty="0"/>
                        <a:t>5</a:t>
                      </a:r>
                      <a:r>
                        <a:rPr lang="it-IT" sz="1600" dirty="0"/>
                        <a:t> N/m</a:t>
                      </a:r>
                    </a:p>
                  </a:txBody>
                  <a:tcPr/>
                </a:tc>
                <a:tc vMerge="1">
                  <a:txBody>
                    <a:bodyPr/>
                    <a:lstStyle/>
                    <a:p>
                      <a:endParaRPr lang="it-IT" sz="1600" dirty="0"/>
                    </a:p>
                  </a:txBody>
                  <a:tcPr/>
                </a:tc>
                <a:tc>
                  <a:txBody>
                    <a:bodyPr/>
                    <a:lstStyle/>
                    <a:p>
                      <a:r>
                        <a:rPr lang="el-GR" sz="1600" dirty="0"/>
                        <a:t>μ</a:t>
                      </a:r>
                      <a:r>
                        <a:rPr lang="it-IT" sz="1600" dirty="0"/>
                        <a:t>m </a:t>
                      </a:r>
                    </a:p>
                  </a:txBody>
                  <a:tcPr/>
                </a:tc>
                <a:extLst>
                  <a:ext uri="{0D108BD9-81ED-4DB2-BD59-A6C34878D82A}">
                    <a16:rowId xmlns:a16="http://schemas.microsoft.com/office/drawing/2014/main" val="3624558921"/>
                  </a:ext>
                </a:extLst>
              </a:tr>
            </a:tbl>
          </a:graphicData>
        </a:graphic>
      </p:graphicFrame>
    </p:spTree>
    <p:extLst>
      <p:ext uri="{BB962C8B-B14F-4D97-AF65-F5344CB8AC3E}">
        <p14:creationId xmlns:p14="http://schemas.microsoft.com/office/powerpoint/2010/main" val="10554084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06E3EB0A-9865-04A1-5E56-4ED3508E1322}"/>
              </a:ext>
            </a:extLst>
          </p:cNvPr>
          <p:cNvSpPr txBox="1"/>
          <p:nvPr/>
        </p:nvSpPr>
        <p:spPr>
          <a:xfrm>
            <a:off x="292847" y="10744"/>
            <a:ext cx="9828306" cy="369332"/>
          </a:xfrm>
          <a:prstGeom prst="rect">
            <a:avLst/>
          </a:prstGeom>
          <a:noFill/>
        </p:spPr>
        <p:txBody>
          <a:bodyPr wrap="square" rtlCol="0">
            <a:spAutoFit/>
          </a:bodyPr>
          <a:lstStyle/>
          <a:p>
            <a:r>
              <a:rPr lang="it-IT" dirty="0"/>
              <a:t>TABELLA VALORI PER VALIDAZIONE MODELLO 1, s = 50</a:t>
            </a:r>
            <a:r>
              <a:rPr lang="el-GR" dirty="0"/>
              <a:t>μ</a:t>
            </a:r>
            <a:r>
              <a:rPr lang="it-IT" dirty="0"/>
              <a:t>m </a:t>
            </a:r>
            <a:r>
              <a:rPr lang="it-IT" dirty="0" err="1"/>
              <a:t>d</a:t>
            </a:r>
            <a:r>
              <a:rPr lang="it-IT" baseline="-25000" dirty="0" err="1"/>
              <a:t>n</a:t>
            </a:r>
            <a:r>
              <a:rPr lang="it-IT" dirty="0"/>
              <a:t> = 0,95mm, </a:t>
            </a:r>
            <a:r>
              <a:rPr lang="it-IT" dirty="0" err="1"/>
              <a:t>D</a:t>
            </a:r>
            <a:r>
              <a:rPr lang="it-IT" baseline="-25000" dirty="0" err="1"/>
              <a:t>foro</a:t>
            </a:r>
            <a:r>
              <a:rPr lang="it-IT" dirty="0"/>
              <a:t> = 8mm, k</a:t>
            </a:r>
            <a:r>
              <a:rPr lang="it-IT" baseline="-25000" dirty="0"/>
              <a:t>m</a:t>
            </a:r>
            <a:r>
              <a:rPr lang="it-IT" dirty="0"/>
              <a:t> = … · 10</a:t>
            </a:r>
            <a:r>
              <a:rPr lang="it-IT" baseline="30000" dirty="0"/>
              <a:t>5</a:t>
            </a:r>
            <a:r>
              <a:rPr lang="it-IT" dirty="0"/>
              <a:t> N/m</a:t>
            </a:r>
          </a:p>
        </p:txBody>
      </p:sp>
      <p:graphicFrame>
        <p:nvGraphicFramePr>
          <p:cNvPr id="7" name="Tabella 6">
            <a:extLst>
              <a:ext uri="{FF2B5EF4-FFF2-40B4-BE49-F238E27FC236}">
                <a16:creationId xmlns:a16="http://schemas.microsoft.com/office/drawing/2014/main" id="{E3573AB4-7360-CBFB-C302-82D74F376802}"/>
              </a:ext>
            </a:extLst>
          </p:cNvPr>
          <p:cNvGraphicFramePr>
            <a:graphicFrameLocks noGrp="1"/>
          </p:cNvGraphicFramePr>
          <p:nvPr>
            <p:extLst>
              <p:ext uri="{D42A27DB-BD31-4B8C-83A1-F6EECF244321}">
                <p14:modId xmlns:p14="http://schemas.microsoft.com/office/powerpoint/2010/main" val="245632821"/>
              </p:ext>
            </p:extLst>
          </p:nvPr>
        </p:nvGraphicFramePr>
        <p:xfrm>
          <a:off x="292847" y="473024"/>
          <a:ext cx="8536305" cy="1483360"/>
        </p:xfrm>
        <a:graphic>
          <a:graphicData uri="http://schemas.openxmlformats.org/drawingml/2006/table">
            <a:tbl>
              <a:tblPr firstRow="1" bandRow="1">
                <a:tableStyleId>{F5AB1C69-6EDB-4FF4-983F-18BD219EF322}</a:tableStyleId>
              </a:tblPr>
              <a:tblGrid>
                <a:gridCol w="1016000">
                  <a:extLst>
                    <a:ext uri="{9D8B030D-6E8A-4147-A177-3AD203B41FA5}">
                      <a16:colId xmlns:a16="http://schemas.microsoft.com/office/drawing/2014/main" val="238034564"/>
                    </a:ext>
                  </a:extLst>
                </a:gridCol>
                <a:gridCol w="1016000">
                  <a:extLst>
                    <a:ext uri="{9D8B030D-6E8A-4147-A177-3AD203B41FA5}">
                      <a16:colId xmlns:a16="http://schemas.microsoft.com/office/drawing/2014/main" val="2927930262"/>
                    </a:ext>
                  </a:extLst>
                </a:gridCol>
                <a:gridCol w="1016000">
                  <a:extLst>
                    <a:ext uri="{9D8B030D-6E8A-4147-A177-3AD203B41FA5}">
                      <a16:colId xmlns:a16="http://schemas.microsoft.com/office/drawing/2014/main" val="3790770000"/>
                    </a:ext>
                  </a:extLst>
                </a:gridCol>
                <a:gridCol w="1016000">
                  <a:extLst>
                    <a:ext uri="{9D8B030D-6E8A-4147-A177-3AD203B41FA5}">
                      <a16:colId xmlns:a16="http://schemas.microsoft.com/office/drawing/2014/main" val="173595372"/>
                    </a:ext>
                  </a:extLst>
                </a:gridCol>
                <a:gridCol w="1016000">
                  <a:extLst>
                    <a:ext uri="{9D8B030D-6E8A-4147-A177-3AD203B41FA5}">
                      <a16:colId xmlns:a16="http://schemas.microsoft.com/office/drawing/2014/main" val="2247776066"/>
                    </a:ext>
                  </a:extLst>
                </a:gridCol>
                <a:gridCol w="1424305">
                  <a:extLst>
                    <a:ext uri="{9D8B030D-6E8A-4147-A177-3AD203B41FA5}">
                      <a16:colId xmlns:a16="http://schemas.microsoft.com/office/drawing/2014/main" val="2100464451"/>
                    </a:ext>
                  </a:extLst>
                </a:gridCol>
                <a:gridCol w="1016000">
                  <a:extLst>
                    <a:ext uri="{9D8B030D-6E8A-4147-A177-3AD203B41FA5}">
                      <a16:colId xmlns:a16="http://schemas.microsoft.com/office/drawing/2014/main" val="3364335739"/>
                    </a:ext>
                  </a:extLst>
                </a:gridCol>
                <a:gridCol w="1016000">
                  <a:extLst>
                    <a:ext uri="{9D8B030D-6E8A-4147-A177-3AD203B41FA5}">
                      <a16:colId xmlns:a16="http://schemas.microsoft.com/office/drawing/2014/main" val="560282290"/>
                    </a:ext>
                  </a:extLst>
                </a:gridCol>
              </a:tblGrid>
              <a:tr h="370840">
                <a:tc gridSpan="8">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dirty="0"/>
                        <a:t>Valori numerici modello, s=50</a:t>
                      </a:r>
                      <a:r>
                        <a:rPr lang="el-GR" dirty="0"/>
                        <a:t>μ</a:t>
                      </a:r>
                      <a:r>
                        <a:rPr lang="it-IT" dirty="0"/>
                        <a:t>m, P</a:t>
                      </a:r>
                      <a:r>
                        <a:rPr lang="it-IT" baseline="-25000" dirty="0"/>
                        <a:t>s</a:t>
                      </a:r>
                      <a:r>
                        <a:rPr lang="it-IT" baseline="0" dirty="0"/>
                        <a:t> = 5bar</a:t>
                      </a: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extLst>
                  <a:ext uri="{0D108BD9-81ED-4DB2-BD59-A6C34878D82A}">
                    <a16:rowId xmlns:a16="http://schemas.microsoft.com/office/drawing/2014/main" val="146460792"/>
                  </a:ext>
                </a:extLst>
              </a:tr>
              <a:tr h="370840">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a:t>
                      </a:r>
                      <a:endParaRPr lang="it-IT" sz="1600" dirty="0"/>
                    </a:p>
                  </a:txBody>
                  <a:tcPr anchor="ctr"/>
                </a:tc>
                <a:tc>
                  <a:txBody>
                    <a:bodyPr/>
                    <a:lstStyle/>
                    <a:p>
                      <a:r>
                        <a:rPr lang="it-IT" sz="1600" dirty="0"/>
                        <a:t>-70</a:t>
                      </a:r>
                      <a:r>
                        <a:rPr lang="el-GR" sz="1600" dirty="0"/>
                        <a:t>μ</a:t>
                      </a:r>
                      <a:r>
                        <a:rPr lang="it-IT" sz="1600" dirty="0"/>
                        <a:t>m </a:t>
                      </a:r>
                    </a:p>
                  </a:txBody>
                  <a:tcPr/>
                </a:tc>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600" b="0" i="0" u="none" strike="noStrike" kern="1200" cap="none" spc="0" normalizeH="0" baseline="0" noProof="0" dirty="0" err="1">
                          <a:ln>
                            <a:noFill/>
                          </a:ln>
                          <a:solidFill>
                            <a:prstClr val="black"/>
                          </a:solidFill>
                          <a:effectLst/>
                          <a:uLnTx/>
                          <a:uFillTx/>
                          <a:latin typeface="+mn-lt"/>
                          <a:ea typeface="+mn-ea"/>
                          <a:cs typeface="+mn-cs"/>
                        </a:rPr>
                        <a:t>x</a:t>
                      </a:r>
                      <a:r>
                        <a:rPr kumimoji="0" lang="it-IT" sz="1600" b="0" i="0" u="none" strike="noStrike" kern="1200" cap="none" spc="0" normalizeH="0" baseline="-25000" noProof="0" dirty="0" err="1">
                          <a:ln>
                            <a:noFill/>
                          </a:ln>
                          <a:solidFill>
                            <a:prstClr val="black"/>
                          </a:solidFill>
                          <a:effectLst/>
                          <a:uLnTx/>
                          <a:uFillTx/>
                          <a:latin typeface="+mn-lt"/>
                          <a:ea typeface="+mn-ea"/>
                          <a:cs typeface="+mn-cs"/>
                        </a:rPr>
                        <a:t>bypass</a:t>
                      </a:r>
                      <a:endParaRPr kumimoji="0" lang="it-IT" sz="1600" b="0" i="0" u="none" strike="noStrike" kern="1200" cap="none" spc="0" normalizeH="0" baseline="0" noProof="0" dirty="0">
                        <a:ln>
                          <a:noFill/>
                        </a:ln>
                        <a:solidFill>
                          <a:prstClr val="black"/>
                        </a:solidFill>
                        <a:effectLst/>
                        <a:uLnTx/>
                        <a:uFillTx/>
                        <a:latin typeface="+mn-lt"/>
                        <a:ea typeface="+mn-ea"/>
                        <a:cs typeface="+mn-cs"/>
                      </a:endParaRPr>
                    </a:p>
                  </a:txBody>
                  <a:tcPr anchor="ctr"/>
                </a:tc>
                <a:tc>
                  <a:txBody>
                    <a:bodyPr/>
                    <a:lstStyle/>
                    <a:p>
                      <a:r>
                        <a:rPr lang="it-IT" sz="1600" dirty="0"/>
                        <a:t>11</a:t>
                      </a:r>
                      <a:r>
                        <a:rPr lang="el-GR" sz="1600" dirty="0"/>
                        <a:t>μ</a:t>
                      </a:r>
                      <a:r>
                        <a:rPr lang="it-IT" sz="1600" dirty="0"/>
                        <a:t>m </a:t>
                      </a:r>
                    </a:p>
                  </a:txBody>
                  <a:tcPr/>
                </a:tc>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600" dirty="0"/>
                        <a:t>k</a:t>
                      </a:r>
                      <a:r>
                        <a:rPr lang="it-IT" sz="1600" baseline="-25000" dirty="0"/>
                        <a:t>m</a:t>
                      </a:r>
                      <a:endParaRPr lang="it-IT" sz="1600" dirty="0"/>
                    </a:p>
                  </a:txBody>
                  <a:tcPr anchor="ctr"/>
                </a:tc>
                <a:tc>
                  <a:txBody>
                    <a:bodyPr/>
                    <a:lstStyle/>
                    <a:p>
                      <a:r>
                        <a:rPr lang="it-IT" sz="1600" dirty="0"/>
                        <a:t>1,75 · 10</a:t>
                      </a:r>
                      <a:r>
                        <a:rPr lang="it-IT" sz="1600" baseline="30000" dirty="0"/>
                        <a:t>5</a:t>
                      </a:r>
                      <a:r>
                        <a:rPr lang="it-IT" sz="1600" dirty="0"/>
                        <a:t> N/m</a:t>
                      </a:r>
                    </a:p>
                  </a:txBody>
                  <a:tcPr/>
                </a:tc>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a:t>
                      </a:r>
                      <a:r>
                        <a:rPr lang="it-IT" sz="1600" baseline="30000" dirty="0"/>
                        <a:t>n</a:t>
                      </a:r>
                      <a:endParaRPr lang="it-IT" sz="1600" dirty="0"/>
                    </a:p>
                  </a:txBody>
                  <a:tcPr anchor="ctr"/>
                </a:tc>
                <a:tc>
                  <a:txBody>
                    <a:bodyPr/>
                    <a:lstStyle/>
                    <a:p>
                      <a:r>
                        <a:rPr lang="it-IT" sz="1600" dirty="0"/>
                        <a:t>-8</a:t>
                      </a:r>
                      <a:r>
                        <a:rPr lang="el-GR" sz="1600" dirty="0"/>
                        <a:t>μ</a:t>
                      </a:r>
                      <a:r>
                        <a:rPr lang="it-IT" sz="1600" dirty="0"/>
                        <a:t>m </a:t>
                      </a:r>
                    </a:p>
                  </a:txBody>
                  <a:tcPr/>
                </a:tc>
                <a:extLst>
                  <a:ext uri="{0D108BD9-81ED-4DB2-BD59-A6C34878D82A}">
                    <a16:rowId xmlns:a16="http://schemas.microsoft.com/office/drawing/2014/main" val="1676117325"/>
                  </a:ext>
                </a:extLst>
              </a:tr>
              <a:tr h="370840">
                <a:tc vMerge="1">
                  <a:txBody>
                    <a:bodyPr/>
                    <a:lstStyle/>
                    <a:p>
                      <a:endParaRPr lang="it-IT" sz="1600" dirty="0"/>
                    </a:p>
                  </a:txBody>
                  <a:tcPr/>
                </a:tc>
                <a:tc>
                  <a:txBody>
                    <a:bodyPr/>
                    <a:lstStyle/>
                    <a:p>
                      <a:r>
                        <a:rPr lang="it-IT" sz="1600" dirty="0"/>
                        <a:t>-60</a:t>
                      </a:r>
                      <a:r>
                        <a:rPr lang="el-GR" sz="1600" dirty="0"/>
                        <a:t>μ</a:t>
                      </a:r>
                      <a:r>
                        <a:rPr lang="it-IT" sz="1600" dirty="0"/>
                        <a:t>m </a:t>
                      </a:r>
                    </a:p>
                  </a:txBody>
                  <a:tcPr/>
                </a:tc>
                <a:tc vMerge="1">
                  <a:txBody>
                    <a:bodyPr/>
                    <a:lstStyle/>
                    <a:p>
                      <a:endParaRPr lang="it-IT" sz="1600" dirty="0"/>
                    </a:p>
                  </a:txBody>
                  <a:tcPr/>
                </a:tc>
                <a:tc>
                  <a:txBody>
                    <a:bodyPr/>
                    <a:lstStyle/>
                    <a:p>
                      <a:r>
                        <a:rPr lang="it-IT" sz="1600" dirty="0"/>
                        <a:t>23</a:t>
                      </a:r>
                      <a:r>
                        <a:rPr lang="el-GR" sz="1600" dirty="0"/>
                        <a:t>μ</a:t>
                      </a:r>
                      <a:r>
                        <a:rPr lang="it-IT" sz="1600" dirty="0"/>
                        <a:t>m </a:t>
                      </a:r>
                    </a:p>
                  </a:txBody>
                  <a:tcPr/>
                </a:tc>
                <a:tc vMerge="1">
                  <a:txBody>
                    <a:bodyPr/>
                    <a:lstStyle/>
                    <a:p>
                      <a:endParaRPr lang="it-IT" sz="1600" dirty="0"/>
                    </a:p>
                  </a:txBody>
                  <a:tcPr/>
                </a:tc>
                <a:tc>
                  <a:txBody>
                    <a:bodyPr/>
                    <a:lstStyle/>
                    <a:p>
                      <a:r>
                        <a:rPr lang="it-IT" sz="1600" dirty="0"/>
                        <a:t>1,65 · 10</a:t>
                      </a:r>
                      <a:r>
                        <a:rPr lang="it-IT" sz="1600" baseline="30000" dirty="0"/>
                        <a:t>5</a:t>
                      </a:r>
                      <a:r>
                        <a:rPr lang="it-IT" sz="1600" dirty="0"/>
                        <a:t> N/m</a:t>
                      </a:r>
                    </a:p>
                  </a:txBody>
                  <a:tcPr/>
                </a:tc>
                <a:tc vMerge="1">
                  <a:txBody>
                    <a:bodyPr/>
                    <a:lstStyle/>
                    <a:p>
                      <a:endParaRPr lang="it-IT" sz="1600" dirty="0"/>
                    </a:p>
                  </a:txBody>
                  <a:tcPr/>
                </a:tc>
                <a:tc>
                  <a:txBody>
                    <a:bodyPr/>
                    <a:lstStyle/>
                    <a:p>
                      <a:r>
                        <a:rPr lang="it-IT" sz="1600" dirty="0"/>
                        <a:t>0</a:t>
                      </a:r>
                      <a:r>
                        <a:rPr lang="el-GR" sz="1600" dirty="0"/>
                        <a:t>μ</a:t>
                      </a:r>
                      <a:r>
                        <a:rPr lang="it-IT" sz="1600" dirty="0"/>
                        <a:t>m </a:t>
                      </a:r>
                    </a:p>
                  </a:txBody>
                  <a:tcPr/>
                </a:tc>
                <a:extLst>
                  <a:ext uri="{0D108BD9-81ED-4DB2-BD59-A6C34878D82A}">
                    <a16:rowId xmlns:a16="http://schemas.microsoft.com/office/drawing/2014/main" val="1841150212"/>
                  </a:ext>
                </a:extLst>
              </a:tr>
              <a:tr h="370840">
                <a:tc vMerge="1">
                  <a:txBody>
                    <a:bodyPr/>
                    <a:lstStyle/>
                    <a:p>
                      <a:endParaRPr lang="it-IT" sz="1600" dirty="0"/>
                    </a:p>
                  </a:txBody>
                  <a:tcPr/>
                </a:tc>
                <a:tc>
                  <a:txBody>
                    <a:bodyPr/>
                    <a:lstStyle/>
                    <a:p>
                      <a:r>
                        <a:rPr lang="it-IT" sz="1600" dirty="0"/>
                        <a:t>-50</a:t>
                      </a:r>
                      <a:r>
                        <a:rPr lang="el-GR" sz="1600" dirty="0"/>
                        <a:t>μ</a:t>
                      </a:r>
                      <a:r>
                        <a:rPr lang="it-IT" sz="1600" dirty="0"/>
                        <a:t>m </a:t>
                      </a:r>
                    </a:p>
                  </a:txBody>
                  <a:tcPr/>
                </a:tc>
                <a:tc vMerge="1">
                  <a:txBody>
                    <a:bodyPr/>
                    <a:lstStyle/>
                    <a:p>
                      <a:endParaRPr lang="it-IT" sz="1600" dirty="0"/>
                    </a:p>
                  </a:txBody>
                  <a:tcPr/>
                </a:tc>
                <a:tc>
                  <a:txBody>
                    <a:bodyPr/>
                    <a:lstStyle/>
                    <a:p>
                      <a:r>
                        <a:rPr lang="it-IT" sz="1600" dirty="0"/>
                        <a:t>23</a:t>
                      </a:r>
                      <a:r>
                        <a:rPr lang="el-GR" sz="1600" dirty="0"/>
                        <a:t>μ</a:t>
                      </a:r>
                      <a:r>
                        <a:rPr lang="it-IT" sz="1600" dirty="0"/>
                        <a:t>m </a:t>
                      </a:r>
                    </a:p>
                  </a:txBody>
                  <a:tcPr/>
                </a:tc>
                <a:tc vMerge="1">
                  <a:txBody>
                    <a:bodyPr/>
                    <a:lstStyle/>
                    <a:p>
                      <a:endParaRPr lang="it-IT" sz="1600" dirty="0"/>
                    </a:p>
                  </a:txBody>
                  <a:tcPr/>
                </a:tc>
                <a:tc>
                  <a:txBody>
                    <a:bodyPr/>
                    <a:lstStyle/>
                    <a:p>
                      <a:r>
                        <a:rPr lang="it-IT" sz="1600" dirty="0"/>
                        <a:t>1,95 · 10</a:t>
                      </a:r>
                      <a:r>
                        <a:rPr lang="it-IT" sz="1600" baseline="30000" dirty="0"/>
                        <a:t>5</a:t>
                      </a:r>
                      <a:r>
                        <a:rPr lang="it-IT" sz="1600" dirty="0"/>
                        <a:t> N/m</a:t>
                      </a:r>
                    </a:p>
                  </a:txBody>
                  <a:tcPr/>
                </a:tc>
                <a:tc vMerge="1">
                  <a:txBody>
                    <a:bodyPr/>
                    <a:lstStyle/>
                    <a:p>
                      <a:endParaRPr lang="it-IT" sz="1600" dirty="0"/>
                    </a:p>
                  </a:txBody>
                  <a:tcPr/>
                </a:tc>
                <a:tc>
                  <a:txBody>
                    <a:bodyPr/>
                    <a:lstStyle/>
                    <a:p>
                      <a:r>
                        <a:rPr lang="it-IT" sz="1600" dirty="0"/>
                        <a:t>20</a:t>
                      </a:r>
                      <a:r>
                        <a:rPr lang="el-GR" sz="1600" dirty="0"/>
                        <a:t>μ</a:t>
                      </a:r>
                      <a:r>
                        <a:rPr lang="it-IT" sz="1600" dirty="0"/>
                        <a:t>m </a:t>
                      </a:r>
                    </a:p>
                  </a:txBody>
                  <a:tcPr/>
                </a:tc>
                <a:extLst>
                  <a:ext uri="{0D108BD9-81ED-4DB2-BD59-A6C34878D82A}">
                    <a16:rowId xmlns:a16="http://schemas.microsoft.com/office/drawing/2014/main" val="3624558921"/>
                  </a:ext>
                </a:extLst>
              </a:tr>
            </a:tbl>
          </a:graphicData>
        </a:graphic>
      </p:graphicFrame>
      <p:sp>
        <p:nvSpPr>
          <p:cNvPr id="10" name="CasellaDiTesto 9">
            <a:extLst>
              <a:ext uri="{FF2B5EF4-FFF2-40B4-BE49-F238E27FC236}">
                <a16:creationId xmlns:a16="http://schemas.microsoft.com/office/drawing/2014/main" id="{E98A58A7-CD92-D8A4-9523-04F864A7E455}"/>
              </a:ext>
            </a:extLst>
          </p:cNvPr>
          <p:cNvSpPr txBox="1"/>
          <p:nvPr/>
        </p:nvSpPr>
        <p:spPr>
          <a:xfrm>
            <a:off x="8659906" y="473024"/>
            <a:ext cx="3239247" cy="5632311"/>
          </a:xfrm>
          <a:prstGeom prst="rect">
            <a:avLst/>
          </a:prstGeom>
          <a:noFill/>
        </p:spPr>
        <p:txBody>
          <a:bodyPr wrap="square" rtlCol="0">
            <a:spAutoFit/>
          </a:bodyPr>
          <a:lstStyle/>
          <a:p>
            <a:pPr algn="just"/>
            <a:r>
              <a:rPr lang="it-IT" dirty="0"/>
              <a:t>Valori inseriti nel modello 1 in </a:t>
            </a:r>
            <a:r>
              <a:rPr lang="it-IT" dirty="0" err="1"/>
              <a:t>matlab</a:t>
            </a:r>
            <a:r>
              <a:rPr lang="it-IT" dirty="0"/>
              <a:t> per confronto andamenti teorici-sperimentali.</a:t>
            </a:r>
          </a:p>
          <a:p>
            <a:endParaRPr lang="it-IT" dirty="0"/>
          </a:p>
          <a:p>
            <a:pPr algn="just"/>
            <a:r>
              <a:rPr lang="it-IT" dirty="0"/>
              <a:t>A causa di un errore di montaggio di cui ci si è accorti solo durante l’analisi dei risultati, le prove con le membrane di 100, 120, 150</a:t>
            </a:r>
            <a:r>
              <a:rPr lang="el-GR" sz="1800" dirty="0"/>
              <a:t> μ</a:t>
            </a:r>
            <a:r>
              <a:rPr lang="it-IT" sz="1800" dirty="0"/>
              <a:t>m presentano andamenti errati di portata, verrà spiegato successivamente il perché. A causa di ciò i valori di </a:t>
            </a:r>
            <a:r>
              <a:rPr lang="it-IT" sz="1800" dirty="0" err="1"/>
              <a:t>x</a:t>
            </a:r>
            <a:r>
              <a:rPr lang="it-IT" sz="1800" baseline="-25000" dirty="0" err="1"/>
              <a:t>bypass</a:t>
            </a:r>
            <a:r>
              <a:rPr lang="it-IT" sz="1800" dirty="0"/>
              <a:t> e k</a:t>
            </a:r>
            <a:r>
              <a:rPr lang="it-IT" sz="1800" baseline="-25000" dirty="0"/>
              <a:t>m</a:t>
            </a:r>
            <a:r>
              <a:rPr lang="it-IT" sz="1800" dirty="0"/>
              <a:t> non sono troppo accurati e sono da ritenersi indicativi, anche se sembrano valori consoni. Inoltre, la rottura di un raccordo non ha permesso di effettuare nuovamente le prove sperimentali e, quindi, di correggere i dati errati.</a:t>
            </a:r>
            <a:endParaRPr lang="it-IT" dirty="0"/>
          </a:p>
        </p:txBody>
      </p:sp>
      <p:pic>
        <p:nvPicPr>
          <p:cNvPr id="3" name="Immagine 2">
            <a:extLst>
              <a:ext uri="{FF2B5EF4-FFF2-40B4-BE49-F238E27FC236}">
                <a16:creationId xmlns:a16="http://schemas.microsoft.com/office/drawing/2014/main" id="{E455A0D8-F488-D797-D3C3-80DD16CB1B11}"/>
              </a:ext>
            </a:extLst>
          </p:cNvPr>
          <p:cNvPicPr>
            <a:picLocks noChangeAspect="1"/>
          </p:cNvPicPr>
          <p:nvPr/>
        </p:nvPicPr>
        <p:blipFill>
          <a:blip r:embed="rId2"/>
          <a:stretch>
            <a:fillRect/>
          </a:stretch>
        </p:blipFill>
        <p:spPr>
          <a:xfrm>
            <a:off x="292847" y="2049332"/>
            <a:ext cx="4064000" cy="2286466"/>
          </a:xfrm>
          <a:prstGeom prst="rect">
            <a:avLst/>
          </a:prstGeom>
        </p:spPr>
      </p:pic>
      <p:pic>
        <p:nvPicPr>
          <p:cNvPr id="9" name="Immagine 8">
            <a:extLst>
              <a:ext uri="{FF2B5EF4-FFF2-40B4-BE49-F238E27FC236}">
                <a16:creationId xmlns:a16="http://schemas.microsoft.com/office/drawing/2014/main" id="{A9FC5FB3-5E2F-545C-9DDE-B4537F54763D}"/>
              </a:ext>
            </a:extLst>
          </p:cNvPr>
          <p:cNvPicPr>
            <a:picLocks noChangeAspect="1"/>
          </p:cNvPicPr>
          <p:nvPr/>
        </p:nvPicPr>
        <p:blipFill>
          <a:blip r:embed="rId3"/>
          <a:stretch>
            <a:fillRect/>
          </a:stretch>
        </p:blipFill>
        <p:spPr>
          <a:xfrm>
            <a:off x="4356847" y="2049331"/>
            <a:ext cx="4064000" cy="2265987"/>
          </a:xfrm>
          <a:prstGeom prst="rect">
            <a:avLst/>
          </a:prstGeom>
        </p:spPr>
      </p:pic>
      <p:graphicFrame>
        <p:nvGraphicFramePr>
          <p:cNvPr id="2" name="Tabella 1">
            <a:extLst>
              <a:ext uri="{FF2B5EF4-FFF2-40B4-BE49-F238E27FC236}">
                <a16:creationId xmlns:a16="http://schemas.microsoft.com/office/drawing/2014/main" id="{A3BE587E-EF2B-6D76-D2C5-B298E150F8F3}"/>
              </a:ext>
            </a:extLst>
          </p:cNvPr>
          <p:cNvGraphicFramePr>
            <a:graphicFrameLocks noGrp="1"/>
          </p:cNvGraphicFramePr>
          <p:nvPr>
            <p:extLst>
              <p:ext uri="{D42A27DB-BD31-4B8C-83A1-F6EECF244321}">
                <p14:modId xmlns:p14="http://schemas.microsoft.com/office/powerpoint/2010/main" val="1452450798"/>
              </p:ext>
            </p:extLst>
          </p:nvPr>
        </p:nvGraphicFramePr>
        <p:xfrm>
          <a:off x="292846" y="4798590"/>
          <a:ext cx="8536305" cy="1483360"/>
        </p:xfrm>
        <a:graphic>
          <a:graphicData uri="http://schemas.openxmlformats.org/drawingml/2006/table">
            <a:tbl>
              <a:tblPr firstRow="1" bandRow="1">
                <a:tableStyleId>{F5AB1C69-6EDB-4FF4-983F-18BD219EF322}</a:tableStyleId>
              </a:tblPr>
              <a:tblGrid>
                <a:gridCol w="1016000">
                  <a:extLst>
                    <a:ext uri="{9D8B030D-6E8A-4147-A177-3AD203B41FA5}">
                      <a16:colId xmlns:a16="http://schemas.microsoft.com/office/drawing/2014/main" val="238034564"/>
                    </a:ext>
                  </a:extLst>
                </a:gridCol>
                <a:gridCol w="1016000">
                  <a:extLst>
                    <a:ext uri="{9D8B030D-6E8A-4147-A177-3AD203B41FA5}">
                      <a16:colId xmlns:a16="http://schemas.microsoft.com/office/drawing/2014/main" val="2927930262"/>
                    </a:ext>
                  </a:extLst>
                </a:gridCol>
                <a:gridCol w="1016000">
                  <a:extLst>
                    <a:ext uri="{9D8B030D-6E8A-4147-A177-3AD203B41FA5}">
                      <a16:colId xmlns:a16="http://schemas.microsoft.com/office/drawing/2014/main" val="3790770000"/>
                    </a:ext>
                  </a:extLst>
                </a:gridCol>
                <a:gridCol w="1016000">
                  <a:extLst>
                    <a:ext uri="{9D8B030D-6E8A-4147-A177-3AD203B41FA5}">
                      <a16:colId xmlns:a16="http://schemas.microsoft.com/office/drawing/2014/main" val="173595372"/>
                    </a:ext>
                  </a:extLst>
                </a:gridCol>
                <a:gridCol w="1016000">
                  <a:extLst>
                    <a:ext uri="{9D8B030D-6E8A-4147-A177-3AD203B41FA5}">
                      <a16:colId xmlns:a16="http://schemas.microsoft.com/office/drawing/2014/main" val="2247776066"/>
                    </a:ext>
                  </a:extLst>
                </a:gridCol>
                <a:gridCol w="1424305">
                  <a:extLst>
                    <a:ext uri="{9D8B030D-6E8A-4147-A177-3AD203B41FA5}">
                      <a16:colId xmlns:a16="http://schemas.microsoft.com/office/drawing/2014/main" val="2100464451"/>
                    </a:ext>
                  </a:extLst>
                </a:gridCol>
                <a:gridCol w="1016000">
                  <a:extLst>
                    <a:ext uri="{9D8B030D-6E8A-4147-A177-3AD203B41FA5}">
                      <a16:colId xmlns:a16="http://schemas.microsoft.com/office/drawing/2014/main" val="3364335739"/>
                    </a:ext>
                  </a:extLst>
                </a:gridCol>
                <a:gridCol w="1016000">
                  <a:extLst>
                    <a:ext uri="{9D8B030D-6E8A-4147-A177-3AD203B41FA5}">
                      <a16:colId xmlns:a16="http://schemas.microsoft.com/office/drawing/2014/main" val="560282290"/>
                    </a:ext>
                  </a:extLst>
                </a:gridCol>
              </a:tblGrid>
              <a:tr h="370840">
                <a:tc gridSpan="8">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dirty="0"/>
                        <a:t>Valori numerici modello, s=50</a:t>
                      </a:r>
                      <a:r>
                        <a:rPr lang="el-GR" dirty="0"/>
                        <a:t>μ</a:t>
                      </a:r>
                      <a:r>
                        <a:rPr lang="it-IT" dirty="0"/>
                        <a:t>m, P</a:t>
                      </a:r>
                      <a:r>
                        <a:rPr lang="it-IT" baseline="-25000" dirty="0"/>
                        <a:t>s</a:t>
                      </a:r>
                      <a:r>
                        <a:rPr lang="it-IT" baseline="0" dirty="0"/>
                        <a:t> = 5bar (modello cambiato)</a:t>
                      </a: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extLst>
                  <a:ext uri="{0D108BD9-81ED-4DB2-BD59-A6C34878D82A}">
                    <a16:rowId xmlns:a16="http://schemas.microsoft.com/office/drawing/2014/main" val="146460792"/>
                  </a:ext>
                </a:extLst>
              </a:tr>
              <a:tr h="370840">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a:t>
                      </a:r>
                      <a:endParaRPr lang="it-IT" sz="1600" dirty="0"/>
                    </a:p>
                  </a:txBody>
                  <a:tcPr anchor="ctr"/>
                </a:tc>
                <a:tc>
                  <a:txBody>
                    <a:bodyPr/>
                    <a:lstStyle/>
                    <a:p>
                      <a:r>
                        <a:rPr lang="it-IT" sz="1600" dirty="0"/>
                        <a:t>-70</a:t>
                      </a:r>
                      <a:r>
                        <a:rPr lang="el-GR" sz="1600" dirty="0"/>
                        <a:t>μ</a:t>
                      </a:r>
                      <a:r>
                        <a:rPr lang="it-IT" sz="1600" dirty="0"/>
                        <a:t>m </a:t>
                      </a:r>
                    </a:p>
                  </a:txBody>
                  <a:tcPr/>
                </a:tc>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600" b="0" i="0" u="none" strike="noStrike" kern="1200" cap="none" spc="0" normalizeH="0" baseline="0" noProof="0" dirty="0" err="1">
                          <a:ln>
                            <a:noFill/>
                          </a:ln>
                          <a:solidFill>
                            <a:prstClr val="black"/>
                          </a:solidFill>
                          <a:effectLst/>
                          <a:uLnTx/>
                          <a:uFillTx/>
                          <a:latin typeface="+mn-lt"/>
                          <a:ea typeface="+mn-ea"/>
                          <a:cs typeface="+mn-cs"/>
                        </a:rPr>
                        <a:t>x</a:t>
                      </a:r>
                      <a:r>
                        <a:rPr kumimoji="0" lang="it-IT" sz="1600" b="0" i="0" u="none" strike="noStrike" kern="1200" cap="none" spc="0" normalizeH="0" baseline="-25000" noProof="0" dirty="0" err="1">
                          <a:ln>
                            <a:noFill/>
                          </a:ln>
                          <a:solidFill>
                            <a:prstClr val="black"/>
                          </a:solidFill>
                          <a:effectLst/>
                          <a:uLnTx/>
                          <a:uFillTx/>
                          <a:latin typeface="+mn-lt"/>
                          <a:ea typeface="+mn-ea"/>
                          <a:cs typeface="+mn-cs"/>
                        </a:rPr>
                        <a:t>bypass</a:t>
                      </a:r>
                      <a:endParaRPr kumimoji="0" lang="it-IT" sz="1600" b="0" i="0" u="none" strike="noStrike" kern="1200" cap="none" spc="0" normalizeH="0" baseline="0" noProof="0" dirty="0">
                        <a:ln>
                          <a:noFill/>
                        </a:ln>
                        <a:solidFill>
                          <a:prstClr val="black"/>
                        </a:solidFill>
                        <a:effectLst/>
                        <a:uLnTx/>
                        <a:uFillTx/>
                        <a:latin typeface="+mn-lt"/>
                        <a:ea typeface="+mn-ea"/>
                        <a:cs typeface="+mn-cs"/>
                      </a:endParaRPr>
                    </a:p>
                  </a:txBody>
                  <a:tcPr anchor="ctr"/>
                </a:tc>
                <a:tc>
                  <a:txBody>
                    <a:bodyPr/>
                    <a:lstStyle/>
                    <a:p>
                      <a:r>
                        <a:rPr lang="it-IT" sz="1600" dirty="0"/>
                        <a:t>11</a:t>
                      </a:r>
                      <a:r>
                        <a:rPr lang="el-GR" sz="1600" dirty="0"/>
                        <a:t>μ</a:t>
                      </a:r>
                      <a:r>
                        <a:rPr lang="it-IT" sz="1600" dirty="0"/>
                        <a:t>m </a:t>
                      </a:r>
                    </a:p>
                  </a:txBody>
                  <a:tcPr/>
                </a:tc>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600" dirty="0"/>
                        <a:t>k</a:t>
                      </a:r>
                      <a:r>
                        <a:rPr lang="it-IT" sz="1600" baseline="-25000" dirty="0"/>
                        <a:t>m</a:t>
                      </a:r>
                      <a:endParaRPr lang="it-IT" sz="1600" dirty="0"/>
                    </a:p>
                  </a:txBody>
                  <a:tcPr anchor="ctr"/>
                </a:tc>
                <a:tc>
                  <a:txBody>
                    <a:bodyPr/>
                    <a:lstStyle/>
                    <a:p>
                      <a:r>
                        <a:rPr lang="it-IT" sz="1600" dirty="0"/>
                        <a:t> · 10</a:t>
                      </a:r>
                      <a:r>
                        <a:rPr lang="it-IT" sz="1600" baseline="30000" dirty="0"/>
                        <a:t>5</a:t>
                      </a:r>
                      <a:r>
                        <a:rPr lang="it-IT" sz="1600" dirty="0"/>
                        <a:t> N/m</a:t>
                      </a:r>
                    </a:p>
                  </a:txBody>
                  <a:tcPr/>
                </a:tc>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a:t>
                      </a:r>
                      <a:r>
                        <a:rPr lang="it-IT" sz="1600" baseline="30000" dirty="0"/>
                        <a:t>n</a:t>
                      </a:r>
                      <a:endParaRPr lang="it-IT" sz="1600" dirty="0"/>
                    </a:p>
                  </a:txBody>
                  <a:tcPr anchor="ctr"/>
                </a:tc>
                <a:tc>
                  <a:txBody>
                    <a:bodyPr/>
                    <a:lstStyle/>
                    <a:p>
                      <a:r>
                        <a:rPr lang="el-GR" sz="1600" dirty="0"/>
                        <a:t>μ</a:t>
                      </a:r>
                      <a:r>
                        <a:rPr lang="it-IT" sz="1600" dirty="0"/>
                        <a:t>m </a:t>
                      </a:r>
                    </a:p>
                  </a:txBody>
                  <a:tcPr/>
                </a:tc>
                <a:extLst>
                  <a:ext uri="{0D108BD9-81ED-4DB2-BD59-A6C34878D82A}">
                    <a16:rowId xmlns:a16="http://schemas.microsoft.com/office/drawing/2014/main" val="1676117325"/>
                  </a:ext>
                </a:extLst>
              </a:tr>
              <a:tr h="370840">
                <a:tc vMerge="1">
                  <a:txBody>
                    <a:bodyPr/>
                    <a:lstStyle/>
                    <a:p>
                      <a:endParaRPr lang="it-IT" sz="1600" dirty="0"/>
                    </a:p>
                  </a:txBody>
                  <a:tcPr/>
                </a:tc>
                <a:tc>
                  <a:txBody>
                    <a:bodyPr/>
                    <a:lstStyle/>
                    <a:p>
                      <a:r>
                        <a:rPr lang="it-IT" sz="1600" dirty="0"/>
                        <a:t>-60</a:t>
                      </a:r>
                      <a:r>
                        <a:rPr lang="el-GR" sz="1600" dirty="0"/>
                        <a:t>μ</a:t>
                      </a:r>
                      <a:r>
                        <a:rPr lang="it-IT" sz="1600" dirty="0"/>
                        <a:t>m </a:t>
                      </a:r>
                    </a:p>
                  </a:txBody>
                  <a:tcPr/>
                </a:tc>
                <a:tc vMerge="1">
                  <a:txBody>
                    <a:bodyPr/>
                    <a:lstStyle/>
                    <a:p>
                      <a:endParaRPr lang="it-IT" sz="1600" dirty="0"/>
                    </a:p>
                  </a:txBody>
                  <a:tcPr/>
                </a:tc>
                <a:tc>
                  <a:txBody>
                    <a:bodyPr/>
                    <a:lstStyle/>
                    <a:p>
                      <a:r>
                        <a:rPr lang="it-IT" sz="1600" dirty="0"/>
                        <a:t>23</a:t>
                      </a:r>
                      <a:r>
                        <a:rPr lang="el-GR" sz="1600" dirty="0"/>
                        <a:t>μ</a:t>
                      </a:r>
                      <a:r>
                        <a:rPr lang="it-IT" sz="1600" dirty="0"/>
                        <a:t>m </a:t>
                      </a:r>
                    </a:p>
                  </a:txBody>
                  <a:tcPr/>
                </a:tc>
                <a:tc vMerge="1">
                  <a:txBody>
                    <a:bodyPr/>
                    <a:lstStyle/>
                    <a:p>
                      <a:endParaRPr lang="it-IT" sz="1600" dirty="0"/>
                    </a:p>
                  </a:txBody>
                  <a:tcPr/>
                </a:tc>
                <a:tc>
                  <a:txBody>
                    <a:bodyPr/>
                    <a:lstStyle/>
                    <a:p>
                      <a:r>
                        <a:rPr lang="it-IT" sz="1600" dirty="0"/>
                        <a:t> · 10</a:t>
                      </a:r>
                      <a:r>
                        <a:rPr lang="it-IT" sz="1600" baseline="30000" dirty="0"/>
                        <a:t>5</a:t>
                      </a:r>
                      <a:r>
                        <a:rPr lang="it-IT" sz="1600" dirty="0"/>
                        <a:t> N/m</a:t>
                      </a:r>
                    </a:p>
                  </a:txBody>
                  <a:tcPr/>
                </a:tc>
                <a:tc vMerge="1">
                  <a:txBody>
                    <a:bodyPr/>
                    <a:lstStyle/>
                    <a:p>
                      <a:endParaRPr lang="it-IT" sz="1600" dirty="0"/>
                    </a:p>
                  </a:txBody>
                  <a:tcPr/>
                </a:tc>
                <a:tc>
                  <a:txBody>
                    <a:bodyPr/>
                    <a:lstStyle/>
                    <a:p>
                      <a:r>
                        <a:rPr lang="el-GR" sz="1600" dirty="0"/>
                        <a:t>μ</a:t>
                      </a:r>
                      <a:r>
                        <a:rPr lang="it-IT" sz="1600" dirty="0"/>
                        <a:t>m </a:t>
                      </a:r>
                    </a:p>
                  </a:txBody>
                  <a:tcPr/>
                </a:tc>
                <a:extLst>
                  <a:ext uri="{0D108BD9-81ED-4DB2-BD59-A6C34878D82A}">
                    <a16:rowId xmlns:a16="http://schemas.microsoft.com/office/drawing/2014/main" val="1841150212"/>
                  </a:ext>
                </a:extLst>
              </a:tr>
              <a:tr h="370840">
                <a:tc vMerge="1">
                  <a:txBody>
                    <a:bodyPr/>
                    <a:lstStyle/>
                    <a:p>
                      <a:endParaRPr lang="it-IT" sz="1600" dirty="0"/>
                    </a:p>
                  </a:txBody>
                  <a:tcPr/>
                </a:tc>
                <a:tc>
                  <a:txBody>
                    <a:bodyPr/>
                    <a:lstStyle/>
                    <a:p>
                      <a:r>
                        <a:rPr lang="it-IT" sz="1600" dirty="0"/>
                        <a:t>-50</a:t>
                      </a:r>
                      <a:r>
                        <a:rPr lang="el-GR" sz="1600" dirty="0"/>
                        <a:t>μ</a:t>
                      </a:r>
                      <a:r>
                        <a:rPr lang="it-IT" sz="1600" dirty="0"/>
                        <a:t>m </a:t>
                      </a:r>
                    </a:p>
                  </a:txBody>
                  <a:tcPr/>
                </a:tc>
                <a:tc vMerge="1">
                  <a:txBody>
                    <a:bodyPr/>
                    <a:lstStyle/>
                    <a:p>
                      <a:endParaRPr lang="it-IT" sz="1600" dirty="0"/>
                    </a:p>
                  </a:txBody>
                  <a:tcPr/>
                </a:tc>
                <a:tc>
                  <a:txBody>
                    <a:bodyPr/>
                    <a:lstStyle/>
                    <a:p>
                      <a:r>
                        <a:rPr lang="it-IT" sz="1600" dirty="0"/>
                        <a:t>23</a:t>
                      </a:r>
                      <a:r>
                        <a:rPr lang="el-GR" sz="1600" dirty="0"/>
                        <a:t>μ</a:t>
                      </a:r>
                      <a:r>
                        <a:rPr lang="it-IT" sz="1600" dirty="0"/>
                        <a:t>m </a:t>
                      </a:r>
                    </a:p>
                  </a:txBody>
                  <a:tcPr/>
                </a:tc>
                <a:tc vMerge="1">
                  <a:txBody>
                    <a:bodyPr/>
                    <a:lstStyle/>
                    <a:p>
                      <a:endParaRPr lang="it-IT" sz="1600" dirty="0"/>
                    </a:p>
                  </a:txBody>
                  <a:tcPr/>
                </a:tc>
                <a:tc>
                  <a:txBody>
                    <a:bodyPr/>
                    <a:lstStyle/>
                    <a:p>
                      <a:r>
                        <a:rPr lang="it-IT" sz="1600" dirty="0"/>
                        <a:t> · 10</a:t>
                      </a:r>
                      <a:r>
                        <a:rPr lang="it-IT" sz="1600" baseline="30000" dirty="0"/>
                        <a:t>5</a:t>
                      </a:r>
                      <a:r>
                        <a:rPr lang="it-IT" sz="1600" dirty="0"/>
                        <a:t> N/m</a:t>
                      </a:r>
                    </a:p>
                  </a:txBody>
                  <a:tcPr/>
                </a:tc>
                <a:tc vMerge="1">
                  <a:txBody>
                    <a:bodyPr/>
                    <a:lstStyle/>
                    <a:p>
                      <a:endParaRPr lang="it-IT" sz="1600" dirty="0"/>
                    </a:p>
                  </a:txBody>
                  <a:tcPr/>
                </a:tc>
                <a:tc>
                  <a:txBody>
                    <a:bodyPr/>
                    <a:lstStyle/>
                    <a:p>
                      <a:r>
                        <a:rPr lang="el-GR" sz="1600" dirty="0"/>
                        <a:t>μ</a:t>
                      </a:r>
                      <a:r>
                        <a:rPr lang="it-IT" sz="1600" dirty="0"/>
                        <a:t>m </a:t>
                      </a:r>
                    </a:p>
                  </a:txBody>
                  <a:tcPr/>
                </a:tc>
                <a:extLst>
                  <a:ext uri="{0D108BD9-81ED-4DB2-BD59-A6C34878D82A}">
                    <a16:rowId xmlns:a16="http://schemas.microsoft.com/office/drawing/2014/main" val="3624558921"/>
                  </a:ext>
                </a:extLst>
              </a:tr>
            </a:tbl>
          </a:graphicData>
        </a:graphic>
      </p:graphicFrame>
    </p:spTree>
    <p:extLst>
      <p:ext uri="{BB962C8B-B14F-4D97-AF65-F5344CB8AC3E}">
        <p14:creationId xmlns:p14="http://schemas.microsoft.com/office/powerpoint/2010/main" val="19044172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06E3EB0A-9865-04A1-5E56-4ED3508E1322}"/>
              </a:ext>
            </a:extLst>
          </p:cNvPr>
          <p:cNvSpPr txBox="1"/>
          <p:nvPr/>
        </p:nvSpPr>
        <p:spPr>
          <a:xfrm>
            <a:off x="292847" y="10744"/>
            <a:ext cx="9828306" cy="369332"/>
          </a:xfrm>
          <a:prstGeom prst="rect">
            <a:avLst/>
          </a:prstGeom>
          <a:noFill/>
        </p:spPr>
        <p:txBody>
          <a:bodyPr wrap="square" rtlCol="0">
            <a:spAutoFit/>
          </a:bodyPr>
          <a:lstStyle/>
          <a:p>
            <a:r>
              <a:rPr lang="it-IT" dirty="0"/>
              <a:t>TABELLA VALORI PER VALIDAZIONE MODELLO 1, s = 100</a:t>
            </a:r>
            <a:r>
              <a:rPr lang="el-GR" dirty="0"/>
              <a:t>μ</a:t>
            </a:r>
            <a:r>
              <a:rPr lang="it-IT" dirty="0"/>
              <a:t>m </a:t>
            </a:r>
            <a:r>
              <a:rPr lang="it-IT" dirty="0" err="1"/>
              <a:t>d</a:t>
            </a:r>
            <a:r>
              <a:rPr lang="it-IT" baseline="-25000" dirty="0" err="1"/>
              <a:t>n</a:t>
            </a:r>
            <a:r>
              <a:rPr lang="it-IT" dirty="0"/>
              <a:t> = 0,95mm, </a:t>
            </a:r>
            <a:r>
              <a:rPr lang="it-IT" dirty="0" err="1"/>
              <a:t>D</a:t>
            </a:r>
            <a:r>
              <a:rPr lang="it-IT" baseline="-25000" dirty="0" err="1"/>
              <a:t>foro</a:t>
            </a:r>
            <a:r>
              <a:rPr lang="it-IT" dirty="0"/>
              <a:t> = 8mm, k</a:t>
            </a:r>
            <a:r>
              <a:rPr lang="it-IT" baseline="-25000" dirty="0"/>
              <a:t>m</a:t>
            </a:r>
            <a:r>
              <a:rPr lang="it-IT" dirty="0"/>
              <a:t> = … · 10</a:t>
            </a:r>
            <a:r>
              <a:rPr lang="it-IT" baseline="30000" dirty="0"/>
              <a:t>5</a:t>
            </a:r>
            <a:r>
              <a:rPr lang="it-IT" dirty="0"/>
              <a:t> N/m</a:t>
            </a:r>
          </a:p>
        </p:txBody>
      </p:sp>
      <p:graphicFrame>
        <p:nvGraphicFramePr>
          <p:cNvPr id="5" name="Tabella 4">
            <a:extLst>
              <a:ext uri="{FF2B5EF4-FFF2-40B4-BE49-F238E27FC236}">
                <a16:creationId xmlns:a16="http://schemas.microsoft.com/office/drawing/2014/main" id="{763635AA-E1B4-2FB8-5B00-9E59AE679D3D}"/>
              </a:ext>
            </a:extLst>
          </p:cNvPr>
          <p:cNvGraphicFramePr>
            <a:graphicFrameLocks noGrp="1"/>
          </p:cNvGraphicFramePr>
          <p:nvPr>
            <p:extLst>
              <p:ext uri="{D42A27DB-BD31-4B8C-83A1-F6EECF244321}">
                <p14:modId xmlns:p14="http://schemas.microsoft.com/office/powerpoint/2010/main" val="1939646106"/>
              </p:ext>
            </p:extLst>
          </p:nvPr>
        </p:nvGraphicFramePr>
        <p:xfrm>
          <a:off x="292847" y="473024"/>
          <a:ext cx="8536305" cy="1483360"/>
        </p:xfrm>
        <a:graphic>
          <a:graphicData uri="http://schemas.openxmlformats.org/drawingml/2006/table">
            <a:tbl>
              <a:tblPr firstRow="1" bandRow="1">
                <a:tableStyleId>{F5AB1C69-6EDB-4FF4-983F-18BD219EF322}</a:tableStyleId>
              </a:tblPr>
              <a:tblGrid>
                <a:gridCol w="1016000">
                  <a:extLst>
                    <a:ext uri="{9D8B030D-6E8A-4147-A177-3AD203B41FA5}">
                      <a16:colId xmlns:a16="http://schemas.microsoft.com/office/drawing/2014/main" val="238034564"/>
                    </a:ext>
                  </a:extLst>
                </a:gridCol>
                <a:gridCol w="1016000">
                  <a:extLst>
                    <a:ext uri="{9D8B030D-6E8A-4147-A177-3AD203B41FA5}">
                      <a16:colId xmlns:a16="http://schemas.microsoft.com/office/drawing/2014/main" val="2927930262"/>
                    </a:ext>
                  </a:extLst>
                </a:gridCol>
                <a:gridCol w="1016000">
                  <a:extLst>
                    <a:ext uri="{9D8B030D-6E8A-4147-A177-3AD203B41FA5}">
                      <a16:colId xmlns:a16="http://schemas.microsoft.com/office/drawing/2014/main" val="3790770000"/>
                    </a:ext>
                  </a:extLst>
                </a:gridCol>
                <a:gridCol w="1016000">
                  <a:extLst>
                    <a:ext uri="{9D8B030D-6E8A-4147-A177-3AD203B41FA5}">
                      <a16:colId xmlns:a16="http://schemas.microsoft.com/office/drawing/2014/main" val="173595372"/>
                    </a:ext>
                  </a:extLst>
                </a:gridCol>
                <a:gridCol w="1016000">
                  <a:extLst>
                    <a:ext uri="{9D8B030D-6E8A-4147-A177-3AD203B41FA5}">
                      <a16:colId xmlns:a16="http://schemas.microsoft.com/office/drawing/2014/main" val="2247776066"/>
                    </a:ext>
                  </a:extLst>
                </a:gridCol>
                <a:gridCol w="1424305">
                  <a:extLst>
                    <a:ext uri="{9D8B030D-6E8A-4147-A177-3AD203B41FA5}">
                      <a16:colId xmlns:a16="http://schemas.microsoft.com/office/drawing/2014/main" val="2100464451"/>
                    </a:ext>
                  </a:extLst>
                </a:gridCol>
                <a:gridCol w="1016000">
                  <a:extLst>
                    <a:ext uri="{9D8B030D-6E8A-4147-A177-3AD203B41FA5}">
                      <a16:colId xmlns:a16="http://schemas.microsoft.com/office/drawing/2014/main" val="3364335739"/>
                    </a:ext>
                  </a:extLst>
                </a:gridCol>
                <a:gridCol w="1016000">
                  <a:extLst>
                    <a:ext uri="{9D8B030D-6E8A-4147-A177-3AD203B41FA5}">
                      <a16:colId xmlns:a16="http://schemas.microsoft.com/office/drawing/2014/main" val="560282290"/>
                    </a:ext>
                  </a:extLst>
                </a:gridCol>
              </a:tblGrid>
              <a:tr h="370840">
                <a:tc gridSpan="8">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dirty="0"/>
                        <a:t>Valori numerici modello, s=100</a:t>
                      </a:r>
                      <a:r>
                        <a:rPr lang="el-GR" dirty="0"/>
                        <a:t>μ</a:t>
                      </a:r>
                      <a:r>
                        <a:rPr lang="it-IT" dirty="0"/>
                        <a:t>m, P</a:t>
                      </a:r>
                      <a:r>
                        <a:rPr lang="it-IT" baseline="-25000" dirty="0"/>
                        <a:t>s</a:t>
                      </a:r>
                      <a:r>
                        <a:rPr lang="it-IT" baseline="0" dirty="0"/>
                        <a:t> = 3bar</a:t>
                      </a: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extLst>
                  <a:ext uri="{0D108BD9-81ED-4DB2-BD59-A6C34878D82A}">
                    <a16:rowId xmlns:a16="http://schemas.microsoft.com/office/drawing/2014/main" val="146460792"/>
                  </a:ext>
                </a:extLst>
              </a:tr>
              <a:tr h="370840">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a:t>
                      </a:r>
                      <a:endParaRPr lang="it-IT" sz="1600" dirty="0"/>
                    </a:p>
                  </a:txBody>
                  <a:tcPr anchor="ctr"/>
                </a:tc>
                <a:tc>
                  <a:txBody>
                    <a:bodyPr/>
                    <a:lstStyle/>
                    <a:p>
                      <a:r>
                        <a:rPr lang="it-IT" sz="1600" dirty="0"/>
                        <a:t>-70</a:t>
                      </a:r>
                      <a:r>
                        <a:rPr lang="el-GR" sz="1600" dirty="0"/>
                        <a:t>μ</a:t>
                      </a:r>
                      <a:r>
                        <a:rPr lang="it-IT" sz="1600" dirty="0"/>
                        <a:t>m </a:t>
                      </a:r>
                    </a:p>
                  </a:txBody>
                  <a:tcPr/>
                </a:tc>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600" b="0" i="0" u="none" strike="noStrike" kern="1200" cap="none" spc="0" normalizeH="0" baseline="0" noProof="0" dirty="0" err="1">
                          <a:ln>
                            <a:noFill/>
                          </a:ln>
                          <a:solidFill>
                            <a:prstClr val="black"/>
                          </a:solidFill>
                          <a:effectLst/>
                          <a:uLnTx/>
                          <a:uFillTx/>
                          <a:latin typeface="+mn-lt"/>
                          <a:ea typeface="+mn-ea"/>
                          <a:cs typeface="+mn-cs"/>
                        </a:rPr>
                        <a:t>x</a:t>
                      </a:r>
                      <a:r>
                        <a:rPr kumimoji="0" lang="it-IT" sz="1600" b="0" i="0" u="none" strike="noStrike" kern="1200" cap="none" spc="0" normalizeH="0" baseline="-25000" noProof="0" dirty="0" err="1">
                          <a:ln>
                            <a:noFill/>
                          </a:ln>
                          <a:solidFill>
                            <a:prstClr val="black"/>
                          </a:solidFill>
                          <a:effectLst/>
                          <a:uLnTx/>
                          <a:uFillTx/>
                          <a:latin typeface="+mn-lt"/>
                          <a:ea typeface="+mn-ea"/>
                          <a:cs typeface="+mn-cs"/>
                        </a:rPr>
                        <a:t>bypass</a:t>
                      </a:r>
                      <a:endParaRPr kumimoji="0" lang="it-IT" sz="1600" b="0" i="0" u="none" strike="noStrike" kern="1200" cap="none" spc="0" normalizeH="0" baseline="0" noProof="0" dirty="0">
                        <a:ln>
                          <a:noFill/>
                        </a:ln>
                        <a:solidFill>
                          <a:prstClr val="black"/>
                        </a:solidFill>
                        <a:effectLst/>
                        <a:uLnTx/>
                        <a:uFillTx/>
                        <a:latin typeface="+mn-lt"/>
                        <a:ea typeface="+mn-ea"/>
                        <a:cs typeface="+mn-cs"/>
                      </a:endParaRPr>
                    </a:p>
                  </a:txBody>
                  <a:tcPr anchor="ctr"/>
                </a:tc>
                <a:tc>
                  <a:txBody>
                    <a:bodyPr/>
                    <a:lstStyle/>
                    <a:p>
                      <a:r>
                        <a:rPr lang="it-IT" sz="1600" dirty="0"/>
                        <a:t>8</a:t>
                      </a:r>
                      <a:r>
                        <a:rPr lang="el-GR" sz="1600" dirty="0"/>
                        <a:t>μ</a:t>
                      </a:r>
                      <a:r>
                        <a:rPr lang="it-IT" sz="1600" dirty="0"/>
                        <a:t>m </a:t>
                      </a:r>
                    </a:p>
                  </a:txBody>
                  <a:tcPr/>
                </a:tc>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600" dirty="0"/>
                        <a:t>k</a:t>
                      </a:r>
                      <a:r>
                        <a:rPr lang="it-IT" sz="1600" baseline="-25000" dirty="0"/>
                        <a:t>m</a:t>
                      </a:r>
                      <a:endParaRPr lang="it-IT" sz="1600" dirty="0"/>
                    </a:p>
                  </a:txBody>
                  <a:tcPr anchor="ctr"/>
                </a:tc>
                <a:tc>
                  <a:txBody>
                    <a:bodyPr/>
                    <a:lstStyle/>
                    <a:p>
                      <a:r>
                        <a:rPr lang="it-IT" sz="1600" dirty="0"/>
                        <a:t>2,50 · 10</a:t>
                      </a:r>
                      <a:r>
                        <a:rPr lang="it-IT" sz="1600" baseline="30000" dirty="0"/>
                        <a:t>5</a:t>
                      </a:r>
                      <a:r>
                        <a:rPr lang="it-IT" sz="1600" dirty="0"/>
                        <a:t> N/m</a:t>
                      </a:r>
                    </a:p>
                  </a:txBody>
                  <a:tcPr/>
                </a:tc>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a:t>
                      </a:r>
                      <a:r>
                        <a:rPr lang="it-IT" sz="1600" baseline="30000" dirty="0"/>
                        <a:t>n</a:t>
                      </a:r>
                      <a:endParaRPr lang="it-IT" sz="1600" dirty="0"/>
                    </a:p>
                  </a:txBody>
                  <a:tcPr anchor="ctr"/>
                </a:tc>
                <a:tc>
                  <a:txBody>
                    <a:bodyPr/>
                    <a:lstStyle/>
                    <a:p>
                      <a:r>
                        <a:rPr lang="it-IT" sz="1600" dirty="0"/>
                        <a:t>-34</a:t>
                      </a:r>
                      <a:r>
                        <a:rPr lang="el-GR" sz="1600" dirty="0"/>
                        <a:t>μ</a:t>
                      </a:r>
                      <a:r>
                        <a:rPr lang="it-IT" sz="1600" dirty="0"/>
                        <a:t>m </a:t>
                      </a:r>
                    </a:p>
                  </a:txBody>
                  <a:tcPr/>
                </a:tc>
                <a:extLst>
                  <a:ext uri="{0D108BD9-81ED-4DB2-BD59-A6C34878D82A}">
                    <a16:rowId xmlns:a16="http://schemas.microsoft.com/office/drawing/2014/main" val="1676117325"/>
                  </a:ext>
                </a:extLst>
              </a:tr>
              <a:tr h="370840">
                <a:tc vMerge="1">
                  <a:txBody>
                    <a:bodyPr/>
                    <a:lstStyle/>
                    <a:p>
                      <a:endParaRPr lang="it-IT" sz="1600" dirty="0"/>
                    </a:p>
                  </a:txBody>
                  <a:tcPr/>
                </a:tc>
                <a:tc>
                  <a:txBody>
                    <a:bodyPr/>
                    <a:lstStyle/>
                    <a:p>
                      <a:r>
                        <a:rPr lang="it-IT" sz="1600" dirty="0"/>
                        <a:t>-60</a:t>
                      </a:r>
                      <a:r>
                        <a:rPr lang="el-GR" sz="1600" dirty="0"/>
                        <a:t>μ</a:t>
                      </a:r>
                      <a:r>
                        <a:rPr lang="it-IT" sz="1600" dirty="0"/>
                        <a:t>m </a:t>
                      </a:r>
                    </a:p>
                  </a:txBody>
                  <a:tcPr/>
                </a:tc>
                <a:tc vMerge="1">
                  <a:txBody>
                    <a:bodyPr/>
                    <a:lstStyle/>
                    <a:p>
                      <a:endParaRPr lang="it-IT" sz="1600" dirty="0"/>
                    </a:p>
                  </a:txBody>
                  <a:tcPr/>
                </a:tc>
                <a:tc>
                  <a:txBody>
                    <a:bodyPr/>
                    <a:lstStyle/>
                    <a:p>
                      <a:r>
                        <a:rPr lang="it-IT" sz="1600" dirty="0"/>
                        <a:t>8</a:t>
                      </a:r>
                      <a:r>
                        <a:rPr lang="el-GR" sz="1600" dirty="0"/>
                        <a:t>μ</a:t>
                      </a:r>
                      <a:r>
                        <a:rPr lang="it-IT" sz="1600" dirty="0"/>
                        <a:t>m </a:t>
                      </a:r>
                    </a:p>
                  </a:txBody>
                  <a:tcPr/>
                </a:tc>
                <a:tc vMerge="1">
                  <a:txBody>
                    <a:bodyPr/>
                    <a:lstStyle/>
                    <a:p>
                      <a:endParaRPr lang="it-IT" sz="1600" dirty="0"/>
                    </a:p>
                  </a:txBody>
                  <a:tcPr/>
                </a:tc>
                <a:tc>
                  <a:txBody>
                    <a:bodyPr/>
                    <a:lstStyle/>
                    <a:p>
                      <a:r>
                        <a:rPr lang="it-IT" sz="1600" dirty="0"/>
                        <a:t>2,50 · 10</a:t>
                      </a:r>
                      <a:r>
                        <a:rPr lang="it-IT" sz="1600" baseline="30000" dirty="0"/>
                        <a:t>5</a:t>
                      </a:r>
                      <a:r>
                        <a:rPr lang="it-IT" sz="1600" dirty="0"/>
                        <a:t> N/m</a:t>
                      </a:r>
                    </a:p>
                  </a:txBody>
                  <a:tcPr/>
                </a:tc>
                <a:tc vMerge="1">
                  <a:txBody>
                    <a:bodyPr/>
                    <a:lstStyle/>
                    <a:p>
                      <a:endParaRPr lang="it-IT" sz="1600" dirty="0"/>
                    </a:p>
                  </a:txBody>
                  <a:tcPr/>
                </a:tc>
                <a:tc>
                  <a:txBody>
                    <a:bodyPr/>
                    <a:lstStyle/>
                    <a:p>
                      <a:r>
                        <a:rPr lang="it-IT" sz="1600" dirty="0"/>
                        <a:t>-23</a:t>
                      </a:r>
                      <a:r>
                        <a:rPr lang="el-GR" sz="1600" dirty="0"/>
                        <a:t>μ</a:t>
                      </a:r>
                      <a:r>
                        <a:rPr lang="it-IT" sz="1600" dirty="0"/>
                        <a:t>m </a:t>
                      </a:r>
                    </a:p>
                  </a:txBody>
                  <a:tcPr/>
                </a:tc>
                <a:extLst>
                  <a:ext uri="{0D108BD9-81ED-4DB2-BD59-A6C34878D82A}">
                    <a16:rowId xmlns:a16="http://schemas.microsoft.com/office/drawing/2014/main" val="1841150212"/>
                  </a:ext>
                </a:extLst>
              </a:tr>
              <a:tr h="370840">
                <a:tc vMerge="1">
                  <a:txBody>
                    <a:bodyPr/>
                    <a:lstStyle/>
                    <a:p>
                      <a:endParaRPr lang="it-IT" sz="1600" dirty="0"/>
                    </a:p>
                  </a:txBody>
                  <a:tcPr/>
                </a:tc>
                <a:tc>
                  <a:txBody>
                    <a:bodyPr/>
                    <a:lstStyle/>
                    <a:p>
                      <a:r>
                        <a:rPr lang="it-IT" sz="1600" dirty="0"/>
                        <a:t>-50</a:t>
                      </a:r>
                      <a:r>
                        <a:rPr lang="el-GR" sz="1600" dirty="0"/>
                        <a:t>μ</a:t>
                      </a:r>
                      <a:r>
                        <a:rPr lang="it-IT" sz="1600" dirty="0"/>
                        <a:t>m </a:t>
                      </a:r>
                    </a:p>
                  </a:txBody>
                  <a:tcPr/>
                </a:tc>
                <a:tc vMerge="1">
                  <a:txBody>
                    <a:bodyPr/>
                    <a:lstStyle/>
                    <a:p>
                      <a:endParaRPr lang="it-IT" sz="1600" dirty="0"/>
                    </a:p>
                  </a:txBody>
                  <a:tcPr/>
                </a:tc>
                <a:tc>
                  <a:txBody>
                    <a:bodyPr/>
                    <a:lstStyle/>
                    <a:p>
                      <a:r>
                        <a:rPr lang="it-IT" sz="1600" dirty="0"/>
                        <a:t>8</a:t>
                      </a:r>
                      <a:r>
                        <a:rPr lang="el-GR" sz="1600" dirty="0"/>
                        <a:t>μ</a:t>
                      </a:r>
                      <a:r>
                        <a:rPr lang="it-IT" sz="1600" dirty="0"/>
                        <a:t>m </a:t>
                      </a:r>
                    </a:p>
                  </a:txBody>
                  <a:tcPr/>
                </a:tc>
                <a:tc vMerge="1">
                  <a:txBody>
                    <a:bodyPr/>
                    <a:lstStyle/>
                    <a:p>
                      <a:endParaRPr lang="it-IT" sz="1600" dirty="0"/>
                    </a:p>
                  </a:txBody>
                  <a:tcPr/>
                </a:tc>
                <a:tc>
                  <a:txBody>
                    <a:bodyPr/>
                    <a:lstStyle/>
                    <a:p>
                      <a:r>
                        <a:rPr lang="it-IT" sz="1600" dirty="0"/>
                        <a:t>2,50 · 10</a:t>
                      </a:r>
                      <a:r>
                        <a:rPr lang="it-IT" sz="1600" baseline="30000" dirty="0"/>
                        <a:t>5</a:t>
                      </a:r>
                      <a:r>
                        <a:rPr lang="it-IT" sz="1600" dirty="0"/>
                        <a:t> N/m</a:t>
                      </a:r>
                    </a:p>
                  </a:txBody>
                  <a:tcPr/>
                </a:tc>
                <a:tc vMerge="1">
                  <a:txBody>
                    <a:bodyPr/>
                    <a:lstStyle/>
                    <a:p>
                      <a:endParaRPr lang="it-IT" sz="1600" dirty="0"/>
                    </a:p>
                  </a:txBody>
                  <a:tcPr/>
                </a:tc>
                <a:tc>
                  <a:txBody>
                    <a:bodyPr/>
                    <a:lstStyle/>
                    <a:p>
                      <a:r>
                        <a:rPr lang="it-IT" sz="1600" dirty="0"/>
                        <a:t>-14</a:t>
                      </a:r>
                      <a:r>
                        <a:rPr lang="el-GR" sz="1600" dirty="0"/>
                        <a:t>μ</a:t>
                      </a:r>
                      <a:r>
                        <a:rPr lang="it-IT" sz="1600" dirty="0"/>
                        <a:t>m </a:t>
                      </a:r>
                    </a:p>
                  </a:txBody>
                  <a:tcPr/>
                </a:tc>
                <a:extLst>
                  <a:ext uri="{0D108BD9-81ED-4DB2-BD59-A6C34878D82A}">
                    <a16:rowId xmlns:a16="http://schemas.microsoft.com/office/drawing/2014/main" val="3624558921"/>
                  </a:ext>
                </a:extLst>
              </a:tr>
            </a:tbl>
          </a:graphicData>
        </a:graphic>
      </p:graphicFrame>
      <p:sp>
        <p:nvSpPr>
          <p:cNvPr id="3" name="CasellaDiTesto 2">
            <a:extLst>
              <a:ext uri="{FF2B5EF4-FFF2-40B4-BE49-F238E27FC236}">
                <a16:creationId xmlns:a16="http://schemas.microsoft.com/office/drawing/2014/main" id="{713454F9-1714-7F18-5E27-F0F22F6A7137}"/>
              </a:ext>
            </a:extLst>
          </p:cNvPr>
          <p:cNvSpPr txBox="1"/>
          <p:nvPr/>
        </p:nvSpPr>
        <p:spPr>
          <a:xfrm>
            <a:off x="8659906" y="473024"/>
            <a:ext cx="3239247" cy="5632311"/>
          </a:xfrm>
          <a:prstGeom prst="rect">
            <a:avLst/>
          </a:prstGeom>
          <a:noFill/>
        </p:spPr>
        <p:txBody>
          <a:bodyPr wrap="square" rtlCol="0">
            <a:spAutoFit/>
          </a:bodyPr>
          <a:lstStyle/>
          <a:p>
            <a:pPr algn="just"/>
            <a:r>
              <a:rPr lang="it-IT" dirty="0"/>
              <a:t>Valori inseriti nel modello 1 in </a:t>
            </a:r>
            <a:r>
              <a:rPr lang="it-IT" dirty="0" err="1"/>
              <a:t>matlab</a:t>
            </a:r>
            <a:r>
              <a:rPr lang="it-IT" dirty="0"/>
              <a:t> per confronto andamenti teorici-sperimentali.</a:t>
            </a:r>
          </a:p>
          <a:p>
            <a:endParaRPr lang="it-IT" dirty="0"/>
          </a:p>
          <a:p>
            <a:pPr algn="just"/>
            <a:r>
              <a:rPr lang="it-IT" dirty="0"/>
              <a:t>A causa di un errore di montaggio di cui ci si è accorti solo durante l’analisi dei risultati, le prove con le membrane di 100, 120, 150</a:t>
            </a:r>
            <a:r>
              <a:rPr lang="el-GR" sz="1800" dirty="0"/>
              <a:t> μ</a:t>
            </a:r>
            <a:r>
              <a:rPr lang="it-IT" sz="1800" dirty="0"/>
              <a:t>m presentano andamenti errati di portata, verrà spiegato successivamente il perché. A causa di ciò i valori di </a:t>
            </a:r>
            <a:r>
              <a:rPr lang="it-IT" sz="1800" dirty="0" err="1"/>
              <a:t>x</a:t>
            </a:r>
            <a:r>
              <a:rPr lang="it-IT" sz="1800" baseline="-25000" dirty="0" err="1"/>
              <a:t>bypass</a:t>
            </a:r>
            <a:r>
              <a:rPr lang="it-IT" sz="1800" dirty="0"/>
              <a:t> e k</a:t>
            </a:r>
            <a:r>
              <a:rPr lang="it-IT" sz="1800" baseline="-25000" dirty="0"/>
              <a:t>m</a:t>
            </a:r>
            <a:r>
              <a:rPr lang="it-IT" sz="1800" dirty="0"/>
              <a:t> non sono troppo accurati e sono da ritenersi indicativi, anche se sembrano valori consoni. Inoltre, la rottura di un raccordo non ha permesso di effettuare nuovamente le prove sperimentali e, quindi, di correggere i dati errati.</a:t>
            </a:r>
            <a:endParaRPr lang="it-IT" dirty="0"/>
          </a:p>
        </p:txBody>
      </p:sp>
      <p:pic>
        <p:nvPicPr>
          <p:cNvPr id="10" name="Immagine 9">
            <a:extLst>
              <a:ext uri="{FF2B5EF4-FFF2-40B4-BE49-F238E27FC236}">
                <a16:creationId xmlns:a16="http://schemas.microsoft.com/office/drawing/2014/main" id="{779D48F0-D5AD-7520-FE2D-FCC87A29B749}"/>
              </a:ext>
            </a:extLst>
          </p:cNvPr>
          <p:cNvPicPr>
            <a:picLocks noChangeAspect="1"/>
          </p:cNvPicPr>
          <p:nvPr/>
        </p:nvPicPr>
        <p:blipFill>
          <a:blip r:embed="rId2"/>
          <a:stretch>
            <a:fillRect/>
          </a:stretch>
        </p:blipFill>
        <p:spPr>
          <a:xfrm>
            <a:off x="292848" y="2049332"/>
            <a:ext cx="4064000" cy="2295961"/>
          </a:xfrm>
          <a:prstGeom prst="rect">
            <a:avLst/>
          </a:prstGeom>
        </p:spPr>
      </p:pic>
      <p:pic>
        <p:nvPicPr>
          <p:cNvPr id="12" name="Immagine 11">
            <a:extLst>
              <a:ext uri="{FF2B5EF4-FFF2-40B4-BE49-F238E27FC236}">
                <a16:creationId xmlns:a16="http://schemas.microsoft.com/office/drawing/2014/main" id="{DF1A3768-FB11-E7F7-A54B-918218CE610B}"/>
              </a:ext>
            </a:extLst>
          </p:cNvPr>
          <p:cNvPicPr>
            <a:picLocks noChangeAspect="1"/>
          </p:cNvPicPr>
          <p:nvPr/>
        </p:nvPicPr>
        <p:blipFill>
          <a:blip r:embed="rId3"/>
          <a:stretch>
            <a:fillRect/>
          </a:stretch>
        </p:blipFill>
        <p:spPr>
          <a:xfrm>
            <a:off x="4356848" y="2049333"/>
            <a:ext cx="4064000" cy="2256416"/>
          </a:xfrm>
          <a:prstGeom prst="rect">
            <a:avLst/>
          </a:prstGeom>
        </p:spPr>
      </p:pic>
    </p:spTree>
    <p:extLst>
      <p:ext uri="{BB962C8B-B14F-4D97-AF65-F5344CB8AC3E}">
        <p14:creationId xmlns:p14="http://schemas.microsoft.com/office/powerpoint/2010/main" val="13445210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06E3EB0A-9865-04A1-5E56-4ED3508E1322}"/>
              </a:ext>
            </a:extLst>
          </p:cNvPr>
          <p:cNvSpPr txBox="1"/>
          <p:nvPr/>
        </p:nvSpPr>
        <p:spPr>
          <a:xfrm>
            <a:off x="292847" y="10744"/>
            <a:ext cx="9828306" cy="369332"/>
          </a:xfrm>
          <a:prstGeom prst="rect">
            <a:avLst/>
          </a:prstGeom>
          <a:noFill/>
        </p:spPr>
        <p:txBody>
          <a:bodyPr wrap="square" rtlCol="0">
            <a:spAutoFit/>
          </a:bodyPr>
          <a:lstStyle/>
          <a:p>
            <a:r>
              <a:rPr lang="it-IT" dirty="0"/>
              <a:t>TABELLA VALORI PER VALIDAZIONE MODELLO 1, s = 100</a:t>
            </a:r>
            <a:r>
              <a:rPr lang="el-GR" dirty="0"/>
              <a:t>μ</a:t>
            </a:r>
            <a:r>
              <a:rPr lang="it-IT" dirty="0"/>
              <a:t>m </a:t>
            </a:r>
            <a:r>
              <a:rPr lang="it-IT" dirty="0" err="1"/>
              <a:t>d</a:t>
            </a:r>
            <a:r>
              <a:rPr lang="it-IT" baseline="-25000" dirty="0" err="1"/>
              <a:t>n</a:t>
            </a:r>
            <a:r>
              <a:rPr lang="it-IT" dirty="0"/>
              <a:t> = 0,95mm, </a:t>
            </a:r>
            <a:r>
              <a:rPr lang="it-IT" dirty="0" err="1"/>
              <a:t>D</a:t>
            </a:r>
            <a:r>
              <a:rPr lang="it-IT" baseline="-25000" dirty="0" err="1"/>
              <a:t>foro</a:t>
            </a:r>
            <a:r>
              <a:rPr lang="it-IT" dirty="0"/>
              <a:t> = 8mm, k</a:t>
            </a:r>
            <a:r>
              <a:rPr lang="it-IT" baseline="-25000" dirty="0"/>
              <a:t>m</a:t>
            </a:r>
            <a:r>
              <a:rPr lang="it-IT" dirty="0"/>
              <a:t> = … · 10</a:t>
            </a:r>
            <a:r>
              <a:rPr lang="it-IT" baseline="30000" dirty="0"/>
              <a:t>5</a:t>
            </a:r>
            <a:r>
              <a:rPr lang="it-IT" dirty="0"/>
              <a:t> N/m</a:t>
            </a:r>
          </a:p>
        </p:txBody>
      </p:sp>
      <p:graphicFrame>
        <p:nvGraphicFramePr>
          <p:cNvPr id="6" name="Tabella 5">
            <a:extLst>
              <a:ext uri="{FF2B5EF4-FFF2-40B4-BE49-F238E27FC236}">
                <a16:creationId xmlns:a16="http://schemas.microsoft.com/office/drawing/2014/main" id="{ECDDE612-6DB8-906D-2F19-B4AEEDEA38F2}"/>
              </a:ext>
            </a:extLst>
          </p:cNvPr>
          <p:cNvGraphicFramePr>
            <a:graphicFrameLocks noGrp="1"/>
          </p:cNvGraphicFramePr>
          <p:nvPr>
            <p:extLst>
              <p:ext uri="{D42A27DB-BD31-4B8C-83A1-F6EECF244321}">
                <p14:modId xmlns:p14="http://schemas.microsoft.com/office/powerpoint/2010/main" val="3740091056"/>
              </p:ext>
            </p:extLst>
          </p:nvPr>
        </p:nvGraphicFramePr>
        <p:xfrm>
          <a:off x="292847" y="473024"/>
          <a:ext cx="8536305" cy="1483360"/>
        </p:xfrm>
        <a:graphic>
          <a:graphicData uri="http://schemas.openxmlformats.org/drawingml/2006/table">
            <a:tbl>
              <a:tblPr firstRow="1" bandRow="1">
                <a:tableStyleId>{F5AB1C69-6EDB-4FF4-983F-18BD219EF322}</a:tableStyleId>
              </a:tblPr>
              <a:tblGrid>
                <a:gridCol w="1016000">
                  <a:extLst>
                    <a:ext uri="{9D8B030D-6E8A-4147-A177-3AD203B41FA5}">
                      <a16:colId xmlns:a16="http://schemas.microsoft.com/office/drawing/2014/main" val="238034564"/>
                    </a:ext>
                  </a:extLst>
                </a:gridCol>
                <a:gridCol w="1016000">
                  <a:extLst>
                    <a:ext uri="{9D8B030D-6E8A-4147-A177-3AD203B41FA5}">
                      <a16:colId xmlns:a16="http://schemas.microsoft.com/office/drawing/2014/main" val="2927930262"/>
                    </a:ext>
                  </a:extLst>
                </a:gridCol>
                <a:gridCol w="1016000">
                  <a:extLst>
                    <a:ext uri="{9D8B030D-6E8A-4147-A177-3AD203B41FA5}">
                      <a16:colId xmlns:a16="http://schemas.microsoft.com/office/drawing/2014/main" val="3790770000"/>
                    </a:ext>
                  </a:extLst>
                </a:gridCol>
                <a:gridCol w="1016000">
                  <a:extLst>
                    <a:ext uri="{9D8B030D-6E8A-4147-A177-3AD203B41FA5}">
                      <a16:colId xmlns:a16="http://schemas.microsoft.com/office/drawing/2014/main" val="173595372"/>
                    </a:ext>
                  </a:extLst>
                </a:gridCol>
                <a:gridCol w="1016000">
                  <a:extLst>
                    <a:ext uri="{9D8B030D-6E8A-4147-A177-3AD203B41FA5}">
                      <a16:colId xmlns:a16="http://schemas.microsoft.com/office/drawing/2014/main" val="2247776066"/>
                    </a:ext>
                  </a:extLst>
                </a:gridCol>
                <a:gridCol w="1424305">
                  <a:extLst>
                    <a:ext uri="{9D8B030D-6E8A-4147-A177-3AD203B41FA5}">
                      <a16:colId xmlns:a16="http://schemas.microsoft.com/office/drawing/2014/main" val="2100464451"/>
                    </a:ext>
                  </a:extLst>
                </a:gridCol>
                <a:gridCol w="1016000">
                  <a:extLst>
                    <a:ext uri="{9D8B030D-6E8A-4147-A177-3AD203B41FA5}">
                      <a16:colId xmlns:a16="http://schemas.microsoft.com/office/drawing/2014/main" val="3364335739"/>
                    </a:ext>
                  </a:extLst>
                </a:gridCol>
                <a:gridCol w="1016000">
                  <a:extLst>
                    <a:ext uri="{9D8B030D-6E8A-4147-A177-3AD203B41FA5}">
                      <a16:colId xmlns:a16="http://schemas.microsoft.com/office/drawing/2014/main" val="560282290"/>
                    </a:ext>
                  </a:extLst>
                </a:gridCol>
              </a:tblGrid>
              <a:tr h="370840">
                <a:tc gridSpan="8">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dirty="0"/>
                        <a:t>Valori numerici modello, s=100</a:t>
                      </a:r>
                      <a:r>
                        <a:rPr lang="el-GR" dirty="0"/>
                        <a:t>μ</a:t>
                      </a:r>
                      <a:r>
                        <a:rPr lang="it-IT" dirty="0"/>
                        <a:t>m, P</a:t>
                      </a:r>
                      <a:r>
                        <a:rPr lang="it-IT" baseline="-25000" dirty="0"/>
                        <a:t>s</a:t>
                      </a:r>
                      <a:r>
                        <a:rPr lang="it-IT" baseline="0" dirty="0"/>
                        <a:t> = 4bar</a:t>
                      </a: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extLst>
                  <a:ext uri="{0D108BD9-81ED-4DB2-BD59-A6C34878D82A}">
                    <a16:rowId xmlns:a16="http://schemas.microsoft.com/office/drawing/2014/main" val="146460792"/>
                  </a:ext>
                </a:extLst>
              </a:tr>
              <a:tr h="370840">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a:t>
                      </a:r>
                      <a:endParaRPr lang="it-IT" sz="1600" dirty="0"/>
                    </a:p>
                  </a:txBody>
                  <a:tcPr anchor="ctr"/>
                </a:tc>
                <a:tc>
                  <a:txBody>
                    <a:bodyPr/>
                    <a:lstStyle/>
                    <a:p>
                      <a:r>
                        <a:rPr lang="it-IT" sz="1600" dirty="0"/>
                        <a:t>-70</a:t>
                      </a:r>
                      <a:r>
                        <a:rPr lang="el-GR" sz="1600" dirty="0"/>
                        <a:t>μ</a:t>
                      </a:r>
                      <a:r>
                        <a:rPr lang="it-IT" sz="1600" dirty="0"/>
                        <a:t>m </a:t>
                      </a:r>
                    </a:p>
                  </a:txBody>
                  <a:tcPr/>
                </a:tc>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600" b="0" i="0" u="none" strike="noStrike" kern="1200" cap="none" spc="0" normalizeH="0" baseline="0" noProof="0" dirty="0" err="1">
                          <a:ln>
                            <a:noFill/>
                          </a:ln>
                          <a:solidFill>
                            <a:prstClr val="black"/>
                          </a:solidFill>
                          <a:effectLst/>
                          <a:uLnTx/>
                          <a:uFillTx/>
                          <a:latin typeface="+mn-lt"/>
                          <a:ea typeface="+mn-ea"/>
                          <a:cs typeface="+mn-cs"/>
                        </a:rPr>
                        <a:t>x</a:t>
                      </a:r>
                      <a:r>
                        <a:rPr kumimoji="0" lang="it-IT" sz="1600" b="0" i="0" u="none" strike="noStrike" kern="1200" cap="none" spc="0" normalizeH="0" baseline="-25000" noProof="0" dirty="0" err="1">
                          <a:ln>
                            <a:noFill/>
                          </a:ln>
                          <a:solidFill>
                            <a:prstClr val="black"/>
                          </a:solidFill>
                          <a:effectLst/>
                          <a:uLnTx/>
                          <a:uFillTx/>
                          <a:latin typeface="+mn-lt"/>
                          <a:ea typeface="+mn-ea"/>
                          <a:cs typeface="+mn-cs"/>
                        </a:rPr>
                        <a:t>bypass</a:t>
                      </a:r>
                      <a:endParaRPr kumimoji="0" lang="it-IT" sz="1600" b="0" i="0" u="none" strike="noStrike" kern="1200" cap="none" spc="0" normalizeH="0" baseline="0" noProof="0" dirty="0">
                        <a:ln>
                          <a:noFill/>
                        </a:ln>
                        <a:solidFill>
                          <a:prstClr val="black"/>
                        </a:solidFill>
                        <a:effectLst/>
                        <a:uLnTx/>
                        <a:uFillTx/>
                        <a:latin typeface="+mn-lt"/>
                        <a:ea typeface="+mn-ea"/>
                        <a:cs typeface="+mn-cs"/>
                      </a:endParaRPr>
                    </a:p>
                  </a:txBody>
                  <a:tcPr anchor="ctr"/>
                </a:tc>
                <a:tc>
                  <a:txBody>
                    <a:bodyPr/>
                    <a:lstStyle/>
                    <a:p>
                      <a:r>
                        <a:rPr lang="it-IT" sz="1600"/>
                        <a:t>9</a:t>
                      </a:r>
                      <a:r>
                        <a:rPr lang="el-GR" sz="1600"/>
                        <a:t>μ</a:t>
                      </a:r>
                      <a:r>
                        <a:rPr lang="it-IT" sz="1600"/>
                        <a:t>m </a:t>
                      </a:r>
                      <a:endParaRPr lang="it-IT" sz="1600" dirty="0"/>
                    </a:p>
                  </a:txBody>
                  <a:tcPr/>
                </a:tc>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600" dirty="0"/>
                        <a:t>k</a:t>
                      </a:r>
                      <a:r>
                        <a:rPr lang="it-IT" sz="1600" baseline="-25000" dirty="0"/>
                        <a:t>m</a:t>
                      </a:r>
                      <a:endParaRPr lang="it-IT" sz="1600" dirty="0"/>
                    </a:p>
                  </a:txBody>
                  <a:tcPr anchor="ctr"/>
                </a:tc>
                <a:tc>
                  <a:txBody>
                    <a:bodyPr/>
                    <a:lstStyle/>
                    <a:p>
                      <a:r>
                        <a:rPr lang="it-IT" sz="1600" dirty="0"/>
                        <a:t>2,65 · 10</a:t>
                      </a:r>
                      <a:r>
                        <a:rPr lang="it-IT" sz="1600" baseline="30000" dirty="0"/>
                        <a:t>5</a:t>
                      </a:r>
                      <a:r>
                        <a:rPr lang="it-IT" sz="1600" dirty="0"/>
                        <a:t> N/m</a:t>
                      </a:r>
                    </a:p>
                  </a:txBody>
                  <a:tcPr/>
                </a:tc>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a:t>
                      </a:r>
                      <a:r>
                        <a:rPr lang="it-IT" sz="1600" baseline="30000" dirty="0"/>
                        <a:t>n</a:t>
                      </a:r>
                      <a:endParaRPr lang="it-IT" sz="1600" dirty="0"/>
                    </a:p>
                  </a:txBody>
                  <a:tcPr anchor="ctr"/>
                </a:tc>
                <a:tc>
                  <a:txBody>
                    <a:bodyPr/>
                    <a:lstStyle/>
                    <a:p>
                      <a:r>
                        <a:rPr lang="it-IT" sz="1600" dirty="0"/>
                        <a:t>-30</a:t>
                      </a:r>
                      <a:r>
                        <a:rPr lang="el-GR" sz="1600" dirty="0"/>
                        <a:t>μ</a:t>
                      </a:r>
                      <a:r>
                        <a:rPr lang="it-IT" sz="1600" dirty="0"/>
                        <a:t>m </a:t>
                      </a:r>
                    </a:p>
                  </a:txBody>
                  <a:tcPr/>
                </a:tc>
                <a:extLst>
                  <a:ext uri="{0D108BD9-81ED-4DB2-BD59-A6C34878D82A}">
                    <a16:rowId xmlns:a16="http://schemas.microsoft.com/office/drawing/2014/main" val="1676117325"/>
                  </a:ext>
                </a:extLst>
              </a:tr>
              <a:tr h="370840">
                <a:tc vMerge="1">
                  <a:txBody>
                    <a:bodyPr/>
                    <a:lstStyle/>
                    <a:p>
                      <a:endParaRPr lang="it-IT" sz="1600" dirty="0"/>
                    </a:p>
                  </a:txBody>
                  <a:tcPr/>
                </a:tc>
                <a:tc>
                  <a:txBody>
                    <a:bodyPr/>
                    <a:lstStyle/>
                    <a:p>
                      <a:r>
                        <a:rPr lang="it-IT" sz="1600" dirty="0"/>
                        <a:t>-60</a:t>
                      </a:r>
                      <a:r>
                        <a:rPr lang="el-GR" sz="1600" dirty="0"/>
                        <a:t>μ</a:t>
                      </a:r>
                      <a:r>
                        <a:rPr lang="it-IT" sz="1600" dirty="0"/>
                        <a:t>m </a:t>
                      </a:r>
                    </a:p>
                  </a:txBody>
                  <a:tcPr/>
                </a:tc>
                <a:tc vMerge="1">
                  <a:txBody>
                    <a:bodyPr/>
                    <a:lstStyle/>
                    <a:p>
                      <a:endParaRPr lang="it-IT" sz="1600" dirty="0"/>
                    </a:p>
                  </a:txBody>
                  <a:tcPr/>
                </a:tc>
                <a:tc>
                  <a:txBody>
                    <a:bodyPr/>
                    <a:lstStyle/>
                    <a:p>
                      <a:r>
                        <a:rPr lang="it-IT" sz="1600"/>
                        <a:t>9</a:t>
                      </a:r>
                      <a:r>
                        <a:rPr lang="el-GR" sz="1600"/>
                        <a:t>μ</a:t>
                      </a:r>
                      <a:r>
                        <a:rPr lang="it-IT" sz="1600"/>
                        <a:t>m </a:t>
                      </a:r>
                      <a:endParaRPr lang="it-IT" sz="1600" dirty="0"/>
                    </a:p>
                  </a:txBody>
                  <a:tcPr/>
                </a:tc>
                <a:tc vMerge="1">
                  <a:txBody>
                    <a:bodyPr/>
                    <a:lstStyle/>
                    <a:p>
                      <a:endParaRPr lang="it-IT" sz="1600" dirty="0"/>
                    </a:p>
                  </a:txBody>
                  <a:tcPr/>
                </a:tc>
                <a:tc>
                  <a:txBody>
                    <a:bodyPr/>
                    <a:lstStyle/>
                    <a:p>
                      <a:r>
                        <a:rPr lang="it-IT" sz="1600" dirty="0"/>
                        <a:t>2,65 · 10</a:t>
                      </a:r>
                      <a:r>
                        <a:rPr lang="it-IT" sz="1600" baseline="30000" dirty="0"/>
                        <a:t>5</a:t>
                      </a:r>
                      <a:r>
                        <a:rPr lang="it-IT" sz="1600" dirty="0"/>
                        <a:t> N/m</a:t>
                      </a:r>
                    </a:p>
                  </a:txBody>
                  <a:tcPr/>
                </a:tc>
                <a:tc vMerge="1">
                  <a:txBody>
                    <a:bodyPr/>
                    <a:lstStyle/>
                    <a:p>
                      <a:endParaRPr lang="it-IT" sz="1600" dirty="0"/>
                    </a:p>
                  </a:txBody>
                  <a:tcPr/>
                </a:tc>
                <a:tc>
                  <a:txBody>
                    <a:bodyPr/>
                    <a:lstStyle/>
                    <a:p>
                      <a:r>
                        <a:rPr lang="it-IT" sz="1600" dirty="0"/>
                        <a:t>-21</a:t>
                      </a:r>
                      <a:r>
                        <a:rPr lang="el-GR" sz="1600" dirty="0"/>
                        <a:t>μ</a:t>
                      </a:r>
                      <a:r>
                        <a:rPr lang="it-IT" sz="1600" dirty="0"/>
                        <a:t>m </a:t>
                      </a:r>
                    </a:p>
                  </a:txBody>
                  <a:tcPr/>
                </a:tc>
                <a:extLst>
                  <a:ext uri="{0D108BD9-81ED-4DB2-BD59-A6C34878D82A}">
                    <a16:rowId xmlns:a16="http://schemas.microsoft.com/office/drawing/2014/main" val="1841150212"/>
                  </a:ext>
                </a:extLst>
              </a:tr>
              <a:tr h="370840">
                <a:tc vMerge="1">
                  <a:txBody>
                    <a:bodyPr/>
                    <a:lstStyle/>
                    <a:p>
                      <a:endParaRPr lang="it-IT" sz="1600" dirty="0"/>
                    </a:p>
                  </a:txBody>
                  <a:tcPr/>
                </a:tc>
                <a:tc>
                  <a:txBody>
                    <a:bodyPr/>
                    <a:lstStyle/>
                    <a:p>
                      <a:r>
                        <a:rPr lang="it-IT" sz="1600" dirty="0"/>
                        <a:t>-50</a:t>
                      </a:r>
                      <a:r>
                        <a:rPr lang="el-GR" sz="1600" dirty="0"/>
                        <a:t>μ</a:t>
                      </a:r>
                      <a:r>
                        <a:rPr lang="it-IT" sz="1600" dirty="0"/>
                        <a:t>m </a:t>
                      </a:r>
                    </a:p>
                  </a:txBody>
                  <a:tcPr/>
                </a:tc>
                <a:tc vMerge="1">
                  <a:txBody>
                    <a:bodyPr/>
                    <a:lstStyle/>
                    <a:p>
                      <a:endParaRPr lang="it-IT" sz="1600" dirty="0"/>
                    </a:p>
                  </a:txBody>
                  <a:tcPr/>
                </a:tc>
                <a:tc>
                  <a:txBody>
                    <a:bodyPr/>
                    <a:lstStyle/>
                    <a:p>
                      <a:r>
                        <a:rPr lang="it-IT" sz="1600" dirty="0"/>
                        <a:t>9</a:t>
                      </a:r>
                      <a:r>
                        <a:rPr lang="el-GR" sz="1600" dirty="0"/>
                        <a:t>μ</a:t>
                      </a:r>
                      <a:r>
                        <a:rPr lang="it-IT" sz="1600" dirty="0"/>
                        <a:t>m </a:t>
                      </a:r>
                    </a:p>
                  </a:txBody>
                  <a:tcPr/>
                </a:tc>
                <a:tc vMerge="1">
                  <a:txBody>
                    <a:bodyPr/>
                    <a:lstStyle/>
                    <a:p>
                      <a:endParaRPr lang="it-IT" sz="1600" dirty="0"/>
                    </a:p>
                  </a:txBody>
                  <a:tcPr/>
                </a:tc>
                <a:tc>
                  <a:txBody>
                    <a:bodyPr/>
                    <a:lstStyle/>
                    <a:p>
                      <a:r>
                        <a:rPr lang="it-IT" sz="1600" dirty="0"/>
                        <a:t>2,65 · 10</a:t>
                      </a:r>
                      <a:r>
                        <a:rPr lang="it-IT" sz="1600" baseline="30000" dirty="0"/>
                        <a:t>5</a:t>
                      </a:r>
                      <a:r>
                        <a:rPr lang="it-IT" sz="1600" dirty="0"/>
                        <a:t> N/m</a:t>
                      </a:r>
                    </a:p>
                  </a:txBody>
                  <a:tcPr/>
                </a:tc>
                <a:tc vMerge="1">
                  <a:txBody>
                    <a:bodyPr/>
                    <a:lstStyle/>
                    <a:p>
                      <a:endParaRPr lang="it-IT" sz="1600" dirty="0"/>
                    </a:p>
                  </a:txBody>
                  <a:tcPr/>
                </a:tc>
                <a:tc>
                  <a:txBody>
                    <a:bodyPr/>
                    <a:lstStyle/>
                    <a:p>
                      <a:r>
                        <a:rPr lang="it-IT" sz="1600" dirty="0"/>
                        <a:t>-13</a:t>
                      </a:r>
                      <a:r>
                        <a:rPr lang="el-GR" sz="1600" dirty="0"/>
                        <a:t>μ</a:t>
                      </a:r>
                      <a:r>
                        <a:rPr lang="it-IT" sz="1600" dirty="0"/>
                        <a:t>m </a:t>
                      </a:r>
                    </a:p>
                  </a:txBody>
                  <a:tcPr/>
                </a:tc>
                <a:extLst>
                  <a:ext uri="{0D108BD9-81ED-4DB2-BD59-A6C34878D82A}">
                    <a16:rowId xmlns:a16="http://schemas.microsoft.com/office/drawing/2014/main" val="3624558921"/>
                  </a:ext>
                </a:extLst>
              </a:tr>
            </a:tbl>
          </a:graphicData>
        </a:graphic>
      </p:graphicFrame>
      <p:sp>
        <p:nvSpPr>
          <p:cNvPr id="3" name="CasellaDiTesto 2">
            <a:extLst>
              <a:ext uri="{FF2B5EF4-FFF2-40B4-BE49-F238E27FC236}">
                <a16:creationId xmlns:a16="http://schemas.microsoft.com/office/drawing/2014/main" id="{713454F9-1714-7F18-5E27-F0F22F6A7137}"/>
              </a:ext>
            </a:extLst>
          </p:cNvPr>
          <p:cNvSpPr txBox="1"/>
          <p:nvPr/>
        </p:nvSpPr>
        <p:spPr>
          <a:xfrm>
            <a:off x="8659906" y="473024"/>
            <a:ext cx="3239247" cy="5632311"/>
          </a:xfrm>
          <a:prstGeom prst="rect">
            <a:avLst/>
          </a:prstGeom>
          <a:noFill/>
        </p:spPr>
        <p:txBody>
          <a:bodyPr wrap="square" rtlCol="0">
            <a:spAutoFit/>
          </a:bodyPr>
          <a:lstStyle/>
          <a:p>
            <a:pPr algn="just"/>
            <a:r>
              <a:rPr lang="it-IT" dirty="0"/>
              <a:t>Valori inseriti nel modello 1 in </a:t>
            </a:r>
            <a:r>
              <a:rPr lang="it-IT" dirty="0" err="1"/>
              <a:t>matlab</a:t>
            </a:r>
            <a:r>
              <a:rPr lang="it-IT" dirty="0"/>
              <a:t> per confronto andamenti teorici-sperimentali.</a:t>
            </a:r>
          </a:p>
          <a:p>
            <a:endParaRPr lang="it-IT" dirty="0"/>
          </a:p>
          <a:p>
            <a:pPr algn="just"/>
            <a:r>
              <a:rPr lang="it-IT" dirty="0"/>
              <a:t>A causa di un errore di montaggio di cui ci si è accorti solo durante l’analisi dei risultati, le prove con le membrane di 100, 120, 150</a:t>
            </a:r>
            <a:r>
              <a:rPr lang="el-GR" sz="1800" dirty="0"/>
              <a:t> μ</a:t>
            </a:r>
            <a:r>
              <a:rPr lang="it-IT" sz="1800" dirty="0"/>
              <a:t>m presentano andamenti errati di portata, verrà spiegato successivamente il perché. A causa di ciò i valori di </a:t>
            </a:r>
            <a:r>
              <a:rPr lang="it-IT" sz="1800" dirty="0" err="1"/>
              <a:t>x</a:t>
            </a:r>
            <a:r>
              <a:rPr lang="it-IT" sz="1800" baseline="-25000" dirty="0" err="1"/>
              <a:t>bypass</a:t>
            </a:r>
            <a:r>
              <a:rPr lang="it-IT" sz="1800" dirty="0"/>
              <a:t> e k</a:t>
            </a:r>
            <a:r>
              <a:rPr lang="it-IT" sz="1800" baseline="-25000" dirty="0"/>
              <a:t>m</a:t>
            </a:r>
            <a:r>
              <a:rPr lang="it-IT" sz="1800" dirty="0"/>
              <a:t> non sono troppo accurati e sono da ritenersi indicativi, anche se sembrano valori consoni. Inoltre, la rottura di un raccordo non ha permesso di effettuare nuovamente le prove sperimentali e, quindi, di correggere i dati errati.</a:t>
            </a:r>
            <a:endParaRPr lang="it-IT" dirty="0"/>
          </a:p>
        </p:txBody>
      </p:sp>
      <p:pic>
        <p:nvPicPr>
          <p:cNvPr id="2" name="Immagine 1">
            <a:extLst>
              <a:ext uri="{FF2B5EF4-FFF2-40B4-BE49-F238E27FC236}">
                <a16:creationId xmlns:a16="http://schemas.microsoft.com/office/drawing/2014/main" id="{2DC8D153-A100-1C65-8470-00EE77BFA493}"/>
              </a:ext>
            </a:extLst>
          </p:cNvPr>
          <p:cNvPicPr>
            <a:picLocks noChangeAspect="1"/>
          </p:cNvPicPr>
          <p:nvPr/>
        </p:nvPicPr>
        <p:blipFill>
          <a:blip r:embed="rId2"/>
          <a:stretch>
            <a:fillRect/>
          </a:stretch>
        </p:blipFill>
        <p:spPr>
          <a:xfrm>
            <a:off x="292847" y="2049331"/>
            <a:ext cx="4064000" cy="2270695"/>
          </a:xfrm>
          <a:prstGeom prst="rect">
            <a:avLst/>
          </a:prstGeom>
        </p:spPr>
      </p:pic>
      <p:pic>
        <p:nvPicPr>
          <p:cNvPr id="8" name="Immagine 7">
            <a:extLst>
              <a:ext uri="{FF2B5EF4-FFF2-40B4-BE49-F238E27FC236}">
                <a16:creationId xmlns:a16="http://schemas.microsoft.com/office/drawing/2014/main" id="{934A48B2-C3CB-4FF9-2AAD-4C94F88E7A42}"/>
              </a:ext>
            </a:extLst>
          </p:cNvPr>
          <p:cNvPicPr>
            <a:picLocks noChangeAspect="1"/>
          </p:cNvPicPr>
          <p:nvPr/>
        </p:nvPicPr>
        <p:blipFill>
          <a:blip r:embed="rId3"/>
          <a:stretch>
            <a:fillRect/>
          </a:stretch>
        </p:blipFill>
        <p:spPr>
          <a:xfrm>
            <a:off x="4356847" y="2049330"/>
            <a:ext cx="4064000" cy="2247701"/>
          </a:xfrm>
          <a:prstGeom prst="rect">
            <a:avLst/>
          </a:prstGeom>
        </p:spPr>
      </p:pic>
    </p:spTree>
    <p:extLst>
      <p:ext uri="{BB962C8B-B14F-4D97-AF65-F5344CB8AC3E}">
        <p14:creationId xmlns:p14="http://schemas.microsoft.com/office/powerpoint/2010/main" val="8433543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06E3EB0A-9865-04A1-5E56-4ED3508E1322}"/>
              </a:ext>
            </a:extLst>
          </p:cNvPr>
          <p:cNvSpPr txBox="1"/>
          <p:nvPr/>
        </p:nvSpPr>
        <p:spPr>
          <a:xfrm>
            <a:off x="292847" y="10744"/>
            <a:ext cx="9828306" cy="369332"/>
          </a:xfrm>
          <a:prstGeom prst="rect">
            <a:avLst/>
          </a:prstGeom>
          <a:noFill/>
        </p:spPr>
        <p:txBody>
          <a:bodyPr wrap="square" rtlCol="0">
            <a:spAutoFit/>
          </a:bodyPr>
          <a:lstStyle/>
          <a:p>
            <a:r>
              <a:rPr lang="it-IT" dirty="0"/>
              <a:t>TABELLA VALORI PER VALIDAZIONE MODELLO 1, s = 100</a:t>
            </a:r>
            <a:r>
              <a:rPr lang="el-GR" dirty="0"/>
              <a:t>μ</a:t>
            </a:r>
            <a:r>
              <a:rPr lang="it-IT" dirty="0"/>
              <a:t>m </a:t>
            </a:r>
            <a:r>
              <a:rPr lang="it-IT" dirty="0" err="1"/>
              <a:t>d</a:t>
            </a:r>
            <a:r>
              <a:rPr lang="it-IT" baseline="-25000" dirty="0" err="1"/>
              <a:t>n</a:t>
            </a:r>
            <a:r>
              <a:rPr lang="it-IT" dirty="0"/>
              <a:t> = 0,95mm, </a:t>
            </a:r>
            <a:r>
              <a:rPr lang="it-IT" dirty="0" err="1"/>
              <a:t>D</a:t>
            </a:r>
            <a:r>
              <a:rPr lang="it-IT" baseline="-25000" dirty="0" err="1"/>
              <a:t>foro</a:t>
            </a:r>
            <a:r>
              <a:rPr lang="it-IT" dirty="0"/>
              <a:t> = 8mm, k</a:t>
            </a:r>
            <a:r>
              <a:rPr lang="it-IT" baseline="-25000" dirty="0"/>
              <a:t>m</a:t>
            </a:r>
            <a:r>
              <a:rPr lang="it-IT" dirty="0"/>
              <a:t> = … · 10</a:t>
            </a:r>
            <a:r>
              <a:rPr lang="it-IT" baseline="30000" dirty="0"/>
              <a:t>5</a:t>
            </a:r>
            <a:r>
              <a:rPr lang="it-IT" dirty="0"/>
              <a:t> N/m</a:t>
            </a:r>
          </a:p>
        </p:txBody>
      </p:sp>
      <p:graphicFrame>
        <p:nvGraphicFramePr>
          <p:cNvPr id="7" name="Tabella 6">
            <a:extLst>
              <a:ext uri="{FF2B5EF4-FFF2-40B4-BE49-F238E27FC236}">
                <a16:creationId xmlns:a16="http://schemas.microsoft.com/office/drawing/2014/main" id="{E3573AB4-7360-CBFB-C302-82D74F376802}"/>
              </a:ext>
            </a:extLst>
          </p:cNvPr>
          <p:cNvGraphicFramePr>
            <a:graphicFrameLocks noGrp="1"/>
          </p:cNvGraphicFramePr>
          <p:nvPr>
            <p:extLst>
              <p:ext uri="{D42A27DB-BD31-4B8C-83A1-F6EECF244321}">
                <p14:modId xmlns:p14="http://schemas.microsoft.com/office/powerpoint/2010/main" val="3206862307"/>
              </p:ext>
            </p:extLst>
          </p:nvPr>
        </p:nvGraphicFramePr>
        <p:xfrm>
          <a:off x="292847" y="473024"/>
          <a:ext cx="8536305" cy="1483360"/>
        </p:xfrm>
        <a:graphic>
          <a:graphicData uri="http://schemas.openxmlformats.org/drawingml/2006/table">
            <a:tbl>
              <a:tblPr firstRow="1" bandRow="1">
                <a:tableStyleId>{F5AB1C69-6EDB-4FF4-983F-18BD219EF322}</a:tableStyleId>
              </a:tblPr>
              <a:tblGrid>
                <a:gridCol w="1016000">
                  <a:extLst>
                    <a:ext uri="{9D8B030D-6E8A-4147-A177-3AD203B41FA5}">
                      <a16:colId xmlns:a16="http://schemas.microsoft.com/office/drawing/2014/main" val="238034564"/>
                    </a:ext>
                  </a:extLst>
                </a:gridCol>
                <a:gridCol w="1016000">
                  <a:extLst>
                    <a:ext uri="{9D8B030D-6E8A-4147-A177-3AD203B41FA5}">
                      <a16:colId xmlns:a16="http://schemas.microsoft.com/office/drawing/2014/main" val="2927930262"/>
                    </a:ext>
                  </a:extLst>
                </a:gridCol>
                <a:gridCol w="1016000">
                  <a:extLst>
                    <a:ext uri="{9D8B030D-6E8A-4147-A177-3AD203B41FA5}">
                      <a16:colId xmlns:a16="http://schemas.microsoft.com/office/drawing/2014/main" val="3790770000"/>
                    </a:ext>
                  </a:extLst>
                </a:gridCol>
                <a:gridCol w="1016000">
                  <a:extLst>
                    <a:ext uri="{9D8B030D-6E8A-4147-A177-3AD203B41FA5}">
                      <a16:colId xmlns:a16="http://schemas.microsoft.com/office/drawing/2014/main" val="173595372"/>
                    </a:ext>
                  </a:extLst>
                </a:gridCol>
                <a:gridCol w="1016000">
                  <a:extLst>
                    <a:ext uri="{9D8B030D-6E8A-4147-A177-3AD203B41FA5}">
                      <a16:colId xmlns:a16="http://schemas.microsoft.com/office/drawing/2014/main" val="2247776066"/>
                    </a:ext>
                  </a:extLst>
                </a:gridCol>
                <a:gridCol w="1424305">
                  <a:extLst>
                    <a:ext uri="{9D8B030D-6E8A-4147-A177-3AD203B41FA5}">
                      <a16:colId xmlns:a16="http://schemas.microsoft.com/office/drawing/2014/main" val="2100464451"/>
                    </a:ext>
                  </a:extLst>
                </a:gridCol>
                <a:gridCol w="1016000">
                  <a:extLst>
                    <a:ext uri="{9D8B030D-6E8A-4147-A177-3AD203B41FA5}">
                      <a16:colId xmlns:a16="http://schemas.microsoft.com/office/drawing/2014/main" val="3364335739"/>
                    </a:ext>
                  </a:extLst>
                </a:gridCol>
                <a:gridCol w="1016000">
                  <a:extLst>
                    <a:ext uri="{9D8B030D-6E8A-4147-A177-3AD203B41FA5}">
                      <a16:colId xmlns:a16="http://schemas.microsoft.com/office/drawing/2014/main" val="560282290"/>
                    </a:ext>
                  </a:extLst>
                </a:gridCol>
              </a:tblGrid>
              <a:tr h="370840">
                <a:tc gridSpan="8">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dirty="0"/>
                        <a:t>Valori numerici modello, s=100</a:t>
                      </a:r>
                      <a:r>
                        <a:rPr lang="el-GR" dirty="0"/>
                        <a:t>μ</a:t>
                      </a:r>
                      <a:r>
                        <a:rPr lang="it-IT" dirty="0"/>
                        <a:t>m, P</a:t>
                      </a:r>
                      <a:r>
                        <a:rPr lang="it-IT" baseline="-25000" dirty="0"/>
                        <a:t>s</a:t>
                      </a:r>
                      <a:r>
                        <a:rPr lang="it-IT" baseline="0" dirty="0"/>
                        <a:t> = 5bar</a:t>
                      </a: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extLst>
                  <a:ext uri="{0D108BD9-81ED-4DB2-BD59-A6C34878D82A}">
                    <a16:rowId xmlns:a16="http://schemas.microsoft.com/office/drawing/2014/main" val="146460792"/>
                  </a:ext>
                </a:extLst>
              </a:tr>
              <a:tr h="370840">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a:t>
                      </a:r>
                      <a:endParaRPr lang="it-IT" sz="1600" dirty="0"/>
                    </a:p>
                  </a:txBody>
                  <a:tcPr anchor="ctr"/>
                </a:tc>
                <a:tc>
                  <a:txBody>
                    <a:bodyPr/>
                    <a:lstStyle/>
                    <a:p>
                      <a:r>
                        <a:rPr lang="it-IT" sz="1600" dirty="0"/>
                        <a:t>-70</a:t>
                      </a:r>
                      <a:r>
                        <a:rPr lang="el-GR" sz="1600" dirty="0"/>
                        <a:t>μ</a:t>
                      </a:r>
                      <a:r>
                        <a:rPr lang="it-IT" sz="1600" dirty="0"/>
                        <a:t>m </a:t>
                      </a:r>
                    </a:p>
                  </a:txBody>
                  <a:tcPr/>
                </a:tc>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600" b="0" i="0" u="none" strike="noStrike" kern="1200" cap="none" spc="0" normalizeH="0" baseline="0" noProof="0" dirty="0" err="1">
                          <a:ln>
                            <a:noFill/>
                          </a:ln>
                          <a:solidFill>
                            <a:prstClr val="black"/>
                          </a:solidFill>
                          <a:effectLst/>
                          <a:uLnTx/>
                          <a:uFillTx/>
                          <a:latin typeface="+mn-lt"/>
                          <a:ea typeface="+mn-ea"/>
                          <a:cs typeface="+mn-cs"/>
                        </a:rPr>
                        <a:t>x</a:t>
                      </a:r>
                      <a:r>
                        <a:rPr kumimoji="0" lang="it-IT" sz="1600" b="0" i="0" u="none" strike="noStrike" kern="1200" cap="none" spc="0" normalizeH="0" baseline="-25000" noProof="0" dirty="0" err="1">
                          <a:ln>
                            <a:noFill/>
                          </a:ln>
                          <a:solidFill>
                            <a:prstClr val="black"/>
                          </a:solidFill>
                          <a:effectLst/>
                          <a:uLnTx/>
                          <a:uFillTx/>
                          <a:latin typeface="+mn-lt"/>
                          <a:ea typeface="+mn-ea"/>
                          <a:cs typeface="+mn-cs"/>
                        </a:rPr>
                        <a:t>bypass</a:t>
                      </a:r>
                      <a:endParaRPr kumimoji="0" lang="it-IT" sz="1600" b="0" i="0" u="none" strike="noStrike" kern="1200" cap="none" spc="0" normalizeH="0" baseline="0" noProof="0" dirty="0">
                        <a:ln>
                          <a:noFill/>
                        </a:ln>
                        <a:solidFill>
                          <a:prstClr val="black"/>
                        </a:solidFill>
                        <a:effectLst/>
                        <a:uLnTx/>
                        <a:uFillTx/>
                        <a:latin typeface="+mn-lt"/>
                        <a:ea typeface="+mn-ea"/>
                        <a:cs typeface="+mn-cs"/>
                      </a:endParaRPr>
                    </a:p>
                  </a:txBody>
                  <a:tcPr anchor="ctr"/>
                </a:tc>
                <a:tc>
                  <a:txBody>
                    <a:bodyPr/>
                    <a:lstStyle/>
                    <a:p>
                      <a:r>
                        <a:rPr lang="it-IT" sz="1600" dirty="0"/>
                        <a:t>9</a:t>
                      </a:r>
                      <a:r>
                        <a:rPr lang="el-GR" sz="1600" dirty="0"/>
                        <a:t>μ</a:t>
                      </a:r>
                      <a:r>
                        <a:rPr lang="it-IT" sz="1600" dirty="0"/>
                        <a:t>m </a:t>
                      </a:r>
                    </a:p>
                  </a:txBody>
                  <a:tcPr/>
                </a:tc>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600" dirty="0"/>
                        <a:t>k</a:t>
                      </a:r>
                      <a:r>
                        <a:rPr lang="it-IT" sz="1600" baseline="-25000" dirty="0"/>
                        <a:t>m</a:t>
                      </a:r>
                      <a:endParaRPr lang="it-IT" sz="1600" dirty="0"/>
                    </a:p>
                  </a:txBody>
                  <a:tcPr anchor="ctr"/>
                </a:tc>
                <a:tc>
                  <a:txBody>
                    <a:bodyPr/>
                    <a:lstStyle/>
                    <a:p>
                      <a:r>
                        <a:rPr lang="it-IT" sz="1600" dirty="0"/>
                        <a:t>3,10 · 10</a:t>
                      </a:r>
                      <a:r>
                        <a:rPr lang="it-IT" sz="1600" baseline="30000" dirty="0"/>
                        <a:t>5</a:t>
                      </a:r>
                      <a:r>
                        <a:rPr lang="it-IT" sz="1600" dirty="0"/>
                        <a:t> N/m</a:t>
                      </a:r>
                    </a:p>
                  </a:txBody>
                  <a:tcPr/>
                </a:tc>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a:t>
                      </a:r>
                      <a:r>
                        <a:rPr lang="it-IT" sz="1600" baseline="30000" dirty="0"/>
                        <a:t>n</a:t>
                      </a:r>
                      <a:endParaRPr lang="it-IT" sz="1600" dirty="0"/>
                    </a:p>
                  </a:txBody>
                  <a:tcPr anchor="ctr"/>
                </a:tc>
                <a:tc>
                  <a:txBody>
                    <a:bodyPr/>
                    <a:lstStyle/>
                    <a:p>
                      <a:r>
                        <a:rPr lang="it-IT" sz="1600" dirty="0"/>
                        <a:t>-23</a:t>
                      </a:r>
                      <a:r>
                        <a:rPr lang="el-GR" sz="1600" dirty="0"/>
                        <a:t>μ</a:t>
                      </a:r>
                      <a:r>
                        <a:rPr lang="it-IT" sz="1600" dirty="0"/>
                        <a:t>m </a:t>
                      </a:r>
                    </a:p>
                  </a:txBody>
                  <a:tcPr/>
                </a:tc>
                <a:extLst>
                  <a:ext uri="{0D108BD9-81ED-4DB2-BD59-A6C34878D82A}">
                    <a16:rowId xmlns:a16="http://schemas.microsoft.com/office/drawing/2014/main" val="1676117325"/>
                  </a:ext>
                </a:extLst>
              </a:tr>
              <a:tr h="370840">
                <a:tc vMerge="1">
                  <a:txBody>
                    <a:bodyPr/>
                    <a:lstStyle/>
                    <a:p>
                      <a:endParaRPr lang="it-IT" sz="1600" dirty="0"/>
                    </a:p>
                  </a:txBody>
                  <a:tcPr/>
                </a:tc>
                <a:tc>
                  <a:txBody>
                    <a:bodyPr/>
                    <a:lstStyle/>
                    <a:p>
                      <a:r>
                        <a:rPr lang="it-IT" sz="1600" dirty="0"/>
                        <a:t>-60</a:t>
                      </a:r>
                      <a:r>
                        <a:rPr lang="el-GR" sz="1600" dirty="0"/>
                        <a:t>μ</a:t>
                      </a:r>
                      <a:r>
                        <a:rPr lang="it-IT" sz="1600" dirty="0"/>
                        <a:t>m </a:t>
                      </a:r>
                    </a:p>
                  </a:txBody>
                  <a:tcPr/>
                </a:tc>
                <a:tc vMerge="1">
                  <a:txBody>
                    <a:bodyPr/>
                    <a:lstStyle/>
                    <a:p>
                      <a:endParaRPr lang="it-IT" sz="1600" dirty="0"/>
                    </a:p>
                  </a:txBody>
                  <a:tcPr/>
                </a:tc>
                <a:tc>
                  <a:txBody>
                    <a:bodyPr/>
                    <a:lstStyle/>
                    <a:p>
                      <a:r>
                        <a:rPr lang="it-IT" sz="1600" dirty="0"/>
                        <a:t>9</a:t>
                      </a:r>
                      <a:r>
                        <a:rPr lang="el-GR" sz="1600" dirty="0"/>
                        <a:t>μ</a:t>
                      </a:r>
                      <a:r>
                        <a:rPr lang="it-IT" sz="1600" dirty="0"/>
                        <a:t>m </a:t>
                      </a:r>
                    </a:p>
                  </a:txBody>
                  <a:tcPr/>
                </a:tc>
                <a:tc vMerge="1">
                  <a:txBody>
                    <a:bodyPr/>
                    <a:lstStyle/>
                    <a:p>
                      <a:endParaRPr lang="it-IT" sz="1600" dirty="0"/>
                    </a:p>
                  </a:txBody>
                  <a:tcPr/>
                </a:tc>
                <a:tc>
                  <a:txBody>
                    <a:bodyPr/>
                    <a:lstStyle/>
                    <a:p>
                      <a:r>
                        <a:rPr lang="it-IT" sz="1600" dirty="0"/>
                        <a:t>3,00 · 10</a:t>
                      </a:r>
                      <a:r>
                        <a:rPr lang="it-IT" sz="1600" baseline="30000" dirty="0"/>
                        <a:t>5</a:t>
                      </a:r>
                      <a:r>
                        <a:rPr lang="it-IT" sz="1600" dirty="0"/>
                        <a:t> N/m</a:t>
                      </a:r>
                    </a:p>
                  </a:txBody>
                  <a:tcPr/>
                </a:tc>
                <a:tc vMerge="1">
                  <a:txBody>
                    <a:bodyPr/>
                    <a:lstStyle/>
                    <a:p>
                      <a:endParaRPr lang="it-IT" sz="1600" dirty="0"/>
                    </a:p>
                  </a:txBody>
                  <a:tcPr/>
                </a:tc>
                <a:tc>
                  <a:txBody>
                    <a:bodyPr/>
                    <a:lstStyle/>
                    <a:p>
                      <a:r>
                        <a:rPr lang="it-IT" sz="1600" dirty="0"/>
                        <a:t>-17</a:t>
                      </a:r>
                      <a:r>
                        <a:rPr lang="el-GR" sz="1600" dirty="0"/>
                        <a:t>μ</a:t>
                      </a:r>
                      <a:r>
                        <a:rPr lang="it-IT" sz="1600" dirty="0"/>
                        <a:t>m </a:t>
                      </a:r>
                    </a:p>
                  </a:txBody>
                  <a:tcPr/>
                </a:tc>
                <a:extLst>
                  <a:ext uri="{0D108BD9-81ED-4DB2-BD59-A6C34878D82A}">
                    <a16:rowId xmlns:a16="http://schemas.microsoft.com/office/drawing/2014/main" val="1841150212"/>
                  </a:ext>
                </a:extLst>
              </a:tr>
              <a:tr h="370840">
                <a:tc vMerge="1">
                  <a:txBody>
                    <a:bodyPr/>
                    <a:lstStyle/>
                    <a:p>
                      <a:endParaRPr lang="it-IT" sz="1600" dirty="0"/>
                    </a:p>
                  </a:txBody>
                  <a:tcPr/>
                </a:tc>
                <a:tc>
                  <a:txBody>
                    <a:bodyPr/>
                    <a:lstStyle/>
                    <a:p>
                      <a:r>
                        <a:rPr lang="it-IT" sz="1600" dirty="0"/>
                        <a:t>-50</a:t>
                      </a:r>
                      <a:r>
                        <a:rPr lang="el-GR" sz="1600" dirty="0"/>
                        <a:t>μ</a:t>
                      </a:r>
                      <a:r>
                        <a:rPr lang="it-IT" sz="1600" dirty="0"/>
                        <a:t>m </a:t>
                      </a:r>
                    </a:p>
                  </a:txBody>
                  <a:tcPr/>
                </a:tc>
                <a:tc vMerge="1">
                  <a:txBody>
                    <a:bodyPr/>
                    <a:lstStyle/>
                    <a:p>
                      <a:endParaRPr lang="it-IT" sz="1600" dirty="0"/>
                    </a:p>
                  </a:txBody>
                  <a:tcPr/>
                </a:tc>
                <a:tc>
                  <a:txBody>
                    <a:bodyPr/>
                    <a:lstStyle/>
                    <a:p>
                      <a:r>
                        <a:rPr lang="it-IT" sz="1600" dirty="0"/>
                        <a:t>9</a:t>
                      </a:r>
                      <a:r>
                        <a:rPr lang="el-GR" sz="1600" dirty="0"/>
                        <a:t>μ</a:t>
                      </a:r>
                      <a:r>
                        <a:rPr lang="it-IT" sz="1600" dirty="0"/>
                        <a:t>m </a:t>
                      </a:r>
                    </a:p>
                  </a:txBody>
                  <a:tcPr/>
                </a:tc>
                <a:tc vMerge="1">
                  <a:txBody>
                    <a:bodyPr/>
                    <a:lstStyle/>
                    <a:p>
                      <a:endParaRPr lang="it-IT" sz="1600" dirty="0"/>
                    </a:p>
                  </a:txBody>
                  <a:tcPr/>
                </a:tc>
                <a:tc>
                  <a:txBody>
                    <a:bodyPr/>
                    <a:lstStyle/>
                    <a:p>
                      <a:r>
                        <a:rPr lang="it-IT" sz="1600" dirty="0"/>
                        <a:t>3,05 · 10</a:t>
                      </a:r>
                      <a:r>
                        <a:rPr lang="it-IT" sz="1600" baseline="30000" dirty="0"/>
                        <a:t>5</a:t>
                      </a:r>
                      <a:r>
                        <a:rPr lang="it-IT" sz="1600" dirty="0"/>
                        <a:t> N/m</a:t>
                      </a:r>
                    </a:p>
                  </a:txBody>
                  <a:tcPr/>
                </a:tc>
                <a:tc vMerge="1">
                  <a:txBody>
                    <a:bodyPr/>
                    <a:lstStyle/>
                    <a:p>
                      <a:endParaRPr lang="it-IT" sz="1600" dirty="0"/>
                    </a:p>
                  </a:txBody>
                  <a:tcPr/>
                </a:tc>
                <a:tc>
                  <a:txBody>
                    <a:bodyPr/>
                    <a:lstStyle/>
                    <a:p>
                      <a:r>
                        <a:rPr lang="it-IT" sz="1600" dirty="0"/>
                        <a:t>-9</a:t>
                      </a:r>
                      <a:r>
                        <a:rPr lang="el-GR" sz="1600" dirty="0"/>
                        <a:t>μ</a:t>
                      </a:r>
                      <a:r>
                        <a:rPr lang="it-IT" sz="1600" dirty="0"/>
                        <a:t>m </a:t>
                      </a:r>
                    </a:p>
                  </a:txBody>
                  <a:tcPr/>
                </a:tc>
                <a:extLst>
                  <a:ext uri="{0D108BD9-81ED-4DB2-BD59-A6C34878D82A}">
                    <a16:rowId xmlns:a16="http://schemas.microsoft.com/office/drawing/2014/main" val="3624558921"/>
                  </a:ext>
                </a:extLst>
              </a:tr>
            </a:tbl>
          </a:graphicData>
        </a:graphic>
      </p:graphicFrame>
      <p:sp>
        <p:nvSpPr>
          <p:cNvPr id="3" name="CasellaDiTesto 2">
            <a:extLst>
              <a:ext uri="{FF2B5EF4-FFF2-40B4-BE49-F238E27FC236}">
                <a16:creationId xmlns:a16="http://schemas.microsoft.com/office/drawing/2014/main" id="{713454F9-1714-7F18-5E27-F0F22F6A7137}"/>
              </a:ext>
            </a:extLst>
          </p:cNvPr>
          <p:cNvSpPr txBox="1"/>
          <p:nvPr/>
        </p:nvSpPr>
        <p:spPr>
          <a:xfrm>
            <a:off x="8659906" y="473024"/>
            <a:ext cx="3239247" cy="5632311"/>
          </a:xfrm>
          <a:prstGeom prst="rect">
            <a:avLst/>
          </a:prstGeom>
          <a:noFill/>
        </p:spPr>
        <p:txBody>
          <a:bodyPr wrap="square" rtlCol="0">
            <a:spAutoFit/>
          </a:bodyPr>
          <a:lstStyle/>
          <a:p>
            <a:pPr algn="just"/>
            <a:r>
              <a:rPr lang="it-IT" dirty="0"/>
              <a:t>Valori inseriti nel modello 1 in </a:t>
            </a:r>
            <a:r>
              <a:rPr lang="it-IT" dirty="0" err="1"/>
              <a:t>matlab</a:t>
            </a:r>
            <a:r>
              <a:rPr lang="it-IT" dirty="0"/>
              <a:t> per confronto andamenti teorici-sperimentali.</a:t>
            </a:r>
          </a:p>
          <a:p>
            <a:endParaRPr lang="it-IT" dirty="0"/>
          </a:p>
          <a:p>
            <a:pPr algn="just"/>
            <a:r>
              <a:rPr lang="it-IT" dirty="0"/>
              <a:t>A causa di un errore di montaggio di cui ci si è accorti solo durante l’analisi dei risultati, le prove con le membrane di 100, 120, 150</a:t>
            </a:r>
            <a:r>
              <a:rPr lang="el-GR" sz="1800" dirty="0"/>
              <a:t> μ</a:t>
            </a:r>
            <a:r>
              <a:rPr lang="it-IT" sz="1800" dirty="0"/>
              <a:t>m presentano andamenti errati di portata, verrà spiegato successivamente il perché. A causa di ciò i valori di </a:t>
            </a:r>
            <a:r>
              <a:rPr lang="it-IT" sz="1800" dirty="0" err="1"/>
              <a:t>x</a:t>
            </a:r>
            <a:r>
              <a:rPr lang="it-IT" sz="1800" baseline="-25000" dirty="0" err="1"/>
              <a:t>bypass</a:t>
            </a:r>
            <a:r>
              <a:rPr lang="it-IT" sz="1800" dirty="0"/>
              <a:t> e k</a:t>
            </a:r>
            <a:r>
              <a:rPr lang="it-IT" sz="1800" baseline="-25000" dirty="0"/>
              <a:t>m</a:t>
            </a:r>
            <a:r>
              <a:rPr lang="it-IT" sz="1800" dirty="0"/>
              <a:t> non sono troppo accurati e sono da ritenersi indicativi, anche se sembrano valori consoni. Inoltre, la rottura di un raccordo non ha permesso di effettuare nuovamente le prove sperimentali e, quindi, di correggere i dati errati.</a:t>
            </a:r>
            <a:endParaRPr lang="it-IT" dirty="0"/>
          </a:p>
        </p:txBody>
      </p:sp>
      <p:pic>
        <p:nvPicPr>
          <p:cNvPr id="12" name="Immagine 11">
            <a:extLst>
              <a:ext uri="{FF2B5EF4-FFF2-40B4-BE49-F238E27FC236}">
                <a16:creationId xmlns:a16="http://schemas.microsoft.com/office/drawing/2014/main" id="{99901442-F0DC-6195-F6B8-5AE8CC350216}"/>
              </a:ext>
            </a:extLst>
          </p:cNvPr>
          <p:cNvPicPr>
            <a:picLocks noChangeAspect="1"/>
          </p:cNvPicPr>
          <p:nvPr/>
        </p:nvPicPr>
        <p:blipFill>
          <a:blip r:embed="rId2"/>
          <a:stretch>
            <a:fillRect/>
          </a:stretch>
        </p:blipFill>
        <p:spPr>
          <a:xfrm>
            <a:off x="292848" y="2049333"/>
            <a:ext cx="4064000" cy="2232994"/>
          </a:xfrm>
          <a:prstGeom prst="rect">
            <a:avLst/>
          </a:prstGeom>
        </p:spPr>
      </p:pic>
      <p:pic>
        <p:nvPicPr>
          <p:cNvPr id="14" name="Immagine 13">
            <a:extLst>
              <a:ext uri="{FF2B5EF4-FFF2-40B4-BE49-F238E27FC236}">
                <a16:creationId xmlns:a16="http://schemas.microsoft.com/office/drawing/2014/main" id="{DB3F0186-3722-841D-8ACD-B624EF49F409}"/>
              </a:ext>
            </a:extLst>
          </p:cNvPr>
          <p:cNvPicPr>
            <a:picLocks noChangeAspect="1"/>
          </p:cNvPicPr>
          <p:nvPr/>
        </p:nvPicPr>
        <p:blipFill>
          <a:blip r:embed="rId3"/>
          <a:stretch>
            <a:fillRect/>
          </a:stretch>
        </p:blipFill>
        <p:spPr>
          <a:xfrm>
            <a:off x="4356847" y="2049332"/>
            <a:ext cx="4064000" cy="2250944"/>
          </a:xfrm>
          <a:prstGeom prst="rect">
            <a:avLst/>
          </a:prstGeom>
        </p:spPr>
      </p:pic>
    </p:spTree>
    <p:extLst>
      <p:ext uri="{BB962C8B-B14F-4D97-AF65-F5344CB8AC3E}">
        <p14:creationId xmlns:p14="http://schemas.microsoft.com/office/powerpoint/2010/main" val="23468346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06E3EB0A-9865-04A1-5E56-4ED3508E1322}"/>
              </a:ext>
            </a:extLst>
          </p:cNvPr>
          <p:cNvSpPr txBox="1"/>
          <p:nvPr/>
        </p:nvSpPr>
        <p:spPr>
          <a:xfrm>
            <a:off x="292847" y="10744"/>
            <a:ext cx="9828306" cy="369332"/>
          </a:xfrm>
          <a:prstGeom prst="rect">
            <a:avLst/>
          </a:prstGeom>
          <a:noFill/>
        </p:spPr>
        <p:txBody>
          <a:bodyPr wrap="square" rtlCol="0">
            <a:spAutoFit/>
          </a:bodyPr>
          <a:lstStyle/>
          <a:p>
            <a:r>
              <a:rPr lang="it-IT" dirty="0"/>
              <a:t>TABELLA VALORI PER VALIDAZIONE MODELLO 1, s = 120</a:t>
            </a:r>
            <a:r>
              <a:rPr lang="el-GR" dirty="0"/>
              <a:t>μ</a:t>
            </a:r>
            <a:r>
              <a:rPr lang="it-IT" dirty="0"/>
              <a:t>m </a:t>
            </a:r>
            <a:r>
              <a:rPr lang="it-IT" dirty="0" err="1"/>
              <a:t>d</a:t>
            </a:r>
            <a:r>
              <a:rPr lang="it-IT" baseline="-25000" dirty="0" err="1"/>
              <a:t>n</a:t>
            </a:r>
            <a:r>
              <a:rPr lang="it-IT" dirty="0"/>
              <a:t> = 0,95mm, </a:t>
            </a:r>
            <a:r>
              <a:rPr lang="it-IT" dirty="0" err="1"/>
              <a:t>D</a:t>
            </a:r>
            <a:r>
              <a:rPr lang="it-IT" baseline="-25000" dirty="0" err="1"/>
              <a:t>foro</a:t>
            </a:r>
            <a:r>
              <a:rPr lang="it-IT" dirty="0"/>
              <a:t> = 8mm, k</a:t>
            </a:r>
            <a:r>
              <a:rPr lang="it-IT" baseline="-25000" dirty="0"/>
              <a:t>m</a:t>
            </a:r>
            <a:r>
              <a:rPr lang="it-IT" dirty="0"/>
              <a:t> = … · 10</a:t>
            </a:r>
            <a:r>
              <a:rPr lang="it-IT" baseline="30000" dirty="0"/>
              <a:t>5</a:t>
            </a:r>
            <a:r>
              <a:rPr lang="it-IT" dirty="0"/>
              <a:t> N/m</a:t>
            </a:r>
          </a:p>
        </p:txBody>
      </p:sp>
      <p:graphicFrame>
        <p:nvGraphicFramePr>
          <p:cNvPr id="5" name="Tabella 4">
            <a:extLst>
              <a:ext uri="{FF2B5EF4-FFF2-40B4-BE49-F238E27FC236}">
                <a16:creationId xmlns:a16="http://schemas.microsoft.com/office/drawing/2014/main" id="{763635AA-E1B4-2FB8-5B00-9E59AE679D3D}"/>
              </a:ext>
            </a:extLst>
          </p:cNvPr>
          <p:cNvGraphicFramePr>
            <a:graphicFrameLocks noGrp="1"/>
          </p:cNvGraphicFramePr>
          <p:nvPr>
            <p:extLst>
              <p:ext uri="{D42A27DB-BD31-4B8C-83A1-F6EECF244321}">
                <p14:modId xmlns:p14="http://schemas.microsoft.com/office/powerpoint/2010/main" val="100752315"/>
              </p:ext>
            </p:extLst>
          </p:nvPr>
        </p:nvGraphicFramePr>
        <p:xfrm>
          <a:off x="292847" y="473024"/>
          <a:ext cx="8536305" cy="1483360"/>
        </p:xfrm>
        <a:graphic>
          <a:graphicData uri="http://schemas.openxmlformats.org/drawingml/2006/table">
            <a:tbl>
              <a:tblPr firstRow="1" bandRow="1">
                <a:tableStyleId>{F5AB1C69-6EDB-4FF4-983F-18BD219EF322}</a:tableStyleId>
              </a:tblPr>
              <a:tblGrid>
                <a:gridCol w="1016000">
                  <a:extLst>
                    <a:ext uri="{9D8B030D-6E8A-4147-A177-3AD203B41FA5}">
                      <a16:colId xmlns:a16="http://schemas.microsoft.com/office/drawing/2014/main" val="238034564"/>
                    </a:ext>
                  </a:extLst>
                </a:gridCol>
                <a:gridCol w="1016000">
                  <a:extLst>
                    <a:ext uri="{9D8B030D-6E8A-4147-A177-3AD203B41FA5}">
                      <a16:colId xmlns:a16="http://schemas.microsoft.com/office/drawing/2014/main" val="2927930262"/>
                    </a:ext>
                  </a:extLst>
                </a:gridCol>
                <a:gridCol w="1016000">
                  <a:extLst>
                    <a:ext uri="{9D8B030D-6E8A-4147-A177-3AD203B41FA5}">
                      <a16:colId xmlns:a16="http://schemas.microsoft.com/office/drawing/2014/main" val="3790770000"/>
                    </a:ext>
                  </a:extLst>
                </a:gridCol>
                <a:gridCol w="1016000">
                  <a:extLst>
                    <a:ext uri="{9D8B030D-6E8A-4147-A177-3AD203B41FA5}">
                      <a16:colId xmlns:a16="http://schemas.microsoft.com/office/drawing/2014/main" val="173595372"/>
                    </a:ext>
                  </a:extLst>
                </a:gridCol>
                <a:gridCol w="1016000">
                  <a:extLst>
                    <a:ext uri="{9D8B030D-6E8A-4147-A177-3AD203B41FA5}">
                      <a16:colId xmlns:a16="http://schemas.microsoft.com/office/drawing/2014/main" val="2247776066"/>
                    </a:ext>
                  </a:extLst>
                </a:gridCol>
                <a:gridCol w="1424305">
                  <a:extLst>
                    <a:ext uri="{9D8B030D-6E8A-4147-A177-3AD203B41FA5}">
                      <a16:colId xmlns:a16="http://schemas.microsoft.com/office/drawing/2014/main" val="2100464451"/>
                    </a:ext>
                  </a:extLst>
                </a:gridCol>
                <a:gridCol w="1016000">
                  <a:extLst>
                    <a:ext uri="{9D8B030D-6E8A-4147-A177-3AD203B41FA5}">
                      <a16:colId xmlns:a16="http://schemas.microsoft.com/office/drawing/2014/main" val="3364335739"/>
                    </a:ext>
                  </a:extLst>
                </a:gridCol>
                <a:gridCol w="1016000">
                  <a:extLst>
                    <a:ext uri="{9D8B030D-6E8A-4147-A177-3AD203B41FA5}">
                      <a16:colId xmlns:a16="http://schemas.microsoft.com/office/drawing/2014/main" val="560282290"/>
                    </a:ext>
                  </a:extLst>
                </a:gridCol>
              </a:tblGrid>
              <a:tr h="370840">
                <a:tc gridSpan="8">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dirty="0"/>
                        <a:t>Valori numerici modello, s=120</a:t>
                      </a:r>
                      <a:r>
                        <a:rPr lang="el-GR" dirty="0"/>
                        <a:t>μ</a:t>
                      </a:r>
                      <a:r>
                        <a:rPr lang="it-IT" dirty="0"/>
                        <a:t>m, P</a:t>
                      </a:r>
                      <a:r>
                        <a:rPr lang="it-IT" baseline="-25000" dirty="0"/>
                        <a:t>s</a:t>
                      </a:r>
                      <a:r>
                        <a:rPr lang="it-IT" baseline="0" dirty="0"/>
                        <a:t> = 3bar</a:t>
                      </a: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extLst>
                  <a:ext uri="{0D108BD9-81ED-4DB2-BD59-A6C34878D82A}">
                    <a16:rowId xmlns:a16="http://schemas.microsoft.com/office/drawing/2014/main" val="146460792"/>
                  </a:ext>
                </a:extLst>
              </a:tr>
              <a:tr h="370840">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a:t>
                      </a:r>
                      <a:endParaRPr lang="it-IT" sz="1600" dirty="0"/>
                    </a:p>
                  </a:txBody>
                  <a:tcPr anchor="ctr"/>
                </a:tc>
                <a:tc>
                  <a:txBody>
                    <a:bodyPr/>
                    <a:lstStyle/>
                    <a:p>
                      <a:r>
                        <a:rPr lang="it-IT" sz="1600" dirty="0"/>
                        <a:t>-50</a:t>
                      </a:r>
                      <a:r>
                        <a:rPr lang="el-GR" sz="1600" dirty="0"/>
                        <a:t>μ</a:t>
                      </a:r>
                      <a:r>
                        <a:rPr lang="it-IT" sz="1600" dirty="0"/>
                        <a:t>m </a:t>
                      </a:r>
                    </a:p>
                  </a:txBody>
                  <a:tcPr/>
                </a:tc>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600" b="0" i="0" u="none" strike="noStrike" kern="1200" cap="none" spc="0" normalizeH="0" baseline="0" noProof="0" dirty="0" err="1">
                          <a:ln>
                            <a:noFill/>
                          </a:ln>
                          <a:solidFill>
                            <a:prstClr val="black"/>
                          </a:solidFill>
                          <a:effectLst/>
                          <a:uLnTx/>
                          <a:uFillTx/>
                          <a:latin typeface="+mn-lt"/>
                          <a:ea typeface="+mn-ea"/>
                          <a:cs typeface="+mn-cs"/>
                        </a:rPr>
                        <a:t>x</a:t>
                      </a:r>
                      <a:r>
                        <a:rPr kumimoji="0" lang="it-IT" sz="1600" b="0" i="0" u="none" strike="noStrike" kern="1200" cap="none" spc="0" normalizeH="0" baseline="-25000" noProof="0" dirty="0" err="1">
                          <a:ln>
                            <a:noFill/>
                          </a:ln>
                          <a:solidFill>
                            <a:prstClr val="black"/>
                          </a:solidFill>
                          <a:effectLst/>
                          <a:uLnTx/>
                          <a:uFillTx/>
                          <a:latin typeface="+mn-lt"/>
                          <a:ea typeface="+mn-ea"/>
                          <a:cs typeface="+mn-cs"/>
                        </a:rPr>
                        <a:t>bypass</a:t>
                      </a:r>
                      <a:endParaRPr kumimoji="0" lang="it-IT" sz="1600" b="0" i="0" u="none" strike="noStrike" kern="1200" cap="none" spc="0" normalizeH="0" baseline="0" noProof="0" dirty="0">
                        <a:ln>
                          <a:noFill/>
                        </a:ln>
                        <a:solidFill>
                          <a:prstClr val="black"/>
                        </a:solidFill>
                        <a:effectLst/>
                        <a:uLnTx/>
                        <a:uFillTx/>
                        <a:latin typeface="+mn-lt"/>
                        <a:ea typeface="+mn-ea"/>
                        <a:cs typeface="+mn-cs"/>
                      </a:endParaRPr>
                    </a:p>
                  </a:txBody>
                  <a:tcPr anchor="ctr"/>
                </a:tc>
                <a:tc>
                  <a:txBody>
                    <a:bodyPr/>
                    <a:lstStyle/>
                    <a:p>
                      <a:r>
                        <a:rPr lang="it-IT" sz="1600" dirty="0"/>
                        <a:t>8</a:t>
                      </a:r>
                      <a:r>
                        <a:rPr lang="el-GR" sz="1600" dirty="0"/>
                        <a:t>μ</a:t>
                      </a:r>
                      <a:r>
                        <a:rPr lang="it-IT" sz="1600" dirty="0"/>
                        <a:t>m </a:t>
                      </a:r>
                    </a:p>
                  </a:txBody>
                  <a:tcPr/>
                </a:tc>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600" dirty="0"/>
                        <a:t>k</a:t>
                      </a:r>
                      <a:r>
                        <a:rPr lang="it-IT" sz="1600" baseline="-25000" dirty="0"/>
                        <a:t>m</a:t>
                      </a:r>
                      <a:endParaRPr lang="it-IT" sz="1600" dirty="0"/>
                    </a:p>
                  </a:txBody>
                  <a:tcPr anchor="ctr"/>
                </a:tc>
                <a:tc>
                  <a:txBody>
                    <a:bodyPr/>
                    <a:lstStyle/>
                    <a:p>
                      <a:r>
                        <a:rPr lang="it-IT" sz="1600" dirty="0"/>
                        <a:t>2,80 · 10</a:t>
                      </a:r>
                      <a:r>
                        <a:rPr lang="it-IT" sz="1600" baseline="30000" dirty="0"/>
                        <a:t>5</a:t>
                      </a:r>
                      <a:r>
                        <a:rPr lang="it-IT" sz="1600" dirty="0"/>
                        <a:t> N/m</a:t>
                      </a:r>
                    </a:p>
                  </a:txBody>
                  <a:tcPr/>
                </a:tc>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a:t>
                      </a:r>
                      <a:r>
                        <a:rPr lang="it-IT" sz="1600" baseline="30000" dirty="0"/>
                        <a:t>n</a:t>
                      </a:r>
                      <a:endParaRPr lang="it-IT" sz="1600" dirty="0"/>
                    </a:p>
                  </a:txBody>
                  <a:tcPr anchor="ctr"/>
                </a:tc>
                <a:tc>
                  <a:txBody>
                    <a:bodyPr/>
                    <a:lstStyle/>
                    <a:p>
                      <a:r>
                        <a:rPr lang="it-IT" sz="1600" dirty="0"/>
                        <a:t>-10</a:t>
                      </a:r>
                      <a:r>
                        <a:rPr lang="el-GR" sz="1600" dirty="0"/>
                        <a:t>μ</a:t>
                      </a:r>
                      <a:r>
                        <a:rPr lang="it-IT" sz="1600" dirty="0"/>
                        <a:t>m </a:t>
                      </a:r>
                    </a:p>
                  </a:txBody>
                  <a:tcPr/>
                </a:tc>
                <a:extLst>
                  <a:ext uri="{0D108BD9-81ED-4DB2-BD59-A6C34878D82A}">
                    <a16:rowId xmlns:a16="http://schemas.microsoft.com/office/drawing/2014/main" val="1676117325"/>
                  </a:ext>
                </a:extLst>
              </a:tr>
              <a:tr h="370840">
                <a:tc vMerge="1">
                  <a:txBody>
                    <a:bodyPr/>
                    <a:lstStyle/>
                    <a:p>
                      <a:endParaRPr lang="it-IT" sz="1600" dirty="0"/>
                    </a:p>
                  </a:txBody>
                  <a:tcPr/>
                </a:tc>
                <a:tc>
                  <a:txBody>
                    <a:bodyPr/>
                    <a:lstStyle/>
                    <a:p>
                      <a:r>
                        <a:rPr lang="it-IT" sz="1600" dirty="0"/>
                        <a:t>-40</a:t>
                      </a:r>
                      <a:r>
                        <a:rPr lang="el-GR" sz="1600" dirty="0"/>
                        <a:t>μ</a:t>
                      </a:r>
                      <a:r>
                        <a:rPr lang="it-IT" sz="1600" dirty="0"/>
                        <a:t>m </a:t>
                      </a:r>
                    </a:p>
                  </a:txBody>
                  <a:tcPr/>
                </a:tc>
                <a:tc vMerge="1">
                  <a:txBody>
                    <a:bodyPr/>
                    <a:lstStyle/>
                    <a:p>
                      <a:endParaRPr lang="it-IT" sz="1600" dirty="0"/>
                    </a:p>
                  </a:txBody>
                  <a:tcPr/>
                </a:tc>
                <a:tc>
                  <a:txBody>
                    <a:bodyPr/>
                    <a:lstStyle/>
                    <a:p>
                      <a:r>
                        <a:rPr lang="it-IT" sz="1600" dirty="0"/>
                        <a:t>8</a:t>
                      </a:r>
                      <a:r>
                        <a:rPr lang="el-GR" sz="1600" dirty="0"/>
                        <a:t>μ</a:t>
                      </a:r>
                      <a:r>
                        <a:rPr lang="it-IT" sz="1600" dirty="0"/>
                        <a:t>m </a:t>
                      </a:r>
                    </a:p>
                  </a:txBody>
                  <a:tcPr/>
                </a:tc>
                <a:tc vMerge="1">
                  <a:txBody>
                    <a:bodyPr/>
                    <a:lstStyle/>
                    <a:p>
                      <a:endParaRPr lang="it-IT" sz="1600" dirty="0"/>
                    </a:p>
                  </a:txBody>
                  <a:tcPr/>
                </a:tc>
                <a:tc>
                  <a:txBody>
                    <a:bodyPr/>
                    <a:lstStyle/>
                    <a:p>
                      <a:r>
                        <a:rPr lang="it-IT" sz="1600" dirty="0"/>
                        <a:t>2,80 · 10</a:t>
                      </a:r>
                      <a:r>
                        <a:rPr lang="it-IT" sz="1600" baseline="30000" dirty="0"/>
                        <a:t>5</a:t>
                      </a:r>
                      <a:r>
                        <a:rPr lang="it-IT" sz="1600" dirty="0"/>
                        <a:t> N/m</a:t>
                      </a:r>
                    </a:p>
                  </a:txBody>
                  <a:tcPr/>
                </a:tc>
                <a:tc vMerge="1">
                  <a:txBody>
                    <a:bodyPr/>
                    <a:lstStyle/>
                    <a:p>
                      <a:endParaRPr lang="it-IT" sz="1600" dirty="0"/>
                    </a:p>
                  </a:txBody>
                  <a:tcPr/>
                </a:tc>
                <a:tc>
                  <a:txBody>
                    <a:bodyPr/>
                    <a:lstStyle/>
                    <a:p>
                      <a:r>
                        <a:rPr lang="it-IT" sz="1600" dirty="0"/>
                        <a:t>-2</a:t>
                      </a:r>
                      <a:r>
                        <a:rPr lang="el-GR" sz="1600" dirty="0"/>
                        <a:t>μ</a:t>
                      </a:r>
                      <a:r>
                        <a:rPr lang="it-IT" sz="1600" dirty="0"/>
                        <a:t>m </a:t>
                      </a:r>
                    </a:p>
                  </a:txBody>
                  <a:tcPr/>
                </a:tc>
                <a:extLst>
                  <a:ext uri="{0D108BD9-81ED-4DB2-BD59-A6C34878D82A}">
                    <a16:rowId xmlns:a16="http://schemas.microsoft.com/office/drawing/2014/main" val="1841150212"/>
                  </a:ext>
                </a:extLst>
              </a:tr>
              <a:tr h="370840">
                <a:tc vMerge="1">
                  <a:txBody>
                    <a:bodyPr/>
                    <a:lstStyle/>
                    <a:p>
                      <a:endParaRPr lang="it-IT" sz="1600" dirty="0"/>
                    </a:p>
                  </a:txBody>
                  <a:tcPr/>
                </a:tc>
                <a:tc>
                  <a:txBody>
                    <a:bodyPr/>
                    <a:lstStyle/>
                    <a:p>
                      <a:r>
                        <a:rPr lang="it-IT" sz="1600" dirty="0"/>
                        <a:t>-30</a:t>
                      </a:r>
                      <a:r>
                        <a:rPr lang="el-GR" sz="1600" dirty="0"/>
                        <a:t>μ</a:t>
                      </a:r>
                      <a:r>
                        <a:rPr lang="it-IT" sz="1600" dirty="0"/>
                        <a:t>m </a:t>
                      </a:r>
                    </a:p>
                  </a:txBody>
                  <a:tcPr/>
                </a:tc>
                <a:tc vMerge="1">
                  <a:txBody>
                    <a:bodyPr/>
                    <a:lstStyle/>
                    <a:p>
                      <a:endParaRPr lang="it-IT" sz="1600" dirty="0"/>
                    </a:p>
                  </a:txBody>
                  <a:tcPr/>
                </a:tc>
                <a:tc>
                  <a:txBody>
                    <a:bodyPr/>
                    <a:lstStyle/>
                    <a:p>
                      <a:r>
                        <a:rPr lang="it-IT" sz="1600" dirty="0"/>
                        <a:t>8</a:t>
                      </a:r>
                      <a:r>
                        <a:rPr lang="el-GR" sz="1600" dirty="0"/>
                        <a:t>μ</a:t>
                      </a:r>
                      <a:r>
                        <a:rPr lang="it-IT" sz="1600" dirty="0"/>
                        <a:t>m </a:t>
                      </a:r>
                    </a:p>
                  </a:txBody>
                  <a:tcPr/>
                </a:tc>
                <a:tc vMerge="1">
                  <a:txBody>
                    <a:bodyPr/>
                    <a:lstStyle/>
                    <a:p>
                      <a:endParaRPr lang="it-IT" sz="1600" dirty="0"/>
                    </a:p>
                  </a:txBody>
                  <a:tcPr/>
                </a:tc>
                <a:tc>
                  <a:txBody>
                    <a:bodyPr/>
                    <a:lstStyle/>
                    <a:p>
                      <a:r>
                        <a:rPr lang="it-IT" sz="1600" dirty="0"/>
                        <a:t>2,00 · 10</a:t>
                      </a:r>
                      <a:r>
                        <a:rPr lang="it-IT" sz="1600" baseline="30000" dirty="0"/>
                        <a:t>5</a:t>
                      </a:r>
                      <a:r>
                        <a:rPr lang="it-IT" sz="1600" dirty="0"/>
                        <a:t> N/m</a:t>
                      </a:r>
                    </a:p>
                  </a:txBody>
                  <a:tcPr/>
                </a:tc>
                <a:tc vMerge="1">
                  <a:txBody>
                    <a:bodyPr/>
                    <a:lstStyle/>
                    <a:p>
                      <a:endParaRPr lang="it-IT" sz="1600" dirty="0"/>
                    </a:p>
                  </a:txBody>
                  <a:tcPr/>
                </a:tc>
                <a:tc>
                  <a:txBody>
                    <a:bodyPr/>
                    <a:lstStyle/>
                    <a:p>
                      <a:r>
                        <a:rPr lang="it-IT" sz="1600" dirty="0"/>
                        <a:t>0</a:t>
                      </a:r>
                      <a:r>
                        <a:rPr lang="el-GR" sz="1600" dirty="0"/>
                        <a:t>μ</a:t>
                      </a:r>
                      <a:r>
                        <a:rPr lang="it-IT" sz="1600" dirty="0"/>
                        <a:t>m </a:t>
                      </a:r>
                    </a:p>
                  </a:txBody>
                  <a:tcPr/>
                </a:tc>
                <a:extLst>
                  <a:ext uri="{0D108BD9-81ED-4DB2-BD59-A6C34878D82A}">
                    <a16:rowId xmlns:a16="http://schemas.microsoft.com/office/drawing/2014/main" val="3624558921"/>
                  </a:ext>
                </a:extLst>
              </a:tr>
            </a:tbl>
          </a:graphicData>
        </a:graphic>
      </p:graphicFrame>
      <p:sp>
        <p:nvSpPr>
          <p:cNvPr id="3" name="CasellaDiTesto 2">
            <a:extLst>
              <a:ext uri="{FF2B5EF4-FFF2-40B4-BE49-F238E27FC236}">
                <a16:creationId xmlns:a16="http://schemas.microsoft.com/office/drawing/2014/main" id="{351210FF-9D48-FA38-CE52-EC8C7F2AC0E5}"/>
              </a:ext>
            </a:extLst>
          </p:cNvPr>
          <p:cNvSpPr txBox="1"/>
          <p:nvPr/>
        </p:nvSpPr>
        <p:spPr>
          <a:xfrm>
            <a:off x="8659906" y="473024"/>
            <a:ext cx="3239247" cy="5632311"/>
          </a:xfrm>
          <a:prstGeom prst="rect">
            <a:avLst/>
          </a:prstGeom>
          <a:noFill/>
        </p:spPr>
        <p:txBody>
          <a:bodyPr wrap="square" rtlCol="0">
            <a:spAutoFit/>
          </a:bodyPr>
          <a:lstStyle/>
          <a:p>
            <a:pPr algn="just"/>
            <a:r>
              <a:rPr lang="it-IT" dirty="0"/>
              <a:t>Valori inseriti nel modello 1 in </a:t>
            </a:r>
            <a:r>
              <a:rPr lang="it-IT" dirty="0" err="1"/>
              <a:t>matlab</a:t>
            </a:r>
            <a:r>
              <a:rPr lang="it-IT" dirty="0"/>
              <a:t> per confronto andamenti teorici-sperimentali.</a:t>
            </a:r>
          </a:p>
          <a:p>
            <a:endParaRPr lang="it-IT" dirty="0"/>
          </a:p>
          <a:p>
            <a:pPr algn="just"/>
            <a:r>
              <a:rPr lang="it-IT" dirty="0"/>
              <a:t>A causa di un errore di montaggio di cui ci si è accorti solo durante l’analisi dei risultati, le prove con le membrane di 100, 120, 150</a:t>
            </a:r>
            <a:r>
              <a:rPr lang="el-GR" sz="1800" dirty="0"/>
              <a:t> μ</a:t>
            </a:r>
            <a:r>
              <a:rPr lang="it-IT" sz="1800" dirty="0"/>
              <a:t>m presentano andamenti errati di portata, verrà spiegato successivamente il perché. A causa di ciò i valori di </a:t>
            </a:r>
            <a:r>
              <a:rPr lang="it-IT" sz="1800" dirty="0" err="1"/>
              <a:t>x</a:t>
            </a:r>
            <a:r>
              <a:rPr lang="it-IT" sz="1800" baseline="-25000" dirty="0" err="1"/>
              <a:t>bypass</a:t>
            </a:r>
            <a:r>
              <a:rPr lang="it-IT" sz="1800" dirty="0"/>
              <a:t> e k</a:t>
            </a:r>
            <a:r>
              <a:rPr lang="it-IT" sz="1800" baseline="-25000" dirty="0"/>
              <a:t>m</a:t>
            </a:r>
            <a:r>
              <a:rPr lang="it-IT" sz="1800" dirty="0"/>
              <a:t> non sono troppo accurati e sono da ritenersi indicativi, anche se sembrano valori consoni. Inoltre, la rottura di un raccordo non ha permesso di effettuare nuovamente le prove sperimentali e, quindi, di correggere i dati errati.</a:t>
            </a:r>
            <a:endParaRPr lang="it-IT" dirty="0"/>
          </a:p>
        </p:txBody>
      </p:sp>
      <p:pic>
        <p:nvPicPr>
          <p:cNvPr id="10" name="Immagine 9">
            <a:extLst>
              <a:ext uri="{FF2B5EF4-FFF2-40B4-BE49-F238E27FC236}">
                <a16:creationId xmlns:a16="http://schemas.microsoft.com/office/drawing/2014/main" id="{CF9574F3-CE46-A6A2-FB90-3E4CE4618814}"/>
              </a:ext>
            </a:extLst>
          </p:cNvPr>
          <p:cNvPicPr>
            <a:picLocks noChangeAspect="1"/>
          </p:cNvPicPr>
          <p:nvPr/>
        </p:nvPicPr>
        <p:blipFill>
          <a:blip r:embed="rId2"/>
          <a:stretch>
            <a:fillRect/>
          </a:stretch>
        </p:blipFill>
        <p:spPr>
          <a:xfrm>
            <a:off x="292847" y="2049331"/>
            <a:ext cx="4064000" cy="2255865"/>
          </a:xfrm>
          <a:prstGeom prst="rect">
            <a:avLst/>
          </a:prstGeom>
        </p:spPr>
      </p:pic>
      <p:pic>
        <p:nvPicPr>
          <p:cNvPr id="12" name="Immagine 11">
            <a:extLst>
              <a:ext uri="{FF2B5EF4-FFF2-40B4-BE49-F238E27FC236}">
                <a16:creationId xmlns:a16="http://schemas.microsoft.com/office/drawing/2014/main" id="{CA965184-8763-48F4-DD84-F0B3C935BC61}"/>
              </a:ext>
            </a:extLst>
          </p:cNvPr>
          <p:cNvPicPr>
            <a:picLocks noChangeAspect="1"/>
          </p:cNvPicPr>
          <p:nvPr/>
        </p:nvPicPr>
        <p:blipFill>
          <a:blip r:embed="rId3"/>
          <a:stretch>
            <a:fillRect/>
          </a:stretch>
        </p:blipFill>
        <p:spPr>
          <a:xfrm>
            <a:off x="4356847" y="2049331"/>
            <a:ext cx="4064000" cy="2280892"/>
          </a:xfrm>
          <a:prstGeom prst="rect">
            <a:avLst/>
          </a:prstGeom>
        </p:spPr>
      </p:pic>
    </p:spTree>
    <p:extLst>
      <p:ext uri="{BB962C8B-B14F-4D97-AF65-F5344CB8AC3E}">
        <p14:creationId xmlns:p14="http://schemas.microsoft.com/office/powerpoint/2010/main" val="25914056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06E3EB0A-9865-04A1-5E56-4ED3508E1322}"/>
              </a:ext>
            </a:extLst>
          </p:cNvPr>
          <p:cNvSpPr txBox="1"/>
          <p:nvPr/>
        </p:nvSpPr>
        <p:spPr>
          <a:xfrm>
            <a:off x="292847" y="10744"/>
            <a:ext cx="9828306" cy="369332"/>
          </a:xfrm>
          <a:prstGeom prst="rect">
            <a:avLst/>
          </a:prstGeom>
          <a:noFill/>
        </p:spPr>
        <p:txBody>
          <a:bodyPr wrap="square" rtlCol="0">
            <a:spAutoFit/>
          </a:bodyPr>
          <a:lstStyle/>
          <a:p>
            <a:r>
              <a:rPr lang="it-IT" dirty="0"/>
              <a:t>TABELLA VALORI PER VALIDAZIONE MODELLO 1, s = 120</a:t>
            </a:r>
            <a:r>
              <a:rPr lang="el-GR" dirty="0"/>
              <a:t>μ</a:t>
            </a:r>
            <a:r>
              <a:rPr lang="it-IT" dirty="0"/>
              <a:t>m </a:t>
            </a:r>
            <a:r>
              <a:rPr lang="it-IT" dirty="0" err="1"/>
              <a:t>d</a:t>
            </a:r>
            <a:r>
              <a:rPr lang="it-IT" baseline="-25000" dirty="0" err="1"/>
              <a:t>n</a:t>
            </a:r>
            <a:r>
              <a:rPr lang="it-IT" dirty="0"/>
              <a:t> = 0,95mm, </a:t>
            </a:r>
            <a:r>
              <a:rPr lang="it-IT" dirty="0" err="1"/>
              <a:t>D</a:t>
            </a:r>
            <a:r>
              <a:rPr lang="it-IT" baseline="-25000" dirty="0" err="1"/>
              <a:t>foro</a:t>
            </a:r>
            <a:r>
              <a:rPr lang="it-IT" dirty="0"/>
              <a:t> = 8mm, k</a:t>
            </a:r>
            <a:r>
              <a:rPr lang="it-IT" baseline="-25000" dirty="0"/>
              <a:t>m</a:t>
            </a:r>
            <a:r>
              <a:rPr lang="it-IT" dirty="0"/>
              <a:t> = … · 10</a:t>
            </a:r>
            <a:r>
              <a:rPr lang="it-IT" baseline="30000" dirty="0"/>
              <a:t>5</a:t>
            </a:r>
            <a:r>
              <a:rPr lang="it-IT" dirty="0"/>
              <a:t> N/m</a:t>
            </a:r>
          </a:p>
        </p:txBody>
      </p:sp>
      <p:graphicFrame>
        <p:nvGraphicFramePr>
          <p:cNvPr id="6" name="Tabella 5">
            <a:extLst>
              <a:ext uri="{FF2B5EF4-FFF2-40B4-BE49-F238E27FC236}">
                <a16:creationId xmlns:a16="http://schemas.microsoft.com/office/drawing/2014/main" id="{ECDDE612-6DB8-906D-2F19-B4AEEDEA38F2}"/>
              </a:ext>
            </a:extLst>
          </p:cNvPr>
          <p:cNvGraphicFramePr>
            <a:graphicFrameLocks noGrp="1"/>
          </p:cNvGraphicFramePr>
          <p:nvPr>
            <p:extLst>
              <p:ext uri="{D42A27DB-BD31-4B8C-83A1-F6EECF244321}">
                <p14:modId xmlns:p14="http://schemas.microsoft.com/office/powerpoint/2010/main" val="847403410"/>
              </p:ext>
            </p:extLst>
          </p:nvPr>
        </p:nvGraphicFramePr>
        <p:xfrm>
          <a:off x="292847" y="473024"/>
          <a:ext cx="8536305" cy="1483360"/>
        </p:xfrm>
        <a:graphic>
          <a:graphicData uri="http://schemas.openxmlformats.org/drawingml/2006/table">
            <a:tbl>
              <a:tblPr firstRow="1" bandRow="1">
                <a:tableStyleId>{F5AB1C69-6EDB-4FF4-983F-18BD219EF322}</a:tableStyleId>
              </a:tblPr>
              <a:tblGrid>
                <a:gridCol w="1016000">
                  <a:extLst>
                    <a:ext uri="{9D8B030D-6E8A-4147-A177-3AD203B41FA5}">
                      <a16:colId xmlns:a16="http://schemas.microsoft.com/office/drawing/2014/main" val="238034564"/>
                    </a:ext>
                  </a:extLst>
                </a:gridCol>
                <a:gridCol w="1016000">
                  <a:extLst>
                    <a:ext uri="{9D8B030D-6E8A-4147-A177-3AD203B41FA5}">
                      <a16:colId xmlns:a16="http://schemas.microsoft.com/office/drawing/2014/main" val="2927930262"/>
                    </a:ext>
                  </a:extLst>
                </a:gridCol>
                <a:gridCol w="1016000">
                  <a:extLst>
                    <a:ext uri="{9D8B030D-6E8A-4147-A177-3AD203B41FA5}">
                      <a16:colId xmlns:a16="http://schemas.microsoft.com/office/drawing/2014/main" val="3790770000"/>
                    </a:ext>
                  </a:extLst>
                </a:gridCol>
                <a:gridCol w="1016000">
                  <a:extLst>
                    <a:ext uri="{9D8B030D-6E8A-4147-A177-3AD203B41FA5}">
                      <a16:colId xmlns:a16="http://schemas.microsoft.com/office/drawing/2014/main" val="173595372"/>
                    </a:ext>
                  </a:extLst>
                </a:gridCol>
                <a:gridCol w="1016000">
                  <a:extLst>
                    <a:ext uri="{9D8B030D-6E8A-4147-A177-3AD203B41FA5}">
                      <a16:colId xmlns:a16="http://schemas.microsoft.com/office/drawing/2014/main" val="2247776066"/>
                    </a:ext>
                  </a:extLst>
                </a:gridCol>
                <a:gridCol w="1424305">
                  <a:extLst>
                    <a:ext uri="{9D8B030D-6E8A-4147-A177-3AD203B41FA5}">
                      <a16:colId xmlns:a16="http://schemas.microsoft.com/office/drawing/2014/main" val="2100464451"/>
                    </a:ext>
                  </a:extLst>
                </a:gridCol>
                <a:gridCol w="1016000">
                  <a:extLst>
                    <a:ext uri="{9D8B030D-6E8A-4147-A177-3AD203B41FA5}">
                      <a16:colId xmlns:a16="http://schemas.microsoft.com/office/drawing/2014/main" val="3364335739"/>
                    </a:ext>
                  </a:extLst>
                </a:gridCol>
                <a:gridCol w="1016000">
                  <a:extLst>
                    <a:ext uri="{9D8B030D-6E8A-4147-A177-3AD203B41FA5}">
                      <a16:colId xmlns:a16="http://schemas.microsoft.com/office/drawing/2014/main" val="560282290"/>
                    </a:ext>
                  </a:extLst>
                </a:gridCol>
              </a:tblGrid>
              <a:tr h="370840">
                <a:tc gridSpan="8">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dirty="0"/>
                        <a:t>Valori numerici modello, s=120</a:t>
                      </a:r>
                      <a:r>
                        <a:rPr lang="el-GR" dirty="0"/>
                        <a:t>μ</a:t>
                      </a:r>
                      <a:r>
                        <a:rPr lang="it-IT" dirty="0"/>
                        <a:t>m, P</a:t>
                      </a:r>
                      <a:r>
                        <a:rPr lang="it-IT" baseline="-25000" dirty="0"/>
                        <a:t>s</a:t>
                      </a:r>
                      <a:r>
                        <a:rPr lang="it-IT" baseline="0" dirty="0"/>
                        <a:t> = 4bar</a:t>
                      </a: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extLst>
                  <a:ext uri="{0D108BD9-81ED-4DB2-BD59-A6C34878D82A}">
                    <a16:rowId xmlns:a16="http://schemas.microsoft.com/office/drawing/2014/main" val="146460792"/>
                  </a:ext>
                </a:extLst>
              </a:tr>
              <a:tr h="370840">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a:t>
                      </a:r>
                      <a:endParaRPr lang="it-IT" sz="1600" dirty="0"/>
                    </a:p>
                  </a:txBody>
                  <a:tcPr anchor="ctr"/>
                </a:tc>
                <a:tc>
                  <a:txBody>
                    <a:bodyPr/>
                    <a:lstStyle/>
                    <a:p>
                      <a:r>
                        <a:rPr lang="it-IT" sz="1600" dirty="0"/>
                        <a:t>-50</a:t>
                      </a:r>
                      <a:r>
                        <a:rPr lang="el-GR" sz="1600" dirty="0"/>
                        <a:t>μ</a:t>
                      </a:r>
                      <a:r>
                        <a:rPr lang="it-IT" sz="1600" dirty="0"/>
                        <a:t>m </a:t>
                      </a:r>
                    </a:p>
                  </a:txBody>
                  <a:tcPr/>
                </a:tc>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600" b="0" i="0" u="none" strike="noStrike" kern="1200" cap="none" spc="0" normalizeH="0" baseline="0" noProof="0" dirty="0" err="1">
                          <a:ln>
                            <a:noFill/>
                          </a:ln>
                          <a:solidFill>
                            <a:prstClr val="black"/>
                          </a:solidFill>
                          <a:effectLst/>
                          <a:uLnTx/>
                          <a:uFillTx/>
                          <a:latin typeface="+mn-lt"/>
                          <a:ea typeface="+mn-ea"/>
                          <a:cs typeface="+mn-cs"/>
                        </a:rPr>
                        <a:t>x</a:t>
                      </a:r>
                      <a:r>
                        <a:rPr kumimoji="0" lang="it-IT" sz="1600" b="0" i="0" u="none" strike="noStrike" kern="1200" cap="none" spc="0" normalizeH="0" baseline="-25000" noProof="0" dirty="0" err="1">
                          <a:ln>
                            <a:noFill/>
                          </a:ln>
                          <a:solidFill>
                            <a:prstClr val="black"/>
                          </a:solidFill>
                          <a:effectLst/>
                          <a:uLnTx/>
                          <a:uFillTx/>
                          <a:latin typeface="+mn-lt"/>
                          <a:ea typeface="+mn-ea"/>
                          <a:cs typeface="+mn-cs"/>
                        </a:rPr>
                        <a:t>bypass</a:t>
                      </a:r>
                      <a:endParaRPr kumimoji="0" lang="it-IT" sz="1600" b="0" i="0" u="none" strike="noStrike" kern="1200" cap="none" spc="0" normalizeH="0" baseline="0" noProof="0" dirty="0">
                        <a:ln>
                          <a:noFill/>
                        </a:ln>
                        <a:solidFill>
                          <a:prstClr val="black"/>
                        </a:solidFill>
                        <a:effectLst/>
                        <a:uLnTx/>
                        <a:uFillTx/>
                        <a:latin typeface="+mn-lt"/>
                        <a:ea typeface="+mn-ea"/>
                        <a:cs typeface="+mn-cs"/>
                      </a:endParaRPr>
                    </a:p>
                  </a:txBody>
                  <a:tcPr anchor="ctr"/>
                </a:tc>
                <a:tc>
                  <a:txBody>
                    <a:bodyPr/>
                    <a:lstStyle/>
                    <a:p>
                      <a:r>
                        <a:rPr lang="it-IT" sz="1600" dirty="0"/>
                        <a:t>9</a:t>
                      </a:r>
                      <a:r>
                        <a:rPr lang="el-GR" sz="1600" dirty="0"/>
                        <a:t>μ</a:t>
                      </a:r>
                      <a:r>
                        <a:rPr lang="it-IT" sz="1600" dirty="0"/>
                        <a:t>m </a:t>
                      </a:r>
                    </a:p>
                  </a:txBody>
                  <a:tcPr/>
                </a:tc>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600" dirty="0"/>
                        <a:t>k</a:t>
                      </a:r>
                      <a:r>
                        <a:rPr lang="it-IT" sz="1600" baseline="-25000" dirty="0"/>
                        <a:t>m</a:t>
                      </a:r>
                      <a:endParaRPr lang="it-IT" sz="1600" dirty="0"/>
                    </a:p>
                  </a:txBody>
                  <a:tcPr anchor="ctr"/>
                </a:tc>
                <a:tc>
                  <a:txBody>
                    <a:bodyPr/>
                    <a:lstStyle/>
                    <a:p>
                      <a:r>
                        <a:rPr lang="it-IT" sz="1600" dirty="0"/>
                        <a:t>3,20 · 10</a:t>
                      </a:r>
                      <a:r>
                        <a:rPr lang="it-IT" sz="1600" baseline="30000" dirty="0"/>
                        <a:t>5</a:t>
                      </a:r>
                      <a:r>
                        <a:rPr lang="it-IT" sz="1600" dirty="0"/>
                        <a:t> N/m</a:t>
                      </a:r>
                    </a:p>
                  </a:txBody>
                  <a:tcPr/>
                </a:tc>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a:t>
                      </a:r>
                      <a:r>
                        <a:rPr lang="it-IT" sz="1600" baseline="30000" dirty="0"/>
                        <a:t>n</a:t>
                      </a:r>
                      <a:endParaRPr lang="it-IT" sz="1600" dirty="0"/>
                    </a:p>
                  </a:txBody>
                  <a:tcPr anchor="ctr"/>
                </a:tc>
                <a:tc>
                  <a:txBody>
                    <a:bodyPr/>
                    <a:lstStyle/>
                    <a:p>
                      <a:r>
                        <a:rPr lang="it-IT" sz="1600" dirty="0"/>
                        <a:t>-6</a:t>
                      </a:r>
                      <a:r>
                        <a:rPr lang="el-GR" sz="1600" dirty="0"/>
                        <a:t>μ</a:t>
                      </a:r>
                      <a:r>
                        <a:rPr lang="it-IT" sz="1600" dirty="0"/>
                        <a:t>m </a:t>
                      </a:r>
                    </a:p>
                  </a:txBody>
                  <a:tcPr/>
                </a:tc>
                <a:extLst>
                  <a:ext uri="{0D108BD9-81ED-4DB2-BD59-A6C34878D82A}">
                    <a16:rowId xmlns:a16="http://schemas.microsoft.com/office/drawing/2014/main" val="1676117325"/>
                  </a:ext>
                </a:extLst>
              </a:tr>
              <a:tr h="370840">
                <a:tc vMerge="1">
                  <a:txBody>
                    <a:bodyPr/>
                    <a:lstStyle/>
                    <a:p>
                      <a:endParaRPr lang="it-IT" sz="1600" dirty="0"/>
                    </a:p>
                  </a:txBody>
                  <a:tcPr/>
                </a:tc>
                <a:tc>
                  <a:txBody>
                    <a:bodyPr/>
                    <a:lstStyle/>
                    <a:p>
                      <a:r>
                        <a:rPr lang="it-IT" sz="1600" dirty="0"/>
                        <a:t>-40</a:t>
                      </a:r>
                      <a:r>
                        <a:rPr lang="el-GR" sz="1600" dirty="0"/>
                        <a:t>μ</a:t>
                      </a:r>
                      <a:r>
                        <a:rPr lang="it-IT" sz="1600" dirty="0"/>
                        <a:t>m </a:t>
                      </a:r>
                    </a:p>
                  </a:txBody>
                  <a:tcPr/>
                </a:tc>
                <a:tc vMerge="1">
                  <a:txBody>
                    <a:bodyPr/>
                    <a:lstStyle/>
                    <a:p>
                      <a:endParaRPr lang="it-IT" sz="1600" dirty="0"/>
                    </a:p>
                  </a:txBody>
                  <a:tcPr/>
                </a:tc>
                <a:tc>
                  <a:txBody>
                    <a:bodyPr/>
                    <a:lstStyle/>
                    <a:p>
                      <a:r>
                        <a:rPr lang="it-IT" sz="1600" dirty="0"/>
                        <a:t>8</a:t>
                      </a:r>
                      <a:r>
                        <a:rPr lang="el-GR" sz="1600" dirty="0"/>
                        <a:t>μ</a:t>
                      </a:r>
                      <a:r>
                        <a:rPr lang="it-IT" sz="1600" dirty="0"/>
                        <a:t>m </a:t>
                      </a:r>
                    </a:p>
                  </a:txBody>
                  <a:tcPr/>
                </a:tc>
                <a:tc vMerge="1">
                  <a:txBody>
                    <a:bodyPr/>
                    <a:lstStyle/>
                    <a:p>
                      <a:endParaRPr lang="it-IT" sz="1600" dirty="0"/>
                    </a:p>
                  </a:txBody>
                  <a:tcPr/>
                </a:tc>
                <a:tc>
                  <a:txBody>
                    <a:bodyPr/>
                    <a:lstStyle/>
                    <a:p>
                      <a:r>
                        <a:rPr lang="it-IT" sz="1600" dirty="0"/>
                        <a:t>3,20 · 10</a:t>
                      </a:r>
                      <a:r>
                        <a:rPr lang="it-IT" sz="1600" baseline="30000" dirty="0"/>
                        <a:t>5</a:t>
                      </a:r>
                      <a:r>
                        <a:rPr lang="it-IT" sz="1600" dirty="0"/>
                        <a:t> N/m</a:t>
                      </a:r>
                    </a:p>
                  </a:txBody>
                  <a:tcPr/>
                </a:tc>
                <a:tc vMerge="1">
                  <a:txBody>
                    <a:bodyPr/>
                    <a:lstStyle/>
                    <a:p>
                      <a:endParaRPr lang="it-IT" sz="1600" dirty="0"/>
                    </a:p>
                  </a:txBody>
                  <a:tcPr/>
                </a:tc>
                <a:tc>
                  <a:txBody>
                    <a:bodyPr/>
                    <a:lstStyle/>
                    <a:p>
                      <a:r>
                        <a:rPr lang="it-IT" sz="1600" dirty="0"/>
                        <a:t>0</a:t>
                      </a:r>
                      <a:r>
                        <a:rPr lang="el-GR" sz="1600" dirty="0"/>
                        <a:t>μ</a:t>
                      </a:r>
                      <a:r>
                        <a:rPr lang="it-IT" sz="1600" dirty="0"/>
                        <a:t>m </a:t>
                      </a:r>
                    </a:p>
                  </a:txBody>
                  <a:tcPr/>
                </a:tc>
                <a:extLst>
                  <a:ext uri="{0D108BD9-81ED-4DB2-BD59-A6C34878D82A}">
                    <a16:rowId xmlns:a16="http://schemas.microsoft.com/office/drawing/2014/main" val="1841150212"/>
                  </a:ext>
                </a:extLst>
              </a:tr>
              <a:tr h="370840">
                <a:tc vMerge="1">
                  <a:txBody>
                    <a:bodyPr/>
                    <a:lstStyle/>
                    <a:p>
                      <a:endParaRPr lang="it-IT" sz="1600" dirty="0"/>
                    </a:p>
                  </a:txBody>
                  <a:tcPr/>
                </a:tc>
                <a:tc>
                  <a:txBody>
                    <a:bodyPr/>
                    <a:lstStyle/>
                    <a:p>
                      <a:r>
                        <a:rPr lang="it-IT" sz="1600" dirty="0"/>
                        <a:t>-30</a:t>
                      </a:r>
                      <a:r>
                        <a:rPr lang="el-GR" sz="1600" dirty="0"/>
                        <a:t>μ</a:t>
                      </a:r>
                      <a:r>
                        <a:rPr lang="it-IT" sz="1600" dirty="0"/>
                        <a:t>m </a:t>
                      </a:r>
                    </a:p>
                  </a:txBody>
                  <a:tcPr/>
                </a:tc>
                <a:tc vMerge="1">
                  <a:txBody>
                    <a:bodyPr/>
                    <a:lstStyle/>
                    <a:p>
                      <a:endParaRPr lang="it-IT" sz="1600" dirty="0"/>
                    </a:p>
                  </a:txBody>
                  <a:tcPr/>
                </a:tc>
                <a:tc>
                  <a:txBody>
                    <a:bodyPr/>
                    <a:lstStyle/>
                    <a:p>
                      <a:r>
                        <a:rPr lang="it-IT" sz="1600" dirty="0"/>
                        <a:t>9</a:t>
                      </a:r>
                      <a:r>
                        <a:rPr lang="el-GR" sz="1600" dirty="0"/>
                        <a:t>μ</a:t>
                      </a:r>
                      <a:r>
                        <a:rPr lang="it-IT" sz="1600" dirty="0"/>
                        <a:t>m </a:t>
                      </a:r>
                    </a:p>
                  </a:txBody>
                  <a:tcPr/>
                </a:tc>
                <a:tc vMerge="1">
                  <a:txBody>
                    <a:bodyPr/>
                    <a:lstStyle/>
                    <a:p>
                      <a:endParaRPr lang="it-IT" sz="1600" dirty="0"/>
                    </a:p>
                  </a:txBody>
                  <a:tcPr/>
                </a:tc>
                <a:tc>
                  <a:txBody>
                    <a:bodyPr/>
                    <a:lstStyle/>
                    <a:p>
                      <a:r>
                        <a:rPr lang="it-IT" sz="1600" dirty="0"/>
                        <a:t>3,20 · 10</a:t>
                      </a:r>
                      <a:r>
                        <a:rPr lang="it-IT" sz="1600" baseline="30000" dirty="0"/>
                        <a:t>5</a:t>
                      </a:r>
                      <a:r>
                        <a:rPr lang="it-IT" sz="1600" dirty="0"/>
                        <a:t> N/m</a:t>
                      </a:r>
                    </a:p>
                  </a:txBody>
                  <a:tcPr/>
                </a:tc>
                <a:tc vMerge="1">
                  <a:txBody>
                    <a:bodyPr/>
                    <a:lstStyle/>
                    <a:p>
                      <a:endParaRPr lang="it-IT" sz="1600" dirty="0"/>
                    </a:p>
                  </a:txBody>
                  <a:tcPr/>
                </a:tc>
                <a:tc>
                  <a:txBody>
                    <a:bodyPr/>
                    <a:lstStyle/>
                    <a:p>
                      <a:r>
                        <a:rPr lang="it-IT" sz="1600" dirty="0"/>
                        <a:t>8</a:t>
                      </a:r>
                      <a:r>
                        <a:rPr lang="el-GR" sz="1600" dirty="0"/>
                        <a:t>μ</a:t>
                      </a:r>
                      <a:r>
                        <a:rPr lang="it-IT" sz="1600" dirty="0"/>
                        <a:t>m </a:t>
                      </a:r>
                    </a:p>
                  </a:txBody>
                  <a:tcPr/>
                </a:tc>
                <a:extLst>
                  <a:ext uri="{0D108BD9-81ED-4DB2-BD59-A6C34878D82A}">
                    <a16:rowId xmlns:a16="http://schemas.microsoft.com/office/drawing/2014/main" val="3624558921"/>
                  </a:ext>
                </a:extLst>
              </a:tr>
            </a:tbl>
          </a:graphicData>
        </a:graphic>
      </p:graphicFrame>
      <p:sp>
        <p:nvSpPr>
          <p:cNvPr id="3" name="CasellaDiTesto 2">
            <a:extLst>
              <a:ext uri="{FF2B5EF4-FFF2-40B4-BE49-F238E27FC236}">
                <a16:creationId xmlns:a16="http://schemas.microsoft.com/office/drawing/2014/main" id="{351210FF-9D48-FA38-CE52-EC8C7F2AC0E5}"/>
              </a:ext>
            </a:extLst>
          </p:cNvPr>
          <p:cNvSpPr txBox="1"/>
          <p:nvPr/>
        </p:nvSpPr>
        <p:spPr>
          <a:xfrm>
            <a:off x="8659906" y="473024"/>
            <a:ext cx="3239247" cy="5632311"/>
          </a:xfrm>
          <a:prstGeom prst="rect">
            <a:avLst/>
          </a:prstGeom>
          <a:noFill/>
        </p:spPr>
        <p:txBody>
          <a:bodyPr wrap="square" rtlCol="0">
            <a:spAutoFit/>
          </a:bodyPr>
          <a:lstStyle/>
          <a:p>
            <a:pPr algn="just"/>
            <a:r>
              <a:rPr lang="it-IT" dirty="0"/>
              <a:t>Valori inseriti nel modello 1 in </a:t>
            </a:r>
            <a:r>
              <a:rPr lang="it-IT" dirty="0" err="1"/>
              <a:t>matlab</a:t>
            </a:r>
            <a:r>
              <a:rPr lang="it-IT" dirty="0"/>
              <a:t> per confronto andamenti teorici-sperimentali.</a:t>
            </a:r>
          </a:p>
          <a:p>
            <a:endParaRPr lang="it-IT" dirty="0"/>
          </a:p>
          <a:p>
            <a:pPr algn="just"/>
            <a:r>
              <a:rPr lang="it-IT" dirty="0"/>
              <a:t>A causa di un errore di montaggio di cui ci si è accorti solo durante l’analisi dei risultati, le prove con le membrane di 100, 120, 150</a:t>
            </a:r>
            <a:r>
              <a:rPr lang="el-GR" sz="1800" dirty="0"/>
              <a:t> μ</a:t>
            </a:r>
            <a:r>
              <a:rPr lang="it-IT" sz="1800" dirty="0"/>
              <a:t>m presentano andamenti errati di portata, verrà spiegato successivamente il perché. A causa di ciò i valori di </a:t>
            </a:r>
            <a:r>
              <a:rPr lang="it-IT" sz="1800" dirty="0" err="1"/>
              <a:t>x</a:t>
            </a:r>
            <a:r>
              <a:rPr lang="it-IT" sz="1800" baseline="-25000" dirty="0" err="1"/>
              <a:t>bypass</a:t>
            </a:r>
            <a:r>
              <a:rPr lang="it-IT" sz="1800" dirty="0"/>
              <a:t> e k</a:t>
            </a:r>
            <a:r>
              <a:rPr lang="it-IT" sz="1800" baseline="-25000" dirty="0"/>
              <a:t>m</a:t>
            </a:r>
            <a:r>
              <a:rPr lang="it-IT" sz="1800" dirty="0"/>
              <a:t> non sono troppo accurati e sono da ritenersi indicativi, anche se sembrano valori consoni. Inoltre, la rottura di un raccordo non ha permesso di effettuare nuovamente le prove sperimentali e, quindi, di correggere i dati errati.</a:t>
            </a:r>
            <a:endParaRPr lang="it-IT" dirty="0"/>
          </a:p>
        </p:txBody>
      </p:sp>
      <p:pic>
        <p:nvPicPr>
          <p:cNvPr id="8" name="Immagine 7">
            <a:extLst>
              <a:ext uri="{FF2B5EF4-FFF2-40B4-BE49-F238E27FC236}">
                <a16:creationId xmlns:a16="http://schemas.microsoft.com/office/drawing/2014/main" id="{9846727C-DF8F-01C5-7E67-DA0363008CD6}"/>
              </a:ext>
            </a:extLst>
          </p:cNvPr>
          <p:cNvPicPr>
            <a:picLocks noChangeAspect="1"/>
          </p:cNvPicPr>
          <p:nvPr/>
        </p:nvPicPr>
        <p:blipFill>
          <a:blip r:embed="rId2"/>
          <a:stretch>
            <a:fillRect/>
          </a:stretch>
        </p:blipFill>
        <p:spPr>
          <a:xfrm>
            <a:off x="292847" y="2049332"/>
            <a:ext cx="4064000" cy="2305105"/>
          </a:xfrm>
          <a:prstGeom prst="rect">
            <a:avLst/>
          </a:prstGeom>
        </p:spPr>
      </p:pic>
      <p:pic>
        <p:nvPicPr>
          <p:cNvPr id="10" name="Immagine 9">
            <a:extLst>
              <a:ext uri="{FF2B5EF4-FFF2-40B4-BE49-F238E27FC236}">
                <a16:creationId xmlns:a16="http://schemas.microsoft.com/office/drawing/2014/main" id="{B862BCE3-4AF3-A40C-329B-5D5C5F42CED3}"/>
              </a:ext>
            </a:extLst>
          </p:cNvPr>
          <p:cNvPicPr>
            <a:picLocks noChangeAspect="1"/>
          </p:cNvPicPr>
          <p:nvPr/>
        </p:nvPicPr>
        <p:blipFill>
          <a:blip r:embed="rId3"/>
          <a:stretch>
            <a:fillRect/>
          </a:stretch>
        </p:blipFill>
        <p:spPr>
          <a:xfrm>
            <a:off x="4356848" y="2049332"/>
            <a:ext cx="4064000" cy="2272078"/>
          </a:xfrm>
          <a:prstGeom prst="rect">
            <a:avLst/>
          </a:prstGeom>
        </p:spPr>
      </p:pic>
      <p:graphicFrame>
        <p:nvGraphicFramePr>
          <p:cNvPr id="2" name="Tabella 1">
            <a:extLst>
              <a:ext uri="{FF2B5EF4-FFF2-40B4-BE49-F238E27FC236}">
                <a16:creationId xmlns:a16="http://schemas.microsoft.com/office/drawing/2014/main" id="{949A46F3-F2F4-A5E2-8A8D-18F45630693C}"/>
              </a:ext>
            </a:extLst>
          </p:cNvPr>
          <p:cNvGraphicFramePr>
            <a:graphicFrameLocks noGrp="1"/>
          </p:cNvGraphicFramePr>
          <p:nvPr>
            <p:extLst>
              <p:ext uri="{D42A27DB-BD31-4B8C-83A1-F6EECF244321}">
                <p14:modId xmlns:p14="http://schemas.microsoft.com/office/powerpoint/2010/main" val="2858815210"/>
              </p:ext>
            </p:extLst>
          </p:nvPr>
        </p:nvGraphicFramePr>
        <p:xfrm>
          <a:off x="292847" y="4901616"/>
          <a:ext cx="8536305" cy="1483360"/>
        </p:xfrm>
        <a:graphic>
          <a:graphicData uri="http://schemas.openxmlformats.org/drawingml/2006/table">
            <a:tbl>
              <a:tblPr firstRow="1" bandRow="1">
                <a:tableStyleId>{F5AB1C69-6EDB-4FF4-983F-18BD219EF322}</a:tableStyleId>
              </a:tblPr>
              <a:tblGrid>
                <a:gridCol w="1016000">
                  <a:extLst>
                    <a:ext uri="{9D8B030D-6E8A-4147-A177-3AD203B41FA5}">
                      <a16:colId xmlns:a16="http://schemas.microsoft.com/office/drawing/2014/main" val="238034564"/>
                    </a:ext>
                  </a:extLst>
                </a:gridCol>
                <a:gridCol w="1016000">
                  <a:extLst>
                    <a:ext uri="{9D8B030D-6E8A-4147-A177-3AD203B41FA5}">
                      <a16:colId xmlns:a16="http://schemas.microsoft.com/office/drawing/2014/main" val="2927930262"/>
                    </a:ext>
                  </a:extLst>
                </a:gridCol>
                <a:gridCol w="1016000">
                  <a:extLst>
                    <a:ext uri="{9D8B030D-6E8A-4147-A177-3AD203B41FA5}">
                      <a16:colId xmlns:a16="http://schemas.microsoft.com/office/drawing/2014/main" val="3790770000"/>
                    </a:ext>
                  </a:extLst>
                </a:gridCol>
                <a:gridCol w="1016000">
                  <a:extLst>
                    <a:ext uri="{9D8B030D-6E8A-4147-A177-3AD203B41FA5}">
                      <a16:colId xmlns:a16="http://schemas.microsoft.com/office/drawing/2014/main" val="173595372"/>
                    </a:ext>
                  </a:extLst>
                </a:gridCol>
                <a:gridCol w="1016000">
                  <a:extLst>
                    <a:ext uri="{9D8B030D-6E8A-4147-A177-3AD203B41FA5}">
                      <a16:colId xmlns:a16="http://schemas.microsoft.com/office/drawing/2014/main" val="2247776066"/>
                    </a:ext>
                  </a:extLst>
                </a:gridCol>
                <a:gridCol w="1424305">
                  <a:extLst>
                    <a:ext uri="{9D8B030D-6E8A-4147-A177-3AD203B41FA5}">
                      <a16:colId xmlns:a16="http://schemas.microsoft.com/office/drawing/2014/main" val="2100464451"/>
                    </a:ext>
                  </a:extLst>
                </a:gridCol>
                <a:gridCol w="1016000">
                  <a:extLst>
                    <a:ext uri="{9D8B030D-6E8A-4147-A177-3AD203B41FA5}">
                      <a16:colId xmlns:a16="http://schemas.microsoft.com/office/drawing/2014/main" val="3364335739"/>
                    </a:ext>
                  </a:extLst>
                </a:gridCol>
                <a:gridCol w="1016000">
                  <a:extLst>
                    <a:ext uri="{9D8B030D-6E8A-4147-A177-3AD203B41FA5}">
                      <a16:colId xmlns:a16="http://schemas.microsoft.com/office/drawing/2014/main" val="560282290"/>
                    </a:ext>
                  </a:extLst>
                </a:gridCol>
              </a:tblGrid>
              <a:tr h="370840">
                <a:tc gridSpan="8">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dirty="0"/>
                        <a:t>Valori numerici modello, s=120</a:t>
                      </a:r>
                      <a:r>
                        <a:rPr lang="el-GR" dirty="0"/>
                        <a:t>μ</a:t>
                      </a:r>
                      <a:r>
                        <a:rPr lang="it-IT" dirty="0"/>
                        <a:t>m, P</a:t>
                      </a:r>
                      <a:r>
                        <a:rPr lang="it-IT" baseline="-25000" dirty="0"/>
                        <a:t>s</a:t>
                      </a:r>
                      <a:r>
                        <a:rPr lang="it-IT" baseline="0" dirty="0"/>
                        <a:t> = 4bar (mod modificato)</a:t>
                      </a: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extLst>
                  <a:ext uri="{0D108BD9-81ED-4DB2-BD59-A6C34878D82A}">
                    <a16:rowId xmlns:a16="http://schemas.microsoft.com/office/drawing/2014/main" val="146460792"/>
                  </a:ext>
                </a:extLst>
              </a:tr>
              <a:tr h="370840">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a:t>
                      </a:r>
                      <a:endParaRPr lang="it-IT" sz="1600" dirty="0"/>
                    </a:p>
                  </a:txBody>
                  <a:tcPr anchor="ctr"/>
                </a:tc>
                <a:tc>
                  <a:txBody>
                    <a:bodyPr/>
                    <a:lstStyle/>
                    <a:p>
                      <a:r>
                        <a:rPr lang="it-IT" sz="1600" dirty="0"/>
                        <a:t>-50</a:t>
                      </a:r>
                      <a:r>
                        <a:rPr lang="el-GR" sz="1600" dirty="0"/>
                        <a:t>μ</a:t>
                      </a:r>
                      <a:r>
                        <a:rPr lang="it-IT" sz="1600" dirty="0"/>
                        <a:t>m </a:t>
                      </a:r>
                    </a:p>
                  </a:txBody>
                  <a:tcPr/>
                </a:tc>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600" b="0" i="0" u="none" strike="noStrike" kern="1200" cap="none" spc="0" normalizeH="0" baseline="0" noProof="0" dirty="0" err="1">
                          <a:ln>
                            <a:noFill/>
                          </a:ln>
                          <a:solidFill>
                            <a:prstClr val="black"/>
                          </a:solidFill>
                          <a:effectLst/>
                          <a:uLnTx/>
                          <a:uFillTx/>
                          <a:latin typeface="+mn-lt"/>
                          <a:ea typeface="+mn-ea"/>
                          <a:cs typeface="+mn-cs"/>
                        </a:rPr>
                        <a:t>x</a:t>
                      </a:r>
                      <a:r>
                        <a:rPr kumimoji="0" lang="it-IT" sz="1600" b="0" i="0" u="none" strike="noStrike" kern="1200" cap="none" spc="0" normalizeH="0" baseline="-25000" noProof="0" dirty="0" err="1">
                          <a:ln>
                            <a:noFill/>
                          </a:ln>
                          <a:solidFill>
                            <a:prstClr val="black"/>
                          </a:solidFill>
                          <a:effectLst/>
                          <a:uLnTx/>
                          <a:uFillTx/>
                          <a:latin typeface="+mn-lt"/>
                          <a:ea typeface="+mn-ea"/>
                          <a:cs typeface="+mn-cs"/>
                        </a:rPr>
                        <a:t>bypass</a:t>
                      </a:r>
                      <a:endParaRPr kumimoji="0" lang="it-IT" sz="1600" b="0" i="0" u="none" strike="noStrike" kern="1200" cap="none" spc="0" normalizeH="0" baseline="0" noProof="0" dirty="0">
                        <a:ln>
                          <a:noFill/>
                        </a:ln>
                        <a:solidFill>
                          <a:prstClr val="black"/>
                        </a:solidFill>
                        <a:effectLst/>
                        <a:uLnTx/>
                        <a:uFillTx/>
                        <a:latin typeface="+mn-lt"/>
                        <a:ea typeface="+mn-ea"/>
                        <a:cs typeface="+mn-cs"/>
                      </a:endParaRPr>
                    </a:p>
                  </a:txBody>
                  <a:tcPr anchor="ctr"/>
                </a:tc>
                <a:tc>
                  <a:txBody>
                    <a:bodyPr/>
                    <a:lstStyle/>
                    <a:p>
                      <a:r>
                        <a:rPr lang="el-GR" sz="1600" dirty="0"/>
                        <a:t>μ</a:t>
                      </a:r>
                      <a:r>
                        <a:rPr lang="it-IT" sz="1600" dirty="0"/>
                        <a:t>m </a:t>
                      </a:r>
                    </a:p>
                  </a:txBody>
                  <a:tcPr/>
                </a:tc>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600" dirty="0"/>
                        <a:t>k</a:t>
                      </a:r>
                      <a:r>
                        <a:rPr lang="it-IT" sz="1600" baseline="-25000" dirty="0"/>
                        <a:t>m</a:t>
                      </a:r>
                      <a:endParaRPr lang="it-IT" sz="1600" dirty="0"/>
                    </a:p>
                  </a:txBody>
                  <a:tcPr anchor="ctr"/>
                </a:tc>
                <a:tc>
                  <a:txBody>
                    <a:bodyPr/>
                    <a:lstStyle/>
                    <a:p>
                      <a:r>
                        <a:rPr lang="it-IT" sz="1600" dirty="0"/>
                        <a:t> · 10</a:t>
                      </a:r>
                      <a:r>
                        <a:rPr lang="it-IT" sz="1600" baseline="30000" dirty="0"/>
                        <a:t>5</a:t>
                      </a:r>
                      <a:r>
                        <a:rPr lang="it-IT" sz="1600" dirty="0"/>
                        <a:t> N/m</a:t>
                      </a:r>
                    </a:p>
                  </a:txBody>
                  <a:tcPr/>
                </a:tc>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a:t>
                      </a:r>
                      <a:r>
                        <a:rPr lang="it-IT" sz="1600" baseline="30000" dirty="0"/>
                        <a:t>n</a:t>
                      </a:r>
                      <a:endParaRPr lang="it-IT" sz="1600" dirty="0"/>
                    </a:p>
                  </a:txBody>
                  <a:tcPr anchor="ctr"/>
                </a:tc>
                <a:tc>
                  <a:txBody>
                    <a:bodyPr/>
                    <a:lstStyle/>
                    <a:p>
                      <a:r>
                        <a:rPr lang="el-GR" sz="1600" dirty="0"/>
                        <a:t>μ</a:t>
                      </a:r>
                      <a:r>
                        <a:rPr lang="it-IT" sz="1600" dirty="0"/>
                        <a:t>m </a:t>
                      </a:r>
                    </a:p>
                  </a:txBody>
                  <a:tcPr/>
                </a:tc>
                <a:extLst>
                  <a:ext uri="{0D108BD9-81ED-4DB2-BD59-A6C34878D82A}">
                    <a16:rowId xmlns:a16="http://schemas.microsoft.com/office/drawing/2014/main" val="1676117325"/>
                  </a:ext>
                </a:extLst>
              </a:tr>
              <a:tr h="370840">
                <a:tc vMerge="1">
                  <a:txBody>
                    <a:bodyPr/>
                    <a:lstStyle/>
                    <a:p>
                      <a:endParaRPr lang="it-IT" sz="1600" dirty="0"/>
                    </a:p>
                  </a:txBody>
                  <a:tcPr/>
                </a:tc>
                <a:tc>
                  <a:txBody>
                    <a:bodyPr/>
                    <a:lstStyle/>
                    <a:p>
                      <a:r>
                        <a:rPr lang="it-IT" sz="1600" dirty="0"/>
                        <a:t>-40</a:t>
                      </a:r>
                      <a:r>
                        <a:rPr lang="el-GR" sz="1600" dirty="0"/>
                        <a:t>μ</a:t>
                      </a:r>
                      <a:r>
                        <a:rPr lang="it-IT" sz="1600" dirty="0"/>
                        <a:t>m </a:t>
                      </a:r>
                    </a:p>
                  </a:txBody>
                  <a:tcPr/>
                </a:tc>
                <a:tc vMerge="1">
                  <a:txBody>
                    <a:bodyPr/>
                    <a:lstStyle/>
                    <a:p>
                      <a:endParaRPr lang="it-IT" sz="1600" dirty="0"/>
                    </a:p>
                  </a:txBody>
                  <a:tcPr/>
                </a:tc>
                <a:tc>
                  <a:txBody>
                    <a:bodyPr/>
                    <a:lstStyle/>
                    <a:p>
                      <a:r>
                        <a:rPr lang="el-GR" sz="1600" dirty="0"/>
                        <a:t>μ</a:t>
                      </a:r>
                      <a:r>
                        <a:rPr lang="it-IT" sz="1600" dirty="0"/>
                        <a:t>m </a:t>
                      </a:r>
                    </a:p>
                  </a:txBody>
                  <a:tcPr/>
                </a:tc>
                <a:tc vMerge="1">
                  <a:txBody>
                    <a:bodyPr/>
                    <a:lstStyle/>
                    <a:p>
                      <a:endParaRPr lang="it-IT" sz="1600" dirty="0"/>
                    </a:p>
                  </a:txBody>
                  <a:tcPr/>
                </a:tc>
                <a:tc>
                  <a:txBody>
                    <a:bodyPr/>
                    <a:lstStyle/>
                    <a:p>
                      <a:r>
                        <a:rPr lang="it-IT" sz="1600" dirty="0"/>
                        <a:t> · 10</a:t>
                      </a:r>
                      <a:r>
                        <a:rPr lang="it-IT" sz="1600" baseline="30000" dirty="0"/>
                        <a:t>5</a:t>
                      </a:r>
                      <a:r>
                        <a:rPr lang="it-IT" sz="1600" dirty="0"/>
                        <a:t> N/m</a:t>
                      </a:r>
                    </a:p>
                  </a:txBody>
                  <a:tcPr/>
                </a:tc>
                <a:tc vMerge="1">
                  <a:txBody>
                    <a:bodyPr/>
                    <a:lstStyle/>
                    <a:p>
                      <a:endParaRPr lang="it-IT" sz="1600" dirty="0"/>
                    </a:p>
                  </a:txBody>
                  <a:tcPr/>
                </a:tc>
                <a:tc>
                  <a:txBody>
                    <a:bodyPr/>
                    <a:lstStyle/>
                    <a:p>
                      <a:r>
                        <a:rPr lang="el-GR" sz="1600" dirty="0"/>
                        <a:t>μ</a:t>
                      </a:r>
                      <a:r>
                        <a:rPr lang="it-IT" sz="1600" dirty="0"/>
                        <a:t>m </a:t>
                      </a:r>
                    </a:p>
                  </a:txBody>
                  <a:tcPr/>
                </a:tc>
                <a:extLst>
                  <a:ext uri="{0D108BD9-81ED-4DB2-BD59-A6C34878D82A}">
                    <a16:rowId xmlns:a16="http://schemas.microsoft.com/office/drawing/2014/main" val="1841150212"/>
                  </a:ext>
                </a:extLst>
              </a:tr>
              <a:tr h="370840">
                <a:tc vMerge="1">
                  <a:txBody>
                    <a:bodyPr/>
                    <a:lstStyle/>
                    <a:p>
                      <a:endParaRPr lang="it-IT" sz="1600" dirty="0"/>
                    </a:p>
                  </a:txBody>
                  <a:tcPr/>
                </a:tc>
                <a:tc>
                  <a:txBody>
                    <a:bodyPr/>
                    <a:lstStyle/>
                    <a:p>
                      <a:r>
                        <a:rPr lang="it-IT" sz="1600" dirty="0"/>
                        <a:t>-30</a:t>
                      </a:r>
                      <a:r>
                        <a:rPr lang="el-GR" sz="1600" dirty="0"/>
                        <a:t>μ</a:t>
                      </a:r>
                      <a:r>
                        <a:rPr lang="it-IT" sz="1600" dirty="0"/>
                        <a:t>m </a:t>
                      </a:r>
                    </a:p>
                  </a:txBody>
                  <a:tcPr/>
                </a:tc>
                <a:tc vMerge="1">
                  <a:txBody>
                    <a:bodyPr/>
                    <a:lstStyle/>
                    <a:p>
                      <a:endParaRPr lang="it-IT" sz="1600" dirty="0"/>
                    </a:p>
                  </a:txBody>
                  <a:tcPr/>
                </a:tc>
                <a:tc>
                  <a:txBody>
                    <a:bodyPr/>
                    <a:lstStyle/>
                    <a:p>
                      <a:r>
                        <a:rPr lang="el-GR" sz="1600" dirty="0"/>
                        <a:t>μ</a:t>
                      </a:r>
                      <a:r>
                        <a:rPr lang="it-IT" sz="1600" dirty="0"/>
                        <a:t>m </a:t>
                      </a:r>
                    </a:p>
                  </a:txBody>
                  <a:tcPr/>
                </a:tc>
                <a:tc vMerge="1">
                  <a:txBody>
                    <a:bodyPr/>
                    <a:lstStyle/>
                    <a:p>
                      <a:endParaRPr lang="it-IT" sz="1600" dirty="0"/>
                    </a:p>
                  </a:txBody>
                  <a:tcPr/>
                </a:tc>
                <a:tc>
                  <a:txBody>
                    <a:bodyPr/>
                    <a:lstStyle/>
                    <a:p>
                      <a:r>
                        <a:rPr lang="it-IT" sz="1600" dirty="0"/>
                        <a:t> · 10</a:t>
                      </a:r>
                      <a:r>
                        <a:rPr lang="it-IT" sz="1600" baseline="30000" dirty="0"/>
                        <a:t>5</a:t>
                      </a:r>
                      <a:r>
                        <a:rPr lang="it-IT" sz="1600" dirty="0"/>
                        <a:t> N/m</a:t>
                      </a:r>
                    </a:p>
                  </a:txBody>
                  <a:tcPr/>
                </a:tc>
                <a:tc vMerge="1">
                  <a:txBody>
                    <a:bodyPr/>
                    <a:lstStyle/>
                    <a:p>
                      <a:endParaRPr lang="it-IT" sz="1600" dirty="0"/>
                    </a:p>
                  </a:txBody>
                  <a:tcPr/>
                </a:tc>
                <a:tc>
                  <a:txBody>
                    <a:bodyPr/>
                    <a:lstStyle/>
                    <a:p>
                      <a:r>
                        <a:rPr lang="el-GR" sz="1600" dirty="0"/>
                        <a:t>μ</a:t>
                      </a:r>
                      <a:r>
                        <a:rPr lang="it-IT" sz="1600" dirty="0"/>
                        <a:t>m </a:t>
                      </a:r>
                    </a:p>
                  </a:txBody>
                  <a:tcPr/>
                </a:tc>
                <a:extLst>
                  <a:ext uri="{0D108BD9-81ED-4DB2-BD59-A6C34878D82A}">
                    <a16:rowId xmlns:a16="http://schemas.microsoft.com/office/drawing/2014/main" val="3624558921"/>
                  </a:ext>
                </a:extLst>
              </a:tr>
            </a:tbl>
          </a:graphicData>
        </a:graphic>
      </p:graphicFrame>
    </p:spTree>
    <p:extLst>
      <p:ext uri="{BB962C8B-B14F-4D97-AF65-F5344CB8AC3E}">
        <p14:creationId xmlns:p14="http://schemas.microsoft.com/office/powerpoint/2010/main" val="6194328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5" name="Tabella 4">
                <a:extLst>
                  <a:ext uri="{FF2B5EF4-FFF2-40B4-BE49-F238E27FC236}">
                    <a16:creationId xmlns:a16="http://schemas.microsoft.com/office/drawing/2014/main" id="{780B1874-098B-82D8-0865-6B0EBB90DF94}"/>
                  </a:ext>
                </a:extLst>
              </p:cNvPr>
              <p:cNvGraphicFramePr>
                <a:graphicFrameLocks noGrp="1"/>
              </p:cNvGraphicFramePr>
              <p:nvPr>
                <p:extLst>
                  <p:ext uri="{D42A27DB-BD31-4B8C-83A1-F6EECF244321}">
                    <p14:modId xmlns:p14="http://schemas.microsoft.com/office/powerpoint/2010/main" val="4261820287"/>
                  </p:ext>
                </p:extLst>
              </p:nvPr>
            </p:nvGraphicFramePr>
            <p:xfrm>
              <a:off x="-355251" y="544484"/>
              <a:ext cx="12902502" cy="5933440"/>
            </p:xfrm>
            <a:graphic>
              <a:graphicData uri="http://schemas.openxmlformats.org/drawingml/2006/table">
                <a:tbl>
                  <a:tblPr firstRow="1" bandRow="1">
                    <a:tableStyleId>{F5AB1C69-6EDB-4FF4-983F-18BD219EF322}</a:tableStyleId>
                  </a:tblPr>
                  <a:tblGrid>
                    <a:gridCol w="1103630">
                      <a:extLst>
                        <a:ext uri="{9D8B030D-6E8A-4147-A177-3AD203B41FA5}">
                          <a16:colId xmlns:a16="http://schemas.microsoft.com/office/drawing/2014/main" val="238034564"/>
                        </a:ext>
                      </a:extLst>
                    </a:gridCol>
                    <a:gridCol w="1318578">
                      <a:extLst>
                        <a:ext uri="{9D8B030D-6E8A-4147-A177-3AD203B41FA5}">
                          <a16:colId xmlns:a16="http://schemas.microsoft.com/office/drawing/2014/main" val="2927930262"/>
                        </a:ext>
                      </a:extLst>
                    </a:gridCol>
                    <a:gridCol w="1424305">
                      <a:extLst>
                        <a:ext uri="{9D8B030D-6E8A-4147-A177-3AD203B41FA5}">
                          <a16:colId xmlns:a16="http://schemas.microsoft.com/office/drawing/2014/main" val="3846776939"/>
                        </a:ext>
                      </a:extLst>
                    </a:gridCol>
                    <a:gridCol w="1103630">
                      <a:extLst>
                        <a:ext uri="{9D8B030D-6E8A-4147-A177-3AD203B41FA5}">
                          <a16:colId xmlns:a16="http://schemas.microsoft.com/office/drawing/2014/main" val="3790770000"/>
                        </a:ext>
                      </a:extLst>
                    </a:gridCol>
                    <a:gridCol w="490728">
                      <a:extLst>
                        <a:ext uri="{9D8B030D-6E8A-4147-A177-3AD203B41FA5}">
                          <a16:colId xmlns:a16="http://schemas.microsoft.com/office/drawing/2014/main" val="173595372"/>
                        </a:ext>
                      </a:extLst>
                    </a:gridCol>
                    <a:gridCol w="1424305">
                      <a:extLst>
                        <a:ext uri="{9D8B030D-6E8A-4147-A177-3AD203B41FA5}">
                          <a16:colId xmlns:a16="http://schemas.microsoft.com/office/drawing/2014/main" val="3904125708"/>
                        </a:ext>
                      </a:extLst>
                    </a:gridCol>
                    <a:gridCol w="1103630">
                      <a:extLst>
                        <a:ext uri="{9D8B030D-6E8A-4147-A177-3AD203B41FA5}">
                          <a16:colId xmlns:a16="http://schemas.microsoft.com/office/drawing/2014/main" val="2247776066"/>
                        </a:ext>
                      </a:extLst>
                    </a:gridCol>
                    <a:gridCol w="490728">
                      <a:extLst>
                        <a:ext uri="{9D8B030D-6E8A-4147-A177-3AD203B41FA5}">
                          <a16:colId xmlns:a16="http://schemas.microsoft.com/office/drawing/2014/main" val="2100464451"/>
                        </a:ext>
                      </a:extLst>
                    </a:gridCol>
                    <a:gridCol w="1424305">
                      <a:extLst>
                        <a:ext uri="{9D8B030D-6E8A-4147-A177-3AD203B41FA5}">
                          <a16:colId xmlns:a16="http://schemas.microsoft.com/office/drawing/2014/main" val="3107379017"/>
                        </a:ext>
                      </a:extLst>
                    </a:gridCol>
                    <a:gridCol w="1103630">
                      <a:extLst>
                        <a:ext uri="{9D8B030D-6E8A-4147-A177-3AD203B41FA5}">
                          <a16:colId xmlns:a16="http://schemas.microsoft.com/office/drawing/2014/main" val="3364335739"/>
                        </a:ext>
                      </a:extLst>
                    </a:gridCol>
                    <a:gridCol w="490728">
                      <a:extLst>
                        <a:ext uri="{9D8B030D-6E8A-4147-A177-3AD203B41FA5}">
                          <a16:colId xmlns:a16="http://schemas.microsoft.com/office/drawing/2014/main" val="2433704921"/>
                        </a:ext>
                      </a:extLst>
                    </a:gridCol>
                    <a:gridCol w="1424305">
                      <a:extLst>
                        <a:ext uri="{9D8B030D-6E8A-4147-A177-3AD203B41FA5}">
                          <a16:colId xmlns:a16="http://schemas.microsoft.com/office/drawing/2014/main" val="560282290"/>
                        </a:ext>
                      </a:extLst>
                    </a:gridCol>
                  </a:tblGrid>
                  <a:tr h="370840">
                    <a:tc grid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dirty="0"/>
                            <a:t>s=50μm</a:t>
                          </a:r>
                        </a:p>
                      </a:txBody>
                      <a:tcPr/>
                    </a:tc>
                    <a:tc hMerge="1">
                      <a:txBody>
                        <a:bodyPr/>
                        <a:lstStyle/>
                        <a:p>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grid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dirty="0"/>
                            <a:t>s=100μm</a:t>
                          </a:r>
                        </a:p>
                      </a:txBody>
                      <a:tcPr/>
                    </a:tc>
                    <a:tc hMerge="1">
                      <a:txBody>
                        <a:bodyPr/>
                        <a:lstStyle/>
                        <a:p>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grid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dirty="0"/>
                            <a:t>s=120μm</a:t>
                          </a:r>
                        </a:p>
                      </a:txBody>
                      <a:tcPr/>
                    </a:tc>
                    <a:tc hMerge="1">
                      <a:txBody>
                        <a:bodyPr/>
                        <a:lstStyle/>
                        <a:p>
                          <a:endParaRPr lang="it-IT" dirty="0"/>
                        </a:p>
                      </a:txBody>
                      <a:tcPr/>
                    </a:tc>
                    <a:tc hMerge="1">
                      <a:txBody>
                        <a:bodyPr/>
                        <a:lstStyle/>
                        <a:p>
                          <a:endParaRPr lang="it-IT" dirty="0"/>
                        </a:p>
                      </a:txBody>
                      <a:tcPr/>
                    </a:tc>
                    <a:tc grid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dirty="0"/>
                            <a:t>s=150μm</a:t>
                          </a:r>
                        </a:p>
                      </a:txBody>
                      <a:tcPr/>
                    </a:tc>
                    <a:tc hMerge="1">
                      <a:txBody>
                        <a:bodyPr/>
                        <a:lstStyle/>
                        <a:p>
                          <a:endParaRPr lang="it-IT"/>
                        </a:p>
                      </a:txBody>
                      <a:tcPr/>
                    </a:tc>
                    <a:tc hMerge="1">
                      <a:txBody>
                        <a:bodyPr/>
                        <a:lstStyle/>
                        <a:p>
                          <a:endParaRPr lang="it-IT" dirty="0"/>
                        </a:p>
                      </a:txBody>
                      <a:tcPr/>
                    </a:tc>
                    <a:extLst>
                      <a:ext uri="{0D108BD9-81ED-4DB2-BD59-A6C34878D82A}">
                        <a16:rowId xmlns:a16="http://schemas.microsoft.com/office/drawing/2014/main" val="146460792"/>
                      </a:ext>
                    </a:extLst>
                  </a:tr>
                  <a:tr h="370840">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0</a:t>
                          </a:r>
                          <a:r>
                            <a:rPr lang="el-GR" sz="1600" baseline="0" dirty="0"/>
                            <a:t>μ</a:t>
                          </a:r>
                          <a:r>
                            <a:rPr lang="it-IT" sz="1600" baseline="0" dirty="0"/>
                            <a:t>m</a:t>
                          </a:r>
                          <a:endParaRPr lang="it-IT" sz="1600" dirty="0"/>
                        </a:p>
                      </a:txBody>
                      <a:tcPr anchor="ctr"/>
                    </a:tc>
                    <a:tc rowSpan="3">
                      <a:txBody>
                        <a:bodyPr/>
                        <a:lstStyle/>
                        <a:p>
                          <a:pPr algn="l"/>
                          <a14:m>
                            <m:oMathPara xmlns:m="http://schemas.openxmlformats.org/officeDocument/2006/math">
                              <m:oMathParaPr>
                                <m:jc m:val="centerGroup"/>
                              </m:oMathParaPr>
                              <m:oMath xmlns:m="http://schemas.openxmlformats.org/officeDocument/2006/math">
                                <m:sSub>
                                  <m:sSubPr>
                                    <m:ctrlPr>
                                      <a:rPr lang="it-IT" sz="1600" i="1" smtClean="0">
                                        <a:latin typeface="Cambria Math" panose="02040503050406030204" pitchFamily="18" charset="0"/>
                                      </a:rPr>
                                    </m:ctrlPr>
                                  </m:sSubPr>
                                  <m:e>
                                    <m:r>
                                      <a:rPr lang="it-IT" sz="1600" b="0" i="1" smtClean="0">
                                        <a:latin typeface="Cambria Math" panose="02040503050406030204" pitchFamily="18" charset="0"/>
                                      </a:rPr>
                                      <m:t>𝑘</m:t>
                                    </m:r>
                                  </m:e>
                                  <m:sub>
                                    <m:r>
                                      <a:rPr lang="it-IT" sz="1600" b="0" i="1" smtClean="0">
                                        <a:latin typeface="Cambria Math" panose="02040503050406030204" pitchFamily="18" charset="0"/>
                                      </a:rPr>
                                      <m:t>𝑚</m:t>
                                    </m:r>
                                  </m:sub>
                                </m:sSub>
                                <m:r>
                                  <a:rPr lang="it-IT" sz="1600" b="0" i="1" smtClean="0">
                                    <a:latin typeface="Cambria Math" panose="02040503050406030204" pitchFamily="18" charset="0"/>
                                  </a:rPr>
                                  <m:t>=</m:t>
                                </m:r>
                                <m:sSub>
                                  <m:sSubPr>
                                    <m:ctrlPr>
                                      <a:rPr lang="it-IT" sz="1600" b="0" i="1" smtClean="0">
                                        <a:latin typeface="Cambria Math" panose="02040503050406030204" pitchFamily="18" charset="0"/>
                                      </a:rPr>
                                    </m:ctrlPr>
                                  </m:sSubPr>
                                  <m:e>
                                    <m:r>
                                      <a:rPr lang="it-IT" sz="1600" b="0" i="1" smtClean="0">
                                        <a:latin typeface="Cambria Math" panose="02040503050406030204" pitchFamily="18" charset="0"/>
                                      </a:rPr>
                                      <m:t>𝐴</m:t>
                                    </m:r>
                                  </m:e>
                                  <m:sub>
                                    <m:r>
                                      <a:rPr lang="it-IT" sz="1600" b="0" i="1" smtClean="0">
                                        <a:latin typeface="Cambria Math" panose="02040503050406030204" pitchFamily="18" charset="0"/>
                                      </a:rPr>
                                      <m:t>𝑚</m:t>
                                    </m:r>
                                  </m:sub>
                                </m:sSub>
                                <m:f>
                                  <m:fPr>
                                    <m:ctrlPr>
                                      <a:rPr lang="it-IT" sz="1600" b="0" i="1" smtClean="0">
                                        <a:latin typeface="Cambria Math" panose="02040503050406030204" pitchFamily="18" charset="0"/>
                                      </a:rPr>
                                    </m:ctrlPr>
                                  </m:fPr>
                                  <m:num>
                                    <m:r>
                                      <a:rPr lang="it-IT" sz="1600" b="0" i="1" smtClean="0">
                                        <a:latin typeface="Cambria Math" panose="02040503050406030204" pitchFamily="18" charset="0"/>
                                        <a:ea typeface="Cambria Math" panose="02040503050406030204" pitchFamily="18" charset="0"/>
                                      </a:rPr>
                                      <m:t>∆</m:t>
                                    </m:r>
                                    <m:r>
                                      <a:rPr lang="it-IT" sz="1600" b="0" i="1" smtClean="0">
                                        <a:latin typeface="Cambria Math" panose="02040503050406030204" pitchFamily="18" charset="0"/>
                                        <a:ea typeface="Cambria Math" panose="02040503050406030204" pitchFamily="18" charset="0"/>
                                      </a:rPr>
                                      <m:t>𝑃</m:t>
                                    </m:r>
                                  </m:num>
                                  <m:den>
                                    <m:r>
                                      <a:rPr lang="it-IT" sz="1600" b="0" i="1" smtClean="0">
                                        <a:latin typeface="Cambria Math" panose="02040503050406030204" pitchFamily="18" charset="0"/>
                                        <a:ea typeface="Cambria Math" panose="02040503050406030204" pitchFamily="18" charset="0"/>
                                      </a:rPr>
                                      <m:t>∆</m:t>
                                    </m:r>
                                    <m:r>
                                      <a:rPr lang="it-IT" sz="1600" b="0" i="1" smtClean="0">
                                        <a:latin typeface="Cambria Math" panose="02040503050406030204" pitchFamily="18" charset="0"/>
                                        <a:ea typeface="Cambria Math" panose="02040503050406030204" pitchFamily="18" charset="0"/>
                                      </a:rPr>
                                      <m:t>𝑥</m:t>
                                    </m:r>
                                  </m:den>
                                </m:f>
                              </m:oMath>
                            </m:oMathPara>
                          </a14:m>
                          <a:endParaRPr lang="it-IT" sz="1600" dirty="0"/>
                        </a:p>
                      </a:txBody>
                      <a:tcPr anchor="ctr"/>
                    </a:tc>
                    <a:tc>
                      <a:txBody>
                        <a:bodyPr/>
                        <a:lstStyle/>
                        <a:p>
                          <a:pPr algn="l"/>
                          <a:r>
                            <a:rPr lang="it-IT" sz="1600" dirty="0"/>
                            <a:t>1,92 · 10</a:t>
                          </a:r>
                          <a:r>
                            <a:rPr lang="it-IT" sz="1600" baseline="30000" dirty="0"/>
                            <a:t>5</a:t>
                          </a:r>
                          <a:r>
                            <a:rPr lang="it-IT" sz="1600" dirty="0"/>
                            <a:t> N/m</a:t>
                          </a:r>
                        </a:p>
                      </a:txBody>
                      <a:tcPr anchor="ct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0</a:t>
                          </a:r>
                          <a:r>
                            <a:rPr lang="el-GR" sz="1600" baseline="0" dirty="0"/>
                            <a:t>μ</a:t>
                          </a:r>
                          <a:r>
                            <a:rPr lang="it-IT" sz="1600" baseline="0" dirty="0"/>
                            <a:t>m</a:t>
                          </a:r>
                          <a:endParaRPr lang="it-IT" sz="1600" dirty="0"/>
                        </a:p>
                      </a:txBody>
                      <a:tcPr anchor="ctr"/>
                    </a:tc>
                    <a:tc rowSpan="3">
                      <a:txBody>
                        <a:bodyPr/>
                        <a:lstStyle/>
                        <a:p>
                          <a:pPr algn="l"/>
                          <a14:m>
                            <m:oMathPara xmlns:m="http://schemas.openxmlformats.org/officeDocument/2006/math">
                              <m:oMathParaPr>
                                <m:jc m:val="centerGroup"/>
                              </m:oMathParaPr>
                              <m:oMath xmlns:m="http://schemas.openxmlformats.org/officeDocument/2006/math">
                                <m:sSub>
                                  <m:sSubPr>
                                    <m:ctrlPr>
                                      <a:rPr lang="it-IT" sz="1600" i="1" smtClean="0">
                                        <a:latin typeface="Cambria Math" panose="02040503050406030204" pitchFamily="18" charset="0"/>
                                      </a:rPr>
                                    </m:ctrlPr>
                                  </m:sSubPr>
                                  <m:e>
                                    <m:r>
                                      <a:rPr lang="it-IT" sz="1600" b="0" i="1" smtClean="0">
                                        <a:latin typeface="Cambria Math" panose="02040503050406030204" pitchFamily="18" charset="0"/>
                                      </a:rPr>
                                      <m:t>𝑘</m:t>
                                    </m:r>
                                  </m:e>
                                  <m:sub>
                                    <m:r>
                                      <a:rPr lang="it-IT" sz="1600" b="0" i="1" smtClean="0">
                                        <a:latin typeface="Cambria Math" panose="02040503050406030204" pitchFamily="18" charset="0"/>
                                      </a:rPr>
                                      <m:t>𝑚</m:t>
                                    </m:r>
                                  </m:sub>
                                </m:sSub>
                              </m:oMath>
                            </m:oMathPara>
                          </a14:m>
                          <a:endParaRPr lang="it-IT" sz="1600" dirty="0"/>
                        </a:p>
                      </a:txBody>
                      <a:tcPr anchor="ctr"/>
                    </a:tc>
                    <a:tc>
                      <a:txBody>
                        <a:bodyPr/>
                        <a:lstStyle/>
                        <a:p>
                          <a:pPr algn="l"/>
                          <a:r>
                            <a:rPr lang="it-IT" sz="1600" dirty="0"/>
                            <a:t>2,57 · 10</a:t>
                          </a:r>
                          <a:r>
                            <a:rPr lang="it-IT" sz="1600" baseline="30000" dirty="0"/>
                            <a:t>5</a:t>
                          </a:r>
                          <a:r>
                            <a:rPr lang="it-IT" sz="1600" dirty="0"/>
                            <a:t> N/m</a:t>
                          </a:r>
                        </a:p>
                      </a:txBody>
                      <a:tcPr anchor="ct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0</a:t>
                          </a:r>
                          <a:r>
                            <a:rPr lang="el-GR" sz="1600" baseline="0" dirty="0"/>
                            <a:t>μ</a:t>
                          </a:r>
                          <a:r>
                            <a:rPr lang="it-IT" sz="1600" baseline="0" dirty="0"/>
                            <a:t>m</a:t>
                          </a:r>
                          <a:endParaRPr lang="it-IT" sz="1600" dirty="0"/>
                        </a:p>
                      </a:txBody>
                      <a:tcPr anchor="ctr"/>
                    </a:tc>
                    <a:tc rowSpan="3">
                      <a:txBody>
                        <a:bodyPr/>
                        <a:lstStyle/>
                        <a:p>
                          <a:pPr algn="l"/>
                          <a14:m>
                            <m:oMathPara xmlns:m="http://schemas.openxmlformats.org/officeDocument/2006/math">
                              <m:oMathParaPr>
                                <m:jc m:val="centerGroup"/>
                              </m:oMathParaPr>
                              <m:oMath xmlns:m="http://schemas.openxmlformats.org/officeDocument/2006/math">
                                <m:sSub>
                                  <m:sSubPr>
                                    <m:ctrlPr>
                                      <a:rPr lang="it-IT" sz="1600" i="1" smtClean="0">
                                        <a:latin typeface="Cambria Math" panose="02040503050406030204" pitchFamily="18" charset="0"/>
                                      </a:rPr>
                                    </m:ctrlPr>
                                  </m:sSubPr>
                                  <m:e>
                                    <m:r>
                                      <a:rPr lang="it-IT" sz="1600" b="0" i="1" smtClean="0">
                                        <a:latin typeface="Cambria Math" panose="02040503050406030204" pitchFamily="18" charset="0"/>
                                      </a:rPr>
                                      <m:t>𝑘</m:t>
                                    </m:r>
                                  </m:e>
                                  <m:sub>
                                    <m:r>
                                      <a:rPr lang="it-IT" sz="1600" b="0" i="1" smtClean="0">
                                        <a:latin typeface="Cambria Math" panose="02040503050406030204" pitchFamily="18" charset="0"/>
                                      </a:rPr>
                                      <m:t>𝑚</m:t>
                                    </m:r>
                                  </m:sub>
                                </m:sSub>
                              </m:oMath>
                            </m:oMathPara>
                          </a14:m>
                          <a:endParaRPr lang="it-IT" sz="1600" dirty="0"/>
                        </a:p>
                      </a:txBody>
                      <a:tcPr anchor="ctr"/>
                    </a:tc>
                    <a:tc>
                      <a:txBody>
                        <a:bodyPr/>
                        <a:lstStyle/>
                        <a:p>
                          <a:pPr algn="l"/>
                          <a:r>
                            <a:rPr lang="it-IT" sz="1600" dirty="0"/>
                            <a:t>2,76 · 10</a:t>
                          </a:r>
                          <a:r>
                            <a:rPr lang="it-IT" sz="1600" baseline="30000" dirty="0"/>
                            <a:t>5</a:t>
                          </a:r>
                          <a:r>
                            <a:rPr lang="it-IT" sz="1600" dirty="0"/>
                            <a:t> N/m</a:t>
                          </a:r>
                        </a:p>
                      </a:txBody>
                      <a:tcPr anchor="ct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0</a:t>
                          </a:r>
                          <a:r>
                            <a:rPr lang="el-GR" sz="1600" baseline="0" dirty="0"/>
                            <a:t>μ</a:t>
                          </a:r>
                          <a:r>
                            <a:rPr lang="it-IT" sz="1600" baseline="0" dirty="0"/>
                            <a:t>m</a:t>
                          </a:r>
                          <a:endParaRPr lang="it-IT" sz="1600" dirty="0"/>
                        </a:p>
                      </a:txBody>
                      <a:tcPr anchor="ctr"/>
                    </a:tc>
                    <a:tc rowSpan="3">
                      <a:txBody>
                        <a:bodyPr/>
                        <a:lstStyle/>
                        <a:p>
                          <a:pPr algn="l"/>
                          <a14:m>
                            <m:oMathPara xmlns:m="http://schemas.openxmlformats.org/officeDocument/2006/math">
                              <m:oMathParaPr>
                                <m:jc m:val="centerGroup"/>
                              </m:oMathParaPr>
                              <m:oMath xmlns:m="http://schemas.openxmlformats.org/officeDocument/2006/math">
                                <m:sSub>
                                  <m:sSubPr>
                                    <m:ctrlPr>
                                      <a:rPr lang="it-IT" sz="1600" i="1" smtClean="0">
                                        <a:latin typeface="Cambria Math" panose="02040503050406030204" pitchFamily="18" charset="0"/>
                                      </a:rPr>
                                    </m:ctrlPr>
                                  </m:sSubPr>
                                  <m:e>
                                    <m:r>
                                      <a:rPr lang="it-IT" sz="1600" b="0" i="1" smtClean="0">
                                        <a:latin typeface="Cambria Math" panose="02040503050406030204" pitchFamily="18" charset="0"/>
                                      </a:rPr>
                                      <m:t>𝑘</m:t>
                                    </m:r>
                                  </m:e>
                                  <m:sub>
                                    <m:r>
                                      <a:rPr lang="it-IT" sz="1600" b="0" i="1" smtClean="0">
                                        <a:latin typeface="Cambria Math" panose="02040503050406030204" pitchFamily="18" charset="0"/>
                                      </a:rPr>
                                      <m:t>𝑚</m:t>
                                    </m:r>
                                  </m:sub>
                                </m:sSub>
                              </m:oMath>
                            </m:oMathPara>
                          </a14:m>
                          <a:endParaRPr lang="it-IT" sz="1600" dirty="0"/>
                        </a:p>
                      </a:txBody>
                      <a:tcPr anchor="ctr"/>
                    </a:tc>
                    <a:tc>
                      <a:txBody>
                        <a:bodyPr/>
                        <a:lstStyle/>
                        <a:p>
                          <a:pPr algn="l"/>
                          <a:r>
                            <a:rPr lang="it-IT" sz="1600" dirty="0"/>
                            <a:t>5,04 · 10</a:t>
                          </a:r>
                          <a:r>
                            <a:rPr lang="it-IT" sz="1600" baseline="30000" dirty="0"/>
                            <a:t>5</a:t>
                          </a:r>
                          <a:r>
                            <a:rPr lang="it-IT" sz="1600" dirty="0"/>
                            <a:t> N/m</a:t>
                          </a:r>
                        </a:p>
                      </a:txBody>
                      <a:tcPr anchor="ctr"/>
                    </a:tc>
                    <a:extLst>
                      <a:ext uri="{0D108BD9-81ED-4DB2-BD59-A6C34878D82A}">
                        <a16:rowId xmlns:a16="http://schemas.microsoft.com/office/drawing/2014/main" val="1676117325"/>
                      </a:ext>
                    </a:extLst>
                  </a:tr>
                  <a:tr h="370840">
                    <a:tc vMerge="1">
                      <a:txBody>
                        <a:bodyPr/>
                        <a:lstStyle/>
                        <a:p>
                          <a:endParaRPr lang="it-IT" sz="1600" dirty="0"/>
                        </a:p>
                      </a:txBody>
                      <a:tcPr/>
                    </a:tc>
                    <a:tc vMerge="1">
                      <a:txBody>
                        <a:bodyPr/>
                        <a:lstStyle/>
                        <a:p>
                          <a:endParaRPr lang="it-IT" sz="1600" dirty="0"/>
                        </a:p>
                      </a:txBody>
                      <a:tcPr/>
                    </a:tc>
                    <a:tc>
                      <a:txBody>
                        <a:bodyPr/>
                        <a:lstStyle/>
                        <a:p>
                          <a:pPr algn="l"/>
                          <a:r>
                            <a:rPr lang="it-IT" sz="1600" dirty="0"/>
                            <a:t>1,95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pPr algn="l"/>
                          <a:r>
                            <a:rPr lang="it-IT" sz="1600" dirty="0"/>
                            <a:t>2,58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pPr algn="l"/>
                          <a:r>
                            <a:rPr lang="it-IT" sz="1600" dirty="0"/>
                            <a:t>2,70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pPr algn="l"/>
                          <a:r>
                            <a:rPr lang="it-IT" sz="1600" dirty="0"/>
                            <a:t>4,99 · 10</a:t>
                          </a:r>
                          <a:r>
                            <a:rPr lang="it-IT" sz="1600" baseline="30000" dirty="0"/>
                            <a:t>5</a:t>
                          </a:r>
                          <a:r>
                            <a:rPr lang="it-IT" sz="1600" dirty="0"/>
                            <a:t> N/m</a:t>
                          </a:r>
                        </a:p>
                      </a:txBody>
                      <a:tcPr anchor="ctr"/>
                    </a:tc>
                    <a:extLst>
                      <a:ext uri="{0D108BD9-81ED-4DB2-BD59-A6C34878D82A}">
                        <a16:rowId xmlns:a16="http://schemas.microsoft.com/office/drawing/2014/main" val="1841150212"/>
                      </a:ext>
                    </a:extLst>
                  </a:tr>
                  <a:tr h="370840">
                    <a:tc vMerge="1">
                      <a:txBody>
                        <a:bodyPr/>
                        <a:lstStyle/>
                        <a:p>
                          <a:endParaRPr lang="it-IT" sz="1600" dirty="0"/>
                        </a:p>
                      </a:txBody>
                      <a:tcPr/>
                    </a:tc>
                    <a:tc vMerge="1">
                      <a:txBody>
                        <a:bodyPr/>
                        <a:lstStyle/>
                        <a:p>
                          <a:endParaRPr lang="it-IT" sz="1600" dirty="0"/>
                        </a:p>
                      </a:txBody>
                      <a:tcPr/>
                    </a:tc>
                    <a:tc>
                      <a:txBody>
                        <a:bodyPr/>
                        <a:lstStyle/>
                        <a:p>
                          <a:pPr algn="l"/>
                          <a:r>
                            <a:rPr lang="it-IT" sz="1600" dirty="0"/>
                            <a:t>1,93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pPr algn="l"/>
                          <a:r>
                            <a:rPr lang="it-IT" sz="1600" dirty="0"/>
                            <a:t>2,49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pPr algn="l"/>
                          <a:r>
                            <a:rPr lang="it-IT" sz="1600" dirty="0"/>
                            <a:t>2,69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pPr algn="l"/>
                          <a:r>
                            <a:rPr lang="it-IT" sz="1600" dirty="0"/>
                            <a:t>5,12 · 10</a:t>
                          </a:r>
                          <a:r>
                            <a:rPr lang="it-IT" sz="1600" baseline="30000" dirty="0"/>
                            <a:t>5</a:t>
                          </a:r>
                          <a:r>
                            <a:rPr lang="it-IT" sz="1600" dirty="0"/>
                            <a:t> N/m</a:t>
                          </a:r>
                        </a:p>
                      </a:txBody>
                      <a:tcPr anchor="ctr"/>
                    </a:tc>
                    <a:extLst>
                      <a:ext uri="{0D108BD9-81ED-4DB2-BD59-A6C34878D82A}">
                        <a16:rowId xmlns:a16="http://schemas.microsoft.com/office/drawing/2014/main" val="3624558921"/>
                      </a:ext>
                    </a:extLst>
                  </a:tr>
                  <a:tr h="370840">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-10</a:t>
                          </a:r>
                          <a:r>
                            <a:rPr lang="el-GR" sz="1600" baseline="0" dirty="0"/>
                            <a:t>μ</a:t>
                          </a:r>
                          <a:r>
                            <a:rPr lang="it-IT" sz="1600" baseline="0" dirty="0"/>
                            <a:t>m</a:t>
                          </a:r>
                          <a:endParaRPr lang="it-IT" sz="1600" dirty="0"/>
                        </a:p>
                      </a:txBody>
                      <a:tcPr anchor="ctr"/>
                    </a:tc>
                    <a:tc rowSpan="3">
                      <a:txBody>
                        <a:bodyPr/>
                        <a:lstStyle/>
                        <a:p>
                          <a:pPr algn="l"/>
                          <a14:m>
                            <m:oMathPara xmlns:m="http://schemas.openxmlformats.org/officeDocument/2006/math">
                              <m:oMathParaPr>
                                <m:jc m:val="centerGroup"/>
                              </m:oMathParaPr>
                              <m:oMath xmlns:m="http://schemas.openxmlformats.org/officeDocument/2006/math">
                                <m:sSub>
                                  <m:sSubPr>
                                    <m:ctrlPr>
                                      <a:rPr lang="it-IT" sz="1600" i="1" smtClean="0">
                                        <a:latin typeface="Cambria Math" panose="02040503050406030204" pitchFamily="18" charset="0"/>
                                      </a:rPr>
                                    </m:ctrlPr>
                                  </m:sSubPr>
                                  <m:e>
                                    <m:r>
                                      <a:rPr lang="it-IT" sz="1600" b="0" i="1" smtClean="0">
                                        <a:latin typeface="Cambria Math" panose="02040503050406030204" pitchFamily="18" charset="0"/>
                                      </a:rPr>
                                      <m:t>𝑘</m:t>
                                    </m:r>
                                  </m:e>
                                  <m:sub>
                                    <m:r>
                                      <a:rPr lang="it-IT" sz="1600" b="0" i="1" smtClean="0">
                                        <a:latin typeface="Cambria Math" panose="02040503050406030204" pitchFamily="18" charset="0"/>
                                      </a:rPr>
                                      <m:t>𝑚</m:t>
                                    </m:r>
                                  </m:sub>
                                </m:sSub>
                              </m:oMath>
                            </m:oMathPara>
                          </a14:m>
                          <a:endParaRPr lang="it-IT" sz="1600" dirty="0"/>
                        </a:p>
                      </a:txBody>
                      <a:tcPr anchor="ctr"/>
                    </a:tc>
                    <a:tc>
                      <a:txBody>
                        <a:bodyPr/>
                        <a:lstStyle/>
                        <a:p>
                          <a:pPr algn="l"/>
                          <a:r>
                            <a:rPr lang="it-IT" sz="1600" dirty="0"/>
                            <a:t>1,94 · 10</a:t>
                          </a:r>
                          <a:r>
                            <a:rPr lang="it-IT" sz="1600" baseline="30000" dirty="0"/>
                            <a:t>5</a:t>
                          </a:r>
                          <a:r>
                            <a:rPr lang="it-IT" sz="1600" dirty="0"/>
                            <a:t> N/m</a:t>
                          </a:r>
                        </a:p>
                      </a:txBody>
                      <a:tcPr anchor="ct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-10</a:t>
                          </a:r>
                          <a:r>
                            <a:rPr lang="el-GR" sz="1600" baseline="0" dirty="0"/>
                            <a:t>μ</a:t>
                          </a:r>
                          <a:r>
                            <a:rPr lang="it-IT" sz="1600" baseline="0" dirty="0"/>
                            <a:t>m</a:t>
                          </a:r>
                          <a:endParaRPr lang="it-IT" sz="1600" dirty="0"/>
                        </a:p>
                      </a:txBody>
                      <a:tcPr anchor="ctr"/>
                    </a:tc>
                    <a:tc rowSpan="3">
                      <a:txBody>
                        <a:bodyPr/>
                        <a:lstStyle/>
                        <a:p>
                          <a:pPr algn="l"/>
                          <a14:m>
                            <m:oMathPara xmlns:m="http://schemas.openxmlformats.org/officeDocument/2006/math">
                              <m:oMathParaPr>
                                <m:jc m:val="centerGroup"/>
                              </m:oMathParaPr>
                              <m:oMath xmlns:m="http://schemas.openxmlformats.org/officeDocument/2006/math">
                                <m:sSub>
                                  <m:sSubPr>
                                    <m:ctrlPr>
                                      <a:rPr lang="it-IT" sz="1600" i="1" smtClean="0">
                                        <a:latin typeface="Cambria Math" panose="02040503050406030204" pitchFamily="18" charset="0"/>
                                      </a:rPr>
                                    </m:ctrlPr>
                                  </m:sSubPr>
                                  <m:e>
                                    <m:r>
                                      <a:rPr lang="it-IT" sz="1600" b="0" i="1" smtClean="0">
                                        <a:latin typeface="Cambria Math" panose="02040503050406030204" pitchFamily="18" charset="0"/>
                                      </a:rPr>
                                      <m:t>𝑘</m:t>
                                    </m:r>
                                  </m:e>
                                  <m:sub>
                                    <m:r>
                                      <a:rPr lang="it-IT" sz="1600" b="0" i="1" smtClean="0">
                                        <a:latin typeface="Cambria Math" panose="02040503050406030204" pitchFamily="18" charset="0"/>
                                      </a:rPr>
                                      <m:t>𝑚</m:t>
                                    </m:r>
                                  </m:sub>
                                </m:sSub>
                              </m:oMath>
                            </m:oMathPara>
                          </a14:m>
                          <a:endParaRPr lang="it-IT" sz="1600" dirty="0"/>
                        </a:p>
                      </a:txBody>
                      <a:tcPr anchor="ctr"/>
                    </a:tc>
                    <a:tc>
                      <a:txBody>
                        <a:bodyPr/>
                        <a:lstStyle/>
                        <a:p>
                          <a:pPr algn="l"/>
                          <a:r>
                            <a:rPr lang="it-IT" sz="1600" dirty="0"/>
                            <a:t>2,56 · 10</a:t>
                          </a:r>
                          <a:r>
                            <a:rPr lang="it-IT" sz="1600" baseline="30000" dirty="0"/>
                            <a:t>5</a:t>
                          </a:r>
                          <a:r>
                            <a:rPr lang="it-IT" sz="1600" dirty="0"/>
                            <a:t> N/m</a:t>
                          </a:r>
                        </a:p>
                      </a:txBody>
                      <a:tcPr anchor="ct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-10</a:t>
                          </a:r>
                          <a:r>
                            <a:rPr lang="el-GR" sz="1600" baseline="0" dirty="0"/>
                            <a:t>μ</a:t>
                          </a:r>
                          <a:r>
                            <a:rPr lang="it-IT" sz="1600" baseline="0" dirty="0"/>
                            <a:t>m</a:t>
                          </a:r>
                          <a:endParaRPr lang="it-IT" sz="1600" dirty="0"/>
                        </a:p>
                      </a:txBody>
                      <a:tcPr anchor="ctr"/>
                    </a:tc>
                    <a:tc rowSpan="3">
                      <a:txBody>
                        <a:bodyPr/>
                        <a:lstStyle/>
                        <a:p>
                          <a:pPr algn="l"/>
                          <a14:m>
                            <m:oMathPara xmlns:m="http://schemas.openxmlformats.org/officeDocument/2006/math">
                              <m:oMathParaPr>
                                <m:jc m:val="centerGroup"/>
                              </m:oMathParaPr>
                              <m:oMath xmlns:m="http://schemas.openxmlformats.org/officeDocument/2006/math">
                                <m:sSub>
                                  <m:sSubPr>
                                    <m:ctrlPr>
                                      <a:rPr lang="it-IT" sz="1600" i="1" smtClean="0">
                                        <a:latin typeface="Cambria Math" panose="02040503050406030204" pitchFamily="18" charset="0"/>
                                      </a:rPr>
                                    </m:ctrlPr>
                                  </m:sSubPr>
                                  <m:e>
                                    <m:r>
                                      <a:rPr lang="it-IT" sz="1600" b="0" i="1" smtClean="0">
                                        <a:latin typeface="Cambria Math" panose="02040503050406030204" pitchFamily="18" charset="0"/>
                                      </a:rPr>
                                      <m:t>𝑘</m:t>
                                    </m:r>
                                  </m:e>
                                  <m:sub>
                                    <m:r>
                                      <a:rPr lang="it-IT" sz="1600" b="0" i="1" smtClean="0">
                                        <a:latin typeface="Cambria Math" panose="02040503050406030204" pitchFamily="18" charset="0"/>
                                      </a:rPr>
                                      <m:t>𝑚</m:t>
                                    </m:r>
                                  </m:sub>
                                </m:sSub>
                              </m:oMath>
                            </m:oMathPara>
                          </a14:m>
                          <a:endParaRPr lang="it-IT" sz="1600" dirty="0"/>
                        </a:p>
                      </a:txBody>
                      <a:tcPr anchor="ctr"/>
                    </a:tc>
                    <a:tc>
                      <a:txBody>
                        <a:bodyPr/>
                        <a:lstStyle/>
                        <a:p>
                          <a:pPr algn="l"/>
                          <a:r>
                            <a:rPr lang="it-IT" sz="1600" dirty="0"/>
                            <a:t>2,73 · 10</a:t>
                          </a:r>
                          <a:r>
                            <a:rPr lang="it-IT" sz="1600" baseline="30000" dirty="0"/>
                            <a:t>5</a:t>
                          </a:r>
                          <a:r>
                            <a:rPr lang="it-IT" sz="1600" dirty="0"/>
                            <a:t> N/m</a:t>
                          </a:r>
                        </a:p>
                      </a:txBody>
                      <a:tcPr anchor="ct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-10</a:t>
                          </a:r>
                          <a:r>
                            <a:rPr lang="el-GR" sz="1600" baseline="0" dirty="0"/>
                            <a:t>μ</a:t>
                          </a:r>
                          <a:r>
                            <a:rPr lang="it-IT" sz="1600" baseline="0" dirty="0"/>
                            <a:t>m</a:t>
                          </a:r>
                          <a:endParaRPr lang="it-IT" sz="1600" dirty="0"/>
                        </a:p>
                      </a:txBody>
                      <a:tcPr anchor="ctr"/>
                    </a:tc>
                    <a:tc rowSpan="3">
                      <a:txBody>
                        <a:bodyPr/>
                        <a:lstStyle/>
                        <a:p>
                          <a:pPr algn="l"/>
                          <a14:m>
                            <m:oMathPara xmlns:m="http://schemas.openxmlformats.org/officeDocument/2006/math">
                              <m:oMathParaPr>
                                <m:jc m:val="centerGroup"/>
                              </m:oMathParaPr>
                              <m:oMath xmlns:m="http://schemas.openxmlformats.org/officeDocument/2006/math">
                                <m:sSub>
                                  <m:sSubPr>
                                    <m:ctrlPr>
                                      <a:rPr lang="it-IT" sz="1600" i="1" smtClean="0">
                                        <a:latin typeface="Cambria Math" panose="02040503050406030204" pitchFamily="18" charset="0"/>
                                      </a:rPr>
                                    </m:ctrlPr>
                                  </m:sSubPr>
                                  <m:e>
                                    <m:r>
                                      <a:rPr lang="it-IT" sz="1600" b="0" i="1" smtClean="0">
                                        <a:latin typeface="Cambria Math" panose="02040503050406030204" pitchFamily="18" charset="0"/>
                                      </a:rPr>
                                      <m:t>𝑘</m:t>
                                    </m:r>
                                  </m:e>
                                  <m:sub>
                                    <m:r>
                                      <a:rPr lang="it-IT" sz="1600" b="0" i="1" smtClean="0">
                                        <a:latin typeface="Cambria Math" panose="02040503050406030204" pitchFamily="18" charset="0"/>
                                      </a:rPr>
                                      <m:t>𝑚</m:t>
                                    </m:r>
                                  </m:sub>
                                </m:sSub>
                              </m:oMath>
                            </m:oMathPara>
                          </a14:m>
                          <a:endParaRPr lang="it-IT" sz="1600" dirty="0"/>
                        </a:p>
                      </a:txBody>
                      <a:tcPr anchor="ctr"/>
                    </a:tc>
                    <a:tc>
                      <a:txBody>
                        <a:bodyPr/>
                        <a:lstStyle/>
                        <a:p>
                          <a:pPr algn="l"/>
                          <a:r>
                            <a:rPr lang="it-IT" sz="1600" dirty="0"/>
                            <a:t>5,02 · 10</a:t>
                          </a:r>
                          <a:r>
                            <a:rPr lang="it-IT" sz="1600" baseline="30000" dirty="0"/>
                            <a:t>5</a:t>
                          </a:r>
                          <a:r>
                            <a:rPr lang="it-IT" sz="1600" dirty="0"/>
                            <a:t> N/m</a:t>
                          </a:r>
                        </a:p>
                      </a:txBody>
                      <a:tcPr anchor="ctr"/>
                    </a:tc>
                    <a:extLst>
                      <a:ext uri="{0D108BD9-81ED-4DB2-BD59-A6C34878D82A}">
                        <a16:rowId xmlns:a16="http://schemas.microsoft.com/office/drawing/2014/main" val="1158403478"/>
                      </a:ext>
                    </a:extLst>
                  </a:tr>
                  <a:tr h="370840">
                    <a:tc vMerge="1">
                      <a:txBody>
                        <a:bodyPr/>
                        <a:lstStyle/>
                        <a:p>
                          <a:endParaRPr lang="it-IT" sz="1600" dirty="0"/>
                        </a:p>
                      </a:txBody>
                      <a:tcPr/>
                    </a:tc>
                    <a:tc vMerge="1">
                      <a:txBody>
                        <a:bodyPr/>
                        <a:lstStyle/>
                        <a:p>
                          <a:endParaRPr lang="it-IT" sz="1600" dirty="0"/>
                        </a:p>
                      </a:txBody>
                      <a:tcPr/>
                    </a:tc>
                    <a:tc>
                      <a:txBody>
                        <a:bodyPr/>
                        <a:lstStyle/>
                        <a:p>
                          <a:pPr algn="l"/>
                          <a:r>
                            <a:rPr lang="it-IT" sz="1600" dirty="0"/>
                            <a:t>1,93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pPr algn="l"/>
                          <a:r>
                            <a:rPr lang="it-IT" sz="1600" dirty="0"/>
                            <a:t>2,50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pPr algn="l"/>
                          <a:r>
                            <a:rPr lang="it-IT" sz="1600" dirty="0"/>
                            <a:t>2,73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pPr algn="l"/>
                          <a:r>
                            <a:rPr lang="it-IT" sz="1600" dirty="0"/>
                            <a:t>5,16 · 10</a:t>
                          </a:r>
                          <a:r>
                            <a:rPr lang="it-IT" sz="1600" baseline="30000" dirty="0"/>
                            <a:t>5</a:t>
                          </a:r>
                          <a:r>
                            <a:rPr lang="it-IT" sz="1600" dirty="0"/>
                            <a:t> N/m</a:t>
                          </a:r>
                        </a:p>
                      </a:txBody>
                      <a:tcPr anchor="ctr"/>
                    </a:tc>
                    <a:extLst>
                      <a:ext uri="{0D108BD9-81ED-4DB2-BD59-A6C34878D82A}">
                        <a16:rowId xmlns:a16="http://schemas.microsoft.com/office/drawing/2014/main" val="1010429684"/>
                      </a:ext>
                    </a:extLst>
                  </a:tr>
                  <a:tr h="370840">
                    <a:tc vMerge="1">
                      <a:txBody>
                        <a:bodyPr/>
                        <a:lstStyle/>
                        <a:p>
                          <a:endParaRPr lang="it-IT" sz="1600" dirty="0"/>
                        </a:p>
                      </a:txBody>
                      <a:tcPr/>
                    </a:tc>
                    <a:tc vMerge="1">
                      <a:txBody>
                        <a:bodyPr/>
                        <a:lstStyle/>
                        <a:p>
                          <a:endParaRPr lang="it-IT" sz="1600" dirty="0"/>
                        </a:p>
                      </a:txBody>
                      <a:tcPr/>
                    </a:tc>
                    <a:tc>
                      <a:txBody>
                        <a:bodyPr/>
                        <a:lstStyle/>
                        <a:p>
                          <a:pPr algn="l"/>
                          <a:r>
                            <a:rPr lang="it-IT" sz="1600" dirty="0"/>
                            <a:t>1,94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pPr algn="l"/>
                          <a:r>
                            <a:rPr lang="it-IT" sz="1600" dirty="0"/>
                            <a:t>2,50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pPr algn="l"/>
                          <a:r>
                            <a:rPr lang="it-IT" sz="1600" dirty="0"/>
                            <a:t>2,73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pPr algn="l"/>
                          <a:r>
                            <a:rPr lang="it-IT" sz="1600" dirty="0"/>
                            <a:t>5,13 · 10</a:t>
                          </a:r>
                          <a:r>
                            <a:rPr lang="it-IT" sz="1600" baseline="30000" dirty="0"/>
                            <a:t>5</a:t>
                          </a:r>
                          <a:r>
                            <a:rPr lang="it-IT" sz="1600" dirty="0"/>
                            <a:t> N/m</a:t>
                          </a:r>
                        </a:p>
                      </a:txBody>
                      <a:tcPr anchor="ctr"/>
                    </a:tc>
                    <a:extLst>
                      <a:ext uri="{0D108BD9-81ED-4DB2-BD59-A6C34878D82A}">
                        <a16:rowId xmlns:a16="http://schemas.microsoft.com/office/drawing/2014/main" val="2743798546"/>
                      </a:ext>
                    </a:extLst>
                  </a:tr>
                  <a:tr h="370840">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-30</a:t>
                          </a:r>
                          <a:r>
                            <a:rPr lang="el-GR" sz="1600" baseline="0" dirty="0"/>
                            <a:t>μ</a:t>
                          </a:r>
                          <a:r>
                            <a:rPr lang="it-IT" sz="1600" baseline="0" dirty="0"/>
                            <a:t>m</a:t>
                          </a:r>
                          <a:endParaRPr lang="it-IT" sz="1600" dirty="0"/>
                        </a:p>
                      </a:txBody>
                      <a:tcPr anchor="ctr"/>
                    </a:tc>
                    <a:tc rowSpan="3">
                      <a:txBody>
                        <a:bodyPr/>
                        <a:lstStyle/>
                        <a:p>
                          <a:pPr algn="l"/>
                          <a14:m>
                            <m:oMathPara xmlns:m="http://schemas.openxmlformats.org/officeDocument/2006/math">
                              <m:oMathParaPr>
                                <m:jc m:val="centerGroup"/>
                              </m:oMathParaPr>
                              <m:oMath xmlns:m="http://schemas.openxmlformats.org/officeDocument/2006/math">
                                <m:sSub>
                                  <m:sSubPr>
                                    <m:ctrlPr>
                                      <a:rPr lang="it-IT" sz="1600" i="1" smtClean="0">
                                        <a:latin typeface="Cambria Math" panose="02040503050406030204" pitchFamily="18" charset="0"/>
                                      </a:rPr>
                                    </m:ctrlPr>
                                  </m:sSubPr>
                                  <m:e>
                                    <m:r>
                                      <a:rPr lang="it-IT" sz="1600" b="0" i="1" smtClean="0">
                                        <a:latin typeface="Cambria Math" panose="02040503050406030204" pitchFamily="18" charset="0"/>
                                      </a:rPr>
                                      <m:t>𝑘</m:t>
                                    </m:r>
                                  </m:e>
                                  <m:sub>
                                    <m:r>
                                      <a:rPr lang="it-IT" sz="1600" b="0" i="1" smtClean="0">
                                        <a:latin typeface="Cambria Math" panose="02040503050406030204" pitchFamily="18" charset="0"/>
                                      </a:rPr>
                                      <m:t>𝑚</m:t>
                                    </m:r>
                                  </m:sub>
                                </m:sSub>
                              </m:oMath>
                            </m:oMathPara>
                          </a14:m>
                          <a:endParaRPr lang="it-IT" sz="1600" dirty="0"/>
                        </a:p>
                      </a:txBody>
                      <a:tcPr anchor="ctr"/>
                    </a:tc>
                    <a:tc>
                      <a:txBody>
                        <a:bodyPr/>
                        <a:lstStyle/>
                        <a:p>
                          <a:pPr algn="l"/>
                          <a:r>
                            <a:rPr lang="it-IT" sz="1600" dirty="0"/>
                            <a:t>1,94 · 10</a:t>
                          </a:r>
                          <a:r>
                            <a:rPr lang="it-IT" sz="1600" baseline="30000" dirty="0"/>
                            <a:t>5</a:t>
                          </a:r>
                          <a:r>
                            <a:rPr lang="it-IT" sz="1600" dirty="0"/>
                            <a:t> N/m</a:t>
                          </a:r>
                        </a:p>
                      </a:txBody>
                      <a:tcPr anchor="ct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-30</a:t>
                          </a:r>
                          <a:r>
                            <a:rPr lang="el-GR" sz="1600" baseline="0" dirty="0"/>
                            <a:t>μ</a:t>
                          </a:r>
                          <a:r>
                            <a:rPr lang="it-IT" sz="1600" baseline="0" dirty="0"/>
                            <a:t>m</a:t>
                          </a:r>
                          <a:endParaRPr lang="it-IT" sz="1600" dirty="0"/>
                        </a:p>
                      </a:txBody>
                      <a:tcPr anchor="ctr"/>
                    </a:tc>
                    <a:tc rowSpan="3">
                      <a:txBody>
                        <a:bodyPr/>
                        <a:lstStyle/>
                        <a:p>
                          <a:pPr algn="l"/>
                          <a14:m>
                            <m:oMathPara xmlns:m="http://schemas.openxmlformats.org/officeDocument/2006/math">
                              <m:oMathParaPr>
                                <m:jc m:val="centerGroup"/>
                              </m:oMathParaPr>
                              <m:oMath xmlns:m="http://schemas.openxmlformats.org/officeDocument/2006/math">
                                <m:sSub>
                                  <m:sSubPr>
                                    <m:ctrlPr>
                                      <a:rPr lang="it-IT" sz="1600" i="1" smtClean="0">
                                        <a:latin typeface="Cambria Math" panose="02040503050406030204" pitchFamily="18" charset="0"/>
                                      </a:rPr>
                                    </m:ctrlPr>
                                  </m:sSubPr>
                                  <m:e>
                                    <m:r>
                                      <a:rPr lang="it-IT" sz="1600" b="0" i="1" smtClean="0">
                                        <a:latin typeface="Cambria Math" panose="02040503050406030204" pitchFamily="18" charset="0"/>
                                      </a:rPr>
                                      <m:t>𝑘</m:t>
                                    </m:r>
                                  </m:e>
                                  <m:sub>
                                    <m:r>
                                      <a:rPr lang="it-IT" sz="1600" b="0" i="1" smtClean="0">
                                        <a:latin typeface="Cambria Math" panose="02040503050406030204" pitchFamily="18" charset="0"/>
                                      </a:rPr>
                                      <m:t>𝑚</m:t>
                                    </m:r>
                                  </m:sub>
                                </m:sSub>
                              </m:oMath>
                            </m:oMathPara>
                          </a14:m>
                          <a:endParaRPr lang="it-IT" sz="1600" dirty="0"/>
                        </a:p>
                      </a:txBody>
                      <a:tcPr anchor="ctr"/>
                    </a:tc>
                    <a:tc>
                      <a:txBody>
                        <a:bodyPr/>
                        <a:lstStyle/>
                        <a:p>
                          <a:pPr algn="l"/>
                          <a:r>
                            <a:rPr lang="it-IT" sz="1600" dirty="0"/>
                            <a:t>2,46 · 10</a:t>
                          </a:r>
                          <a:r>
                            <a:rPr lang="it-IT" sz="1600" baseline="30000" dirty="0"/>
                            <a:t>5</a:t>
                          </a:r>
                          <a:r>
                            <a:rPr lang="it-IT" sz="1600" dirty="0"/>
                            <a:t> N/m</a:t>
                          </a:r>
                        </a:p>
                      </a:txBody>
                      <a:tcPr anchor="ct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-30</a:t>
                          </a:r>
                          <a:r>
                            <a:rPr lang="el-GR" sz="1600" baseline="0" dirty="0"/>
                            <a:t>μ</a:t>
                          </a:r>
                          <a:r>
                            <a:rPr lang="it-IT" sz="1600" baseline="0" dirty="0"/>
                            <a:t>m</a:t>
                          </a:r>
                          <a:endParaRPr lang="it-IT" sz="1600" dirty="0"/>
                        </a:p>
                      </a:txBody>
                      <a:tcPr anchor="ctr"/>
                    </a:tc>
                    <a:tc rowSpan="3">
                      <a:txBody>
                        <a:bodyPr/>
                        <a:lstStyle/>
                        <a:p>
                          <a:pPr algn="l"/>
                          <a14:m>
                            <m:oMathPara xmlns:m="http://schemas.openxmlformats.org/officeDocument/2006/math">
                              <m:oMathParaPr>
                                <m:jc m:val="centerGroup"/>
                              </m:oMathParaPr>
                              <m:oMath xmlns:m="http://schemas.openxmlformats.org/officeDocument/2006/math">
                                <m:sSub>
                                  <m:sSubPr>
                                    <m:ctrlPr>
                                      <a:rPr lang="it-IT" sz="1600" i="1" smtClean="0">
                                        <a:latin typeface="Cambria Math" panose="02040503050406030204" pitchFamily="18" charset="0"/>
                                      </a:rPr>
                                    </m:ctrlPr>
                                  </m:sSubPr>
                                  <m:e>
                                    <m:r>
                                      <a:rPr lang="it-IT" sz="1600" b="0" i="1" smtClean="0">
                                        <a:latin typeface="Cambria Math" panose="02040503050406030204" pitchFamily="18" charset="0"/>
                                      </a:rPr>
                                      <m:t>𝑘</m:t>
                                    </m:r>
                                  </m:e>
                                  <m:sub>
                                    <m:r>
                                      <a:rPr lang="it-IT" sz="1600" b="0" i="1" smtClean="0">
                                        <a:latin typeface="Cambria Math" panose="02040503050406030204" pitchFamily="18" charset="0"/>
                                      </a:rPr>
                                      <m:t>𝑚</m:t>
                                    </m:r>
                                  </m:sub>
                                </m:sSub>
                              </m:oMath>
                            </m:oMathPara>
                          </a14:m>
                          <a:endParaRPr lang="it-IT" sz="1600" dirty="0"/>
                        </a:p>
                      </a:txBody>
                      <a:tcPr anchor="ctr"/>
                    </a:tc>
                    <a:tc>
                      <a:txBody>
                        <a:bodyPr/>
                        <a:lstStyle/>
                        <a:p>
                          <a:pPr algn="l"/>
                          <a:r>
                            <a:rPr lang="it-IT" sz="1600" dirty="0"/>
                            <a:t>2,69 · 10</a:t>
                          </a:r>
                          <a:r>
                            <a:rPr lang="it-IT" sz="1600" baseline="30000" dirty="0"/>
                            <a:t>5</a:t>
                          </a:r>
                          <a:r>
                            <a:rPr lang="it-IT" sz="1600" dirty="0"/>
                            <a:t> N/m</a:t>
                          </a:r>
                        </a:p>
                      </a:txBody>
                      <a:tcPr anchor="ct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-30</a:t>
                          </a:r>
                          <a:r>
                            <a:rPr lang="el-GR" sz="1600" baseline="0" dirty="0"/>
                            <a:t>μ</a:t>
                          </a:r>
                          <a:r>
                            <a:rPr lang="it-IT" sz="1600" baseline="0" dirty="0"/>
                            <a:t>m</a:t>
                          </a:r>
                          <a:endParaRPr lang="it-IT" sz="1600" dirty="0"/>
                        </a:p>
                      </a:txBody>
                      <a:tcPr anchor="ctr"/>
                    </a:tc>
                    <a:tc rowSpan="3">
                      <a:txBody>
                        <a:bodyPr/>
                        <a:lstStyle/>
                        <a:p>
                          <a:pPr algn="l"/>
                          <a14:m>
                            <m:oMathPara xmlns:m="http://schemas.openxmlformats.org/officeDocument/2006/math">
                              <m:oMathParaPr>
                                <m:jc m:val="centerGroup"/>
                              </m:oMathParaPr>
                              <m:oMath xmlns:m="http://schemas.openxmlformats.org/officeDocument/2006/math">
                                <m:sSub>
                                  <m:sSubPr>
                                    <m:ctrlPr>
                                      <a:rPr lang="it-IT" sz="1600" i="1" smtClean="0">
                                        <a:latin typeface="Cambria Math" panose="02040503050406030204" pitchFamily="18" charset="0"/>
                                      </a:rPr>
                                    </m:ctrlPr>
                                  </m:sSubPr>
                                  <m:e>
                                    <m:r>
                                      <a:rPr lang="it-IT" sz="1600" b="0" i="1" smtClean="0">
                                        <a:latin typeface="Cambria Math" panose="02040503050406030204" pitchFamily="18" charset="0"/>
                                      </a:rPr>
                                      <m:t>𝑘</m:t>
                                    </m:r>
                                  </m:e>
                                  <m:sub>
                                    <m:r>
                                      <a:rPr lang="it-IT" sz="1600" b="0" i="1" smtClean="0">
                                        <a:latin typeface="Cambria Math" panose="02040503050406030204" pitchFamily="18" charset="0"/>
                                      </a:rPr>
                                      <m:t>𝑚</m:t>
                                    </m:r>
                                  </m:sub>
                                </m:sSub>
                              </m:oMath>
                            </m:oMathPara>
                          </a14:m>
                          <a:endParaRPr lang="it-IT" sz="1600" dirty="0"/>
                        </a:p>
                      </a:txBody>
                      <a:tcPr anchor="ctr"/>
                    </a:tc>
                    <a:tc>
                      <a:txBody>
                        <a:bodyPr/>
                        <a:lstStyle/>
                        <a:p>
                          <a:pPr algn="l"/>
                          <a:r>
                            <a:rPr lang="it-IT" sz="1600" dirty="0"/>
                            <a:t>5,03 · 10</a:t>
                          </a:r>
                          <a:r>
                            <a:rPr lang="it-IT" sz="1600" baseline="30000" dirty="0"/>
                            <a:t>5</a:t>
                          </a:r>
                          <a:r>
                            <a:rPr lang="it-IT" sz="1600" dirty="0"/>
                            <a:t> N/m</a:t>
                          </a:r>
                        </a:p>
                      </a:txBody>
                      <a:tcPr anchor="ctr"/>
                    </a:tc>
                    <a:extLst>
                      <a:ext uri="{0D108BD9-81ED-4DB2-BD59-A6C34878D82A}">
                        <a16:rowId xmlns:a16="http://schemas.microsoft.com/office/drawing/2014/main" val="2131493858"/>
                      </a:ext>
                    </a:extLst>
                  </a:tr>
                  <a:tr h="370840">
                    <a:tc vMerge="1">
                      <a:txBody>
                        <a:bodyPr/>
                        <a:lstStyle/>
                        <a:p>
                          <a:endParaRPr lang="it-IT" sz="1600" dirty="0"/>
                        </a:p>
                      </a:txBody>
                      <a:tcPr/>
                    </a:tc>
                    <a:tc vMerge="1">
                      <a:txBody>
                        <a:bodyPr/>
                        <a:lstStyle/>
                        <a:p>
                          <a:endParaRPr lang="it-IT" sz="1600" dirty="0"/>
                        </a:p>
                      </a:txBody>
                      <a:tcPr/>
                    </a:tc>
                    <a:tc>
                      <a:txBody>
                        <a:bodyPr/>
                        <a:lstStyle/>
                        <a:p>
                          <a:pPr algn="l"/>
                          <a:r>
                            <a:rPr lang="it-IT" sz="1600" dirty="0"/>
                            <a:t>1,95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pPr algn="l"/>
                          <a:r>
                            <a:rPr lang="it-IT" sz="1600" dirty="0"/>
                            <a:t>2,40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pPr algn="l"/>
                          <a:r>
                            <a:rPr lang="it-IT" sz="1600" dirty="0"/>
                            <a:t>2,69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pPr algn="l"/>
                          <a:r>
                            <a:rPr lang="it-IT" sz="1600" dirty="0"/>
                            <a:t>5,12 · 10</a:t>
                          </a:r>
                          <a:r>
                            <a:rPr lang="it-IT" sz="1600" baseline="30000" dirty="0"/>
                            <a:t>5</a:t>
                          </a:r>
                          <a:r>
                            <a:rPr lang="it-IT" sz="1600" dirty="0"/>
                            <a:t> N/m</a:t>
                          </a:r>
                        </a:p>
                      </a:txBody>
                      <a:tcPr anchor="ctr"/>
                    </a:tc>
                    <a:extLst>
                      <a:ext uri="{0D108BD9-81ED-4DB2-BD59-A6C34878D82A}">
                        <a16:rowId xmlns:a16="http://schemas.microsoft.com/office/drawing/2014/main" val="1898365279"/>
                      </a:ext>
                    </a:extLst>
                  </a:tr>
                  <a:tr h="370840">
                    <a:tc vMerge="1">
                      <a:txBody>
                        <a:bodyPr/>
                        <a:lstStyle/>
                        <a:p>
                          <a:endParaRPr lang="it-IT" sz="1600" dirty="0"/>
                        </a:p>
                      </a:txBody>
                      <a:tcPr/>
                    </a:tc>
                    <a:tc vMerge="1">
                      <a:txBody>
                        <a:bodyPr/>
                        <a:lstStyle/>
                        <a:p>
                          <a:endParaRPr lang="it-IT" sz="1600" dirty="0"/>
                        </a:p>
                      </a:txBody>
                      <a:tcPr/>
                    </a:tc>
                    <a:tc>
                      <a:txBody>
                        <a:bodyPr/>
                        <a:lstStyle/>
                        <a:p>
                          <a:pPr algn="l"/>
                          <a:r>
                            <a:rPr lang="it-IT" sz="1600" dirty="0"/>
                            <a:t>1,98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pPr algn="l"/>
                          <a:r>
                            <a:rPr lang="it-IT" sz="1600" dirty="0"/>
                            <a:t>2,39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pPr algn="l"/>
                          <a:r>
                            <a:rPr lang="it-IT" sz="1600" dirty="0"/>
                            <a:t>2,70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pPr algn="l"/>
                          <a:r>
                            <a:rPr lang="it-IT" sz="1600" dirty="0"/>
                            <a:t>5,00 · 10</a:t>
                          </a:r>
                          <a:r>
                            <a:rPr lang="it-IT" sz="1600" baseline="30000" dirty="0"/>
                            <a:t>5</a:t>
                          </a:r>
                          <a:r>
                            <a:rPr lang="it-IT" sz="1600" dirty="0"/>
                            <a:t> N/m</a:t>
                          </a:r>
                        </a:p>
                      </a:txBody>
                      <a:tcPr anchor="ctr"/>
                    </a:tc>
                    <a:extLst>
                      <a:ext uri="{0D108BD9-81ED-4DB2-BD59-A6C34878D82A}">
                        <a16:rowId xmlns:a16="http://schemas.microsoft.com/office/drawing/2014/main" val="950009371"/>
                      </a:ext>
                    </a:extLst>
                  </a:tr>
                  <a:tr h="370840">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-50</a:t>
                          </a:r>
                          <a:r>
                            <a:rPr lang="el-GR" sz="1600" baseline="0" dirty="0"/>
                            <a:t>μ</a:t>
                          </a:r>
                          <a:r>
                            <a:rPr lang="it-IT" sz="1600" baseline="0" dirty="0"/>
                            <a:t>m</a:t>
                          </a:r>
                          <a:endParaRPr lang="it-IT" sz="1600" dirty="0"/>
                        </a:p>
                      </a:txBody>
                      <a:tcPr anchor="ctr"/>
                    </a:tc>
                    <a:tc rowSpan="3">
                      <a:txBody>
                        <a:bodyPr/>
                        <a:lstStyle/>
                        <a:p>
                          <a:pPr algn="l"/>
                          <a14:m>
                            <m:oMathPara xmlns:m="http://schemas.openxmlformats.org/officeDocument/2006/math">
                              <m:oMathParaPr>
                                <m:jc m:val="centerGroup"/>
                              </m:oMathParaPr>
                              <m:oMath xmlns:m="http://schemas.openxmlformats.org/officeDocument/2006/math">
                                <m:sSub>
                                  <m:sSubPr>
                                    <m:ctrlPr>
                                      <a:rPr lang="it-IT" sz="1600" i="1" smtClean="0">
                                        <a:latin typeface="Cambria Math" panose="02040503050406030204" pitchFamily="18" charset="0"/>
                                      </a:rPr>
                                    </m:ctrlPr>
                                  </m:sSubPr>
                                  <m:e>
                                    <m:r>
                                      <a:rPr lang="it-IT" sz="1600" b="0" i="1" smtClean="0">
                                        <a:latin typeface="Cambria Math" panose="02040503050406030204" pitchFamily="18" charset="0"/>
                                      </a:rPr>
                                      <m:t>𝑘</m:t>
                                    </m:r>
                                  </m:e>
                                  <m:sub>
                                    <m:r>
                                      <a:rPr lang="it-IT" sz="1600" b="0" i="1" smtClean="0">
                                        <a:latin typeface="Cambria Math" panose="02040503050406030204" pitchFamily="18" charset="0"/>
                                      </a:rPr>
                                      <m:t>𝑚</m:t>
                                    </m:r>
                                  </m:sub>
                                </m:sSub>
                              </m:oMath>
                            </m:oMathPara>
                          </a14:m>
                          <a:endParaRPr lang="it-IT" sz="1600" dirty="0"/>
                        </a:p>
                      </a:txBody>
                      <a:tcPr anchor="ctr"/>
                    </a:tc>
                    <a:tc>
                      <a:txBody>
                        <a:bodyPr/>
                        <a:lstStyle/>
                        <a:p>
                          <a:pPr algn="l"/>
                          <a:r>
                            <a:rPr lang="it-IT" sz="1600" dirty="0"/>
                            <a:t>1,96 · 10</a:t>
                          </a:r>
                          <a:r>
                            <a:rPr lang="it-IT" sz="1600" baseline="30000" dirty="0"/>
                            <a:t>5</a:t>
                          </a:r>
                          <a:r>
                            <a:rPr lang="it-IT" sz="1600" dirty="0"/>
                            <a:t> N/m</a:t>
                          </a:r>
                        </a:p>
                      </a:txBody>
                      <a:tcPr anchor="ct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-50</a:t>
                          </a:r>
                          <a:r>
                            <a:rPr lang="el-GR" sz="1600" baseline="0" dirty="0"/>
                            <a:t>μ</a:t>
                          </a:r>
                          <a:r>
                            <a:rPr lang="it-IT" sz="1600" baseline="0" dirty="0"/>
                            <a:t>m</a:t>
                          </a:r>
                          <a:endParaRPr lang="it-IT" sz="1600" dirty="0"/>
                        </a:p>
                      </a:txBody>
                      <a:tcPr anchor="ctr"/>
                    </a:tc>
                    <a:tc rowSpan="3">
                      <a:txBody>
                        <a:bodyPr/>
                        <a:lstStyle/>
                        <a:p>
                          <a:pPr algn="l"/>
                          <a14:m>
                            <m:oMathPara xmlns:m="http://schemas.openxmlformats.org/officeDocument/2006/math">
                              <m:oMathParaPr>
                                <m:jc m:val="centerGroup"/>
                              </m:oMathParaPr>
                              <m:oMath xmlns:m="http://schemas.openxmlformats.org/officeDocument/2006/math">
                                <m:sSub>
                                  <m:sSubPr>
                                    <m:ctrlPr>
                                      <a:rPr lang="it-IT" sz="1600" i="1" smtClean="0">
                                        <a:latin typeface="Cambria Math" panose="02040503050406030204" pitchFamily="18" charset="0"/>
                                      </a:rPr>
                                    </m:ctrlPr>
                                  </m:sSubPr>
                                  <m:e>
                                    <m:r>
                                      <a:rPr lang="it-IT" sz="1600" b="0" i="1" smtClean="0">
                                        <a:latin typeface="Cambria Math" panose="02040503050406030204" pitchFamily="18" charset="0"/>
                                      </a:rPr>
                                      <m:t>𝑘</m:t>
                                    </m:r>
                                  </m:e>
                                  <m:sub>
                                    <m:r>
                                      <a:rPr lang="it-IT" sz="1600" b="0" i="1" smtClean="0">
                                        <a:latin typeface="Cambria Math" panose="02040503050406030204" pitchFamily="18" charset="0"/>
                                      </a:rPr>
                                      <m:t>𝑚</m:t>
                                    </m:r>
                                  </m:sub>
                                </m:sSub>
                              </m:oMath>
                            </m:oMathPara>
                          </a14:m>
                          <a:endParaRPr lang="it-IT" sz="1600" dirty="0"/>
                        </a:p>
                      </a:txBody>
                      <a:tcPr anchor="ctr"/>
                    </a:tc>
                    <a:tc>
                      <a:txBody>
                        <a:bodyPr/>
                        <a:lstStyle/>
                        <a:p>
                          <a:pPr algn="l"/>
                          <a:r>
                            <a:rPr lang="it-IT" sz="1600" dirty="0"/>
                            <a:t>2,34 · 10</a:t>
                          </a:r>
                          <a:r>
                            <a:rPr lang="it-IT" sz="1600" baseline="30000" dirty="0"/>
                            <a:t>5</a:t>
                          </a:r>
                          <a:r>
                            <a:rPr lang="it-IT" sz="1600" dirty="0"/>
                            <a:t> N/m</a:t>
                          </a:r>
                        </a:p>
                      </a:txBody>
                      <a:tcPr anchor="ct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-50</a:t>
                          </a:r>
                          <a:r>
                            <a:rPr lang="el-GR" sz="1600" baseline="0" dirty="0"/>
                            <a:t>μ</a:t>
                          </a:r>
                          <a:r>
                            <a:rPr lang="it-IT" sz="1600" baseline="0" dirty="0"/>
                            <a:t>m</a:t>
                          </a:r>
                          <a:endParaRPr lang="it-IT" sz="1600" dirty="0"/>
                        </a:p>
                      </a:txBody>
                      <a:tcPr anchor="ctr"/>
                    </a:tc>
                    <a:tc rowSpan="3">
                      <a:txBody>
                        <a:bodyPr/>
                        <a:lstStyle/>
                        <a:p>
                          <a:pPr algn="l"/>
                          <a14:m>
                            <m:oMathPara xmlns:m="http://schemas.openxmlformats.org/officeDocument/2006/math">
                              <m:oMathParaPr>
                                <m:jc m:val="centerGroup"/>
                              </m:oMathParaPr>
                              <m:oMath xmlns:m="http://schemas.openxmlformats.org/officeDocument/2006/math">
                                <m:sSub>
                                  <m:sSubPr>
                                    <m:ctrlPr>
                                      <a:rPr lang="it-IT" sz="1600" i="1" smtClean="0">
                                        <a:latin typeface="Cambria Math" panose="02040503050406030204" pitchFamily="18" charset="0"/>
                                      </a:rPr>
                                    </m:ctrlPr>
                                  </m:sSubPr>
                                  <m:e>
                                    <m:r>
                                      <a:rPr lang="it-IT" sz="1600" b="0" i="1" smtClean="0">
                                        <a:latin typeface="Cambria Math" panose="02040503050406030204" pitchFamily="18" charset="0"/>
                                      </a:rPr>
                                      <m:t>𝑘</m:t>
                                    </m:r>
                                  </m:e>
                                  <m:sub>
                                    <m:r>
                                      <a:rPr lang="it-IT" sz="1600" b="0" i="1" smtClean="0">
                                        <a:latin typeface="Cambria Math" panose="02040503050406030204" pitchFamily="18" charset="0"/>
                                      </a:rPr>
                                      <m:t>𝑚</m:t>
                                    </m:r>
                                  </m:sub>
                                </m:sSub>
                              </m:oMath>
                            </m:oMathPara>
                          </a14:m>
                          <a:endParaRPr lang="it-IT" sz="1600" dirty="0"/>
                        </a:p>
                      </a:txBody>
                      <a:tcPr anchor="ctr"/>
                    </a:tc>
                    <a:tc>
                      <a:txBody>
                        <a:bodyPr/>
                        <a:lstStyle/>
                        <a:p>
                          <a:pPr algn="l"/>
                          <a:r>
                            <a:rPr lang="it-IT" sz="1600" dirty="0"/>
                            <a:t>2,67 · 10</a:t>
                          </a:r>
                          <a:r>
                            <a:rPr lang="it-IT" sz="1600" baseline="30000" dirty="0"/>
                            <a:t>5</a:t>
                          </a:r>
                          <a:r>
                            <a:rPr lang="it-IT" sz="1600" dirty="0"/>
                            <a:t> N/m</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extLst>
                      <a:ext uri="{0D108BD9-81ED-4DB2-BD59-A6C34878D82A}">
                        <a16:rowId xmlns:a16="http://schemas.microsoft.com/office/drawing/2014/main" val="3411052201"/>
                      </a:ext>
                    </a:extLst>
                  </a:tr>
                  <a:tr h="370840">
                    <a:tc vMerge="1">
                      <a:txBody>
                        <a:bodyPr/>
                        <a:lstStyle/>
                        <a:p>
                          <a:endParaRPr lang="it-IT" sz="1600" dirty="0"/>
                        </a:p>
                      </a:txBody>
                      <a:tcPr/>
                    </a:tc>
                    <a:tc vMerge="1">
                      <a:txBody>
                        <a:bodyPr/>
                        <a:lstStyle/>
                        <a:p>
                          <a:endParaRPr lang="it-IT" sz="1600" dirty="0"/>
                        </a:p>
                      </a:txBody>
                      <a:tcPr/>
                    </a:tc>
                    <a:tc>
                      <a:txBody>
                        <a:bodyPr/>
                        <a:lstStyle/>
                        <a:p>
                          <a:pPr algn="l"/>
                          <a:r>
                            <a:rPr lang="it-IT" sz="1600" dirty="0"/>
                            <a:t>1,97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pPr algn="l"/>
                          <a:r>
                            <a:rPr lang="it-IT" sz="1600" dirty="0"/>
                            <a:t>2,34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pPr algn="l"/>
                          <a:r>
                            <a:rPr lang="it-IT" sz="1600" dirty="0"/>
                            <a:t>2,67 · 10</a:t>
                          </a:r>
                          <a:r>
                            <a:rPr lang="it-IT" sz="1600" baseline="30000" dirty="0"/>
                            <a:t>5</a:t>
                          </a:r>
                          <a:r>
                            <a:rPr lang="it-IT" sz="1600" dirty="0"/>
                            <a:t> N/m</a:t>
                          </a:r>
                        </a:p>
                      </a:txBody>
                      <a:tcPr anchor="ctr"/>
                    </a:tc>
                    <a:tc>
                      <a:txBody>
                        <a:bodyPr/>
                        <a:lstStyle/>
                        <a:p>
                          <a:pPr algn="l"/>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extLst>
                      <a:ext uri="{0D108BD9-81ED-4DB2-BD59-A6C34878D82A}">
                        <a16:rowId xmlns:a16="http://schemas.microsoft.com/office/drawing/2014/main" val="1884452820"/>
                      </a:ext>
                    </a:extLst>
                  </a:tr>
                  <a:tr h="370840">
                    <a:tc vMerge="1">
                      <a:txBody>
                        <a:bodyPr/>
                        <a:lstStyle/>
                        <a:p>
                          <a:endParaRPr lang="it-IT" sz="1600" dirty="0"/>
                        </a:p>
                      </a:txBody>
                      <a:tcPr/>
                    </a:tc>
                    <a:tc vMerge="1">
                      <a:txBody>
                        <a:bodyPr/>
                        <a:lstStyle/>
                        <a:p>
                          <a:endParaRPr lang="it-IT" sz="1600" dirty="0"/>
                        </a:p>
                      </a:txBody>
                      <a:tcPr/>
                    </a:tc>
                    <a:tc>
                      <a:txBody>
                        <a:bodyPr/>
                        <a:lstStyle/>
                        <a:p>
                          <a:pPr algn="l"/>
                          <a:r>
                            <a:rPr lang="it-IT" sz="1600" dirty="0"/>
                            <a:t>1,97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pPr algn="l"/>
                          <a:r>
                            <a:rPr lang="it-IT" sz="1600" dirty="0"/>
                            <a:t>2,35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pPr algn="l"/>
                          <a:r>
                            <a:rPr lang="it-IT" sz="1600" dirty="0"/>
                            <a:t>2,66 · 10</a:t>
                          </a:r>
                          <a:r>
                            <a:rPr lang="it-IT" sz="1600" baseline="30000" dirty="0"/>
                            <a:t>5</a:t>
                          </a:r>
                          <a:r>
                            <a:rPr lang="it-IT" sz="1600" dirty="0"/>
                            <a:t> N/m</a:t>
                          </a:r>
                        </a:p>
                      </a:txBody>
                      <a:tcPr anchor="ctr"/>
                    </a:tc>
                    <a:tc>
                      <a:txBody>
                        <a:bodyPr/>
                        <a:lstStyle/>
                        <a:p>
                          <a:pPr algn="l"/>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extLst>
                      <a:ext uri="{0D108BD9-81ED-4DB2-BD59-A6C34878D82A}">
                        <a16:rowId xmlns:a16="http://schemas.microsoft.com/office/drawing/2014/main" val="4193738171"/>
                      </a:ext>
                    </a:extLst>
                  </a:tr>
                  <a:tr h="370840">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-70</a:t>
                          </a:r>
                          <a:r>
                            <a:rPr lang="el-GR" sz="1600" baseline="0" dirty="0"/>
                            <a:t>μ</a:t>
                          </a:r>
                          <a:r>
                            <a:rPr lang="it-IT" sz="1600" baseline="0" dirty="0"/>
                            <a:t>m</a:t>
                          </a:r>
                          <a:endParaRPr lang="it-IT" sz="1600" dirty="0"/>
                        </a:p>
                      </a:txBody>
                      <a:tcPr anchor="ctr"/>
                    </a:tc>
                    <a:tc rowSpan="3">
                      <a:txBody>
                        <a:bodyPr/>
                        <a:lstStyle/>
                        <a:p>
                          <a:pPr algn="l"/>
                          <a14:m>
                            <m:oMathPara xmlns:m="http://schemas.openxmlformats.org/officeDocument/2006/math">
                              <m:oMathParaPr>
                                <m:jc m:val="centerGroup"/>
                              </m:oMathParaPr>
                              <m:oMath xmlns:m="http://schemas.openxmlformats.org/officeDocument/2006/math">
                                <m:sSub>
                                  <m:sSubPr>
                                    <m:ctrlPr>
                                      <a:rPr lang="it-IT" sz="1600" i="1" smtClean="0">
                                        <a:latin typeface="Cambria Math" panose="02040503050406030204" pitchFamily="18" charset="0"/>
                                      </a:rPr>
                                    </m:ctrlPr>
                                  </m:sSubPr>
                                  <m:e>
                                    <m:r>
                                      <a:rPr lang="it-IT" sz="1600" b="0" i="1" smtClean="0">
                                        <a:latin typeface="Cambria Math" panose="02040503050406030204" pitchFamily="18" charset="0"/>
                                      </a:rPr>
                                      <m:t>𝑘</m:t>
                                    </m:r>
                                  </m:e>
                                  <m:sub>
                                    <m:r>
                                      <a:rPr lang="it-IT" sz="1600" b="0" i="1" smtClean="0">
                                        <a:latin typeface="Cambria Math" panose="02040503050406030204" pitchFamily="18" charset="0"/>
                                      </a:rPr>
                                      <m:t>𝑚</m:t>
                                    </m:r>
                                  </m:sub>
                                </m:sSub>
                              </m:oMath>
                            </m:oMathPara>
                          </a14:m>
                          <a:endParaRPr lang="it-IT" sz="1600" dirty="0"/>
                        </a:p>
                      </a:txBody>
                      <a:tcPr anchor="ctr"/>
                    </a:tc>
                    <a:tc>
                      <a:txBody>
                        <a:bodyPr/>
                        <a:lstStyle/>
                        <a:p>
                          <a:pPr algn="l"/>
                          <a:r>
                            <a:rPr lang="it-IT" sz="1600" dirty="0"/>
                            <a:t>1,95 · 10</a:t>
                          </a:r>
                          <a:r>
                            <a:rPr lang="it-IT" sz="1600" baseline="30000" dirty="0"/>
                            <a:t>5</a:t>
                          </a:r>
                          <a:r>
                            <a:rPr lang="it-IT" sz="1600" dirty="0"/>
                            <a:t> N/m</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it-IT" sz="1600" dirty="0"/>
                        </a:p>
                      </a:txBody>
                      <a:tcPr anchor="ctr"/>
                    </a:tc>
                    <a:tc>
                      <a:txBody>
                        <a:bodyPr/>
                        <a:lstStyle/>
                        <a:p>
                          <a:pPr algn="l"/>
                          <a:endParaRPr lang="it-IT" sz="1600"/>
                        </a:p>
                      </a:txBody>
                      <a:tcPr anchor="ctr"/>
                    </a:tc>
                    <a:tc>
                      <a:txBody>
                        <a:bodyPr/>
                        <a:lstStyle/>
                        <a:p>
                          <a:pPr algn="l"/>
                          <a:endParaRPr lang="it-IT" sz="160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it-IT" sz="1600" dirty="0"/>
                        </a:p>
                      </a:txBody>
                      <a:tcPr anchor="ctr"/>
                    </a:tc>
                    <a:tc>
                      <a:txBody>
                        <a:bodyPr/>
                        <a:lstStyle/>
                        <a:p>
                          <a:pPr algn="l"/>
                          <a:endParaRPr lang="it-IT" sz="1600"/>
                        </a:p>
                      </a:txBody>
                      <a:tcPr anchor="ctr"/>
                    </a:tc>
                    <a:tc>
                      <a:txBody>
                        <a:bodyPr/>
                        <a:lstStyle/>
                        <a:p>
                          <a:pPr algn="l"/>
                          <a:endParaRPr lang="it-IT" sz="16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extLst>
                      <a:ext uri="{0D108BD9-81ED-4DB2-BD59-A6C34878D82A}">
                        <a16:rowId xmlns:a16="http://schemas.microsoft.com/office/drawing/2014/main" val="1860348539"/>
                      </a:ext>
                    </a:extLst>
                  </a:tr>
                  <a:tr h="370840">
                    <a:tc vMerge="1">
                      <a:txBody>
                        <a:bodyPr/>
                        <a:lstStyle/>
                        <a:p>
                          <a:endParaRPr lang="it-IT" sz="1600" dirty="0"/>
                        </a:p>
                      </a:txBody>
                      <a:tcPr/>
                    </a:tc>
                    <a:tc vMerge="1">
                      <a:txBody>
                        <a:bodyPr/>
                        <a:lstStyle/>
                        <a:p>
                          <a:endParaRPr lang="it-IT" sz="1600" dirty="0"/>
                        </a:p>
                      </a:txBody>
                      <a:tcPr/>
                    </a:tc>
                    <a:tc>
                      <a:txBody>
                        <a:bodyPr/>
                        <a:lstStyle/>
                        <a:p>
                          <a:pPr algn="l"/>
                          <a:r>
                            <a:rPr lang="it-IT" sz="1600" dirty="0"/>
                            <a:t>1,93 · 10</a:t>
                          </a:r>
                          <a:r>
                            <a:rPr lang="it-IT" sz="1600" baseline="30000" dirty="0"/>
                            <a:t>5</a:t>
                          </a:r>
                          <a:r>
                            <a:rPr lang="it-IT" sz="1600" dirty="0"/>
                            <a:t> N/m</a:t>
                          </a:r>
                        </a:p>
                      </a:txBody>
                      <a:tcPr anchor="ctr"/>
                    </a:tc>
                    <a:tc>
                      <a:txBody>
                        <a:bodyPr/>
                        <a:lstStyle/>
                        <a:p>
                          <a:pPr algn="l"/>
                          <a:endParaRPr lang="it-IT" sz="1600" dirty="0"/>
                        </a:p>
                      </a:txBody>
                      <a:tcPr anchor="ctr"/>
                    </a:tc>
                    <a:tc>
                      <a:txBody>
                        <a:bodyPr/>
                        <a:lstStyle/>
                        <a:p>
                          <a:pPr algn="l"/>
                          <a:endParaRPr lang="it-IT" sz="1600"/>
                        </a:p>
                      </a:txBody>
                      <a:tcPr anchor="ctr"/>
                    </a:tc>
                    <a:tc>
                      <a:txBody>
                        <a:bodyPr/>
                        <a:lstStyle/>
                        <a:p>
                          <a:pPr algn="l"/>
                          <a:endParaRPr lang="it-IT" sz="1600"/>
                        </a:p>
                      </a:txBody>
                      <a:tcPr anchor="ctr"/>
                    </a:tc>
                    <a:tc>
                      <a:txBody>
                        <a:bodyPr/>
                        <a:lstStyle/>
                        <a:p>
                          <a:pPr algn="l"/>
                          <a:endParaRPr lang="it-IT" sz="1600" dirty="0"/>
                        </a:p>
                      </a:txBody>
                      <a:tcPr anchor="ctr"/>
                    </a:tc>
                    <a:tc>
                      <a:txBody>
                        <a:bodyPr/>
                        <a:lstStyle/>
                        <a:p>
                          <a:pPr algn="l"/>
                          <a:endParaRPr lang="it-IT" sz="1600"/>
                        </a:p>
                      </a:txBody>
                      <a:tcPr anchor="ctr"/>
                    </a:tc>
                    <a:tc>
                      <a:txBody>
                        <a:bodyPr/>
                        <a:lstStyle/>
                        <a:p>
                          <a:pPr algn="l"/>
                          <a:endParaRPr lang="it-IT" sz="1600"/>
                        </a:p>
                      </a:txBody>
                      <a:tcPr anchor="ctr"/>
                    </a:tc>
                    <a:tc>
                      <a:txBody>
                        <a:bodyPr/>
                        <a:lstStyle/>
                        <a:p>
                          <a:pPr algn="l"/>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extLst>
                      <a:ext uri="{0D108BD9-81ED-4DB2-BD59-A6C34878D82A}">
                        <a16:rowId xmlns:a16="http://schemas.microsoft.com/office/drawing/2014/main" val="1547872353"/>
                      </a:ext>
                    </a:extLst>
                  </a:tr>
                  <a:tr h="370840">
                    <a:tc vMerge="1">
                      <a:txBody>
                        <a:bodyPr/>
                        <a:lstStyle/>
                        <a:p>
                          <a:endParaRPr lang="it-IT" sz="1600" dirty="0"/>
                        </a:p>
                      </a:txBody>
                      <a:tcPr/>
                    </a:tc>
                    <a:tc vMerge="1">
                      <a:txBody>
                        <a:bodyPr/>
                        <a:lstStyle/>
                        <a:p>
                          <a:endParaRPr lang="it-IT" sz="1600" dirty="0"/>
                        </a:p>
                      </a:txBody>
                      <a:tcPr/>
                    </a:tc>
                    <a:tc>
                      <a:txBody>
                        <a:bodyPr/>
                        <a:lstStyle/>
                        <a:p>
                          <a:pPr algn="l"/>
                          <a:r>
                            <a:rPr lang="it-IT" sz="1600" dirty="0"/>
                            <a:t>1,97 · 10</a:t>
                          </a:r>
                          <a:r>
                            <a:rPr lang="it-IT" sz="1600" baseline="30000" dirty="0"/>
                            <a:t>5</a:t>
                          </a:r>
                          <a:r>
                            <a:rPr lang="it-IT" sz="1600" dirty="0"/>
                            <a:t> N/m</a:t>
                          </a:r>
                        </a:p>
                      </a:txBody>
                      <a:tcPr anchor="ctr"/>
                    </a:tc>
                    <a:tc>
                      <a:txBody>
                        <a:bodyPr/>
                        <a:lstStyle/>
                        <a:p>
                          <a:pPr algn="l"/>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extLst>
                      <a:ext uri="{0D108BD9-81ED-4DB2-BD59-A6C34878D82A}">
                        <a16:rowId xmlns:a16="http://schemas.microsoft.com/office/drawing/2014/main" val="1451463898"/>
                      </a:ext>
                    </a:extLst>
                  </a:tr>
                </a:tbl>
              </a:graphicData>
            </a:graphic>
          </p:graphicFrame>
        </mc:Choice>
        <mc:Fallback>
          <p:graphicFrame>
            <p:nvGraphicFramePr>
              <p:cNvPr id="5" name="Tabella 4">
                <a:extLst>
                  <a:ext uri="{FF2B5EF4-FFF2-40B4-BE49-F238E27FC236}">
                    <a16:creationId xmlns:a16="http://schemas.microsoft.com/office/drawing/2014/main" id="{780B1874-098B-82D8-0865-6B0EBB90DF94}"/>
                  </a:ext>
                </a:extLst>
              </p:cNvPr>
              <p:cNvGraphicFramePr>
                <a:graphicFrameLocks noGrp="1"/>
              </p:cNvGraphicFramePr>
              <p:nvPr>
                <p:extLst>
                  <p:ext uri="{D42A27DB-BD31-4B8C-83A1-F6EECF244321}">
                    <p14:modId xmlns:p14="http://schemas.microsoft.com/office/powerpoint/2010/main" val="4261820287"/>
                  </p:ext>
                </p:extLst>
              </p:nvPr>
            </p:nvGraphicFramePr>
            <p:xfrm>
              <a:off x="-355251" y="544484"/>
              <a:ext cx="12902502" cy="5933440"/>
            </p:xfrm>
            <a:graphic>
              <a:graphicData uri="http://schemas.openxmlformats.org/drawingml/2006/table">
                <a:tbl>
                  <a:tblPr firstRow="1" bandRow="1">
                    <a:tableStyleId>{F5AB1C69-6EDB-4FF4-983F-18BD219EF322}</a:tableStyleId>
                  </a:tblPr>
                  <a:tblGrid>
                    <a:gridCol w="1103630">
                      <a:extLst>
                        <a:ext uri="{9D8B030D-6E8A-4147-A177-3AD203B41FA5}">
                          <a16:colId xmlns:a16="http://schemas.microsoft.com/office/drawing/2014/main" val="238034564"/>
                        </a:ext>
                      </a:extLst>
                    </a:gridCol>
                    <a:gridCol w="1318578">
                      <a:extLst>
                        <a:ext uri="{9D8B030D-6E8A-4147-A177-3AD203B41FA5}">
                          <a16:colId xmlns:a16="http://schemas.microsoft.com/office/drawing/2014/main" val="2927930262"/>
                        </a:ext>
                      </a:extLst>
                    </a:gridCol>
                    <a:gridCol w="1424305">
                      <a:extLst>
                        <a:ext uri="{9D8B030D-6E8A-4147-A177-3AD203B41FA5}">
                          <a16:colId xmlns:a16="http://schemas.microsoft.com/office/drawing/2014/main" val="3846776939"/>
                        </a:ext>
                      </a:extLst>
                    </a:gridCol>
                    <a:gridCol w="1103630">
                      <a:extLst>
                        <a:ext uri="{9D8B030D-6E8A-4147-A177-3AD203B41FA5}">
                          <a16:colId xmlns:a16="http://schemas.microsoft.com/office/drawing/2014/main" val="3790770000"/>
                        </a:ext>
                      </a:extLst>
                    </a:gridCol>
                    <a:gridCol w="490728">
                      <a:extLst>
                        <a:ext uri="{9D8B030D-6E8A-4147-A177-3AD203B41FA5}">
                          <a16:colId xmlns:a16="http://schemas.microsoft.com/office/drawing/2014/main" val="173595372"/>
                        </a:ext>
                      </a:extLst>
                    </a:gridCol>
                    <a:gridCol w="1424305">
                      <a:extLst>
                        <a:ext uri="{9D8B030D-6E8A-4147-A177-3AD203B41FA5}">
                          <a16:colId xmlns:a16="http://schemas.microsoft.com/office/drawing/2014/main" val="3904125708"/>
                        </a:ext>
                      </a:extLst>
                    </a:gridCol>
                    <a:gridCol w="1103630">
                      <a:extLst>
                        <a:ext uri="{9D8B030D-6E8A-4147-A177-3AD203B41FA5}">
                          <a16:colId xmlns:a16="http://schemas.microsoft.com/office/drawing/2014/main" val="2247776066"/>
                        </a:ext>
                      </a:extLst>
                    </a:gridCol>
                    <a:gridCol w="490728">
                      <a:extLst>
                        <a:ext uri="{9D8B030D-6E8A-4147-A177-3AD203B41FA5}">
                          <a16:colId xmlns:a16="http://schemas.microsoft.com/office/drawing/2014/main" val="2100464451"/>
                        </a:ext>
                      </a:extLst>
                    </a:gridCol>
                    <a:gridCol w="1424305">
                      <a:extLst>
                        <a:ext uri="{9D8B030D-6E8A-4147-A177-3AD203B41FA5}">
                          <a16:colId xmlns:a16="http://schemas.microsoft.com/office/drawing/2014/main" val="3107379017"/>
                        </a:ext>
                      </a:extLst>
                    </a:gridCol>
                    <a:gridCol w="1103630">
                      <a:extLst>
                        <a:ext uri="{9D8B030D-6E8A-4147-A177-3AD203B41FA5}">
                          <a16:colId xmlns:a16="http://schemas.microsoft.com/office/drawing/2014/main" val="3364335739"/>
                        </a:ext>
                      </a:extLst>
                    </a:gridCol>
                    <a:gridCol w="490728">
                      <a:extLst>
                        <a:ext uri="{9D8B030D-6E8A-4147-A177-3AD203B41FA5}">
                          <a16:colId xmlns:a16="http://schemas.microsoft.com/office/drawing/2014/main" val="2433704921"/>
                        </a:ext>
                      </a:extLst>
                    </a:gridCol>
                    <a:gridCol w="1424305">
                      <a:extLst>
                        <a:ext uri="{9D8B030D-6E8A-4147-A177-3AD203B41FA5}">
                          <a16:colId xmlns:a16="http://schemas.microsoft.com/office/drawing/2014/main" val="560282290"/>
                        </a:ext>
                      </a:extLst>
                    </a:gridCol>
                  </a:tblGrid>
                  <a:tr h="370840">
                    <a:tc grid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dirty="0"/>
                            <a:t>s=50μm</a:t>
                          </a:r>
                        </a:p>
                      </a:txBody>
                      <a:tcPr/>
                    </a:tc>
                    <a:tc hMerge="1">
                      <a:txBody>
                        <a:bodyPr/>
                        <a:lstStyle/>
                        <a:p>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grid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dirty="0"/>
                            <a:t>s=100μm</a:t>
                          </a:r>
                        </a:p>
                      </a:txBody>
                      <a:tcPr/>
                    </a:tc>
                    <a:tc hMerge="1">
                      <a:txBody>
                        <a:bodyPr/>
                        <a:lstStyle/>
                        <a:p>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grid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dirty="0"/>
                            <a:t>s=120μm</a:t>
                          </a:r>
                        </a:p>
                      </a:txBody>
                      <a:tcPr/>
                    </a:tc>
                    <a:tc hMerge="1">
                      <a:txBody>
                        <a:bodyPr/>
                        <a:lstStyle/>
                        <a:p>
                          <a:endParaRPr lang="it-IT" dirty="0"/>
                        </a:p>
                      </a:txBody>
                      <a:tcPr/>
                    </a:tc>
                    <a:tc hMerge="1">
                      <a:txBody>
                        <a:bodyPr/>
                        <a:lstStyle/>
                        <a:p>
                          <a:endParaRPr lang="it-IT" dirty="0"/>
                        </a:p>
                      </a:txBody>
                      <a:tcPr/>
                    </a:tc>
                    <a:tc grid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dirty="0"/>
                            <a:t>s=150μm</a:t>
                          </a:r>
                        </a:p>
                      </a:txBody>
                      <a:tcPr/>
                    </a:tc>
                    <a:tc hMerge="1">
                      <a:txBody>
                        <a:bodyPr/>
                        <a:lstStyle/>
                        <a:p>
                          <a:endParaRPr lang="it-IT"/>
                        </a:p>
                      </a:txBody>
                      <a:tcPr/>
                    </a:tc>
                    <a:tc hMerge="1">
                      <a:txBody>
                        <a:bodyPr/>
                        <a:lstStyle/>
                        <a:p>
                          <a:endParaRPr lang="it-IT" dirty="0"/>
                        </a:p>
                      </a:txBody>
                      <a:tcPr/>
                    </a:tc>
                    <a:extLst>
                      <a:ext uri="{0D108BD9-81ED-4DB2-BD59-A6C34878D82A}">
                        <a16:rowId xmlns:a16="http://schemas.microsoft.com/office/drawing/2014/main" val="146460792"/>
                      </a:ext>
                    </a:extLst>
                  </a:tr>
                  <a:tr h="370840">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0</a:t>
                          </a:r>
                          <a:r>
                            <a:rPr lang="el-GR" sz="1600" baseline="0" dirty="0"/>
                            <a:t>μ</a:t>
                          </a:r>
                          <a:r>
                            <a:rPr lang="it-IT" sz="1600" baseline="0" dirty="0"/>
                            <a:t>m</a:t>
                          </a:r>
                          <a:endParaRPr lang="it-IT" sz="1600" dirty="0"/>
                        </a:p>
                      </a:txBody>
                      <a:tcPr anchor="ctr"/>
                    </a:tc>
                    <a:tc rowSpan="3">
                      <a:txBody>
                        <a:bodyPr/>
                        <a:lstStyle/>
                        <a:p>
                          <a:endParaRPr lang="it-IT"/>
                        </a:p>
                      </a:txBody>
                      <a:tcPr anchor="ctr">
                        <a:blipFill>
                          <a:blip r:embed="rId2"/>
                          <a:stretch>
                            <a:fillRect l="-83871" t="-36066" r="-794470" b="-404372"/>
                          </a:stretch>
                        </a:blipFill>
                      </a:tcPr>
                    </a:tc>
                    <a:tc>
                      <a:txBody>
                        <a:bodyPr/>
                        <a:lstStyle/>
                        <a:p>
                          <a:pPr algn="l"/>
                          <a:r>
                            <a:rPr lang="it-IT" sz="1600" dirty="0"/>
                            <a:t>1,92 · 10</a:t>
                          </a:r>
                          <a:r>
                            <a:rPr lang="it-IT" sz="1600" baseline="30000" dirty="0"/>
                            <a:t>5</a:t>
                          </a:r>
                          <a:r>
                            <a:rPr lang="it-IT" sz="1600" dirty="0"/>
                            <a:t> N/m</a:t>
                          </a:r>
                        </a:p>
                      </a:txBody>
                      <a:tcPr anchor="ct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0</a:t>
                          </a:r>
                          <a:r>
                            <a:rPr lang="el-GR" sz="1600" baseline="0" dirty="0"/>
                            <a:t>μ</a:t>
                          </a:r>
                          <a:r>
                            <a:rPr lang="it-IT" sz="1600" baseline="0" dirty="0"/>
                            <a:t>m</a:t>
                          </a:r>
                          <a:endParaRPr lang="it-IT" sz="1600" dirty="0"/>
                        </a:p>
                      </a:txBody>
                      <a:tcPr anchor="ctr"/>
                    </a:tc>
                    <a:tc rowSpan="3">
                      <a:txBody>
                        <a:bodyPr/>
                        <a:lstStyle/>
                        <a:p>
                          <a:endParaRPr lang="it-IT"/>
                        </a:p>
                      </a:txBody>
                      <a:tcPr anchor="ctr">
                        <a:blipFill>
                          <a:blip r:embed="rId2"/>
                          <a:stretch>
                            <a:fillRect l="-1017500" t="-36066" r="-1536250" b="-404372"/>
                          </a:stretch>
                        </a:blipFill>
                      </a:tcPr>
                    </a:tc>
                    <a:tc>
                      <a:txBody>
                        <a:bodyPr/>
                        <a:lstStyle/>
                        <a:p>
                          <a:pPr algn="l"/>
                          <a:r>
                            <a:rPr lang="it-IT" sz="1600" dirty="0"/>
                            <a:t>2,57 · 10</a:t>
                          </a:r>
                          <a:r>
                            <a:rPr lang="it-IT" sz="1600" baseline="30000" dirty="0"/>
                            <a:t>5</a:t>
                          </a:r>
                          <a:r>
                            <a:rPr lang="it-IT" sz="1600" dirty="0"/>
                            <a:t> N/m</a:t>
                          </a:r>
                        </a:p>
                      </a:txBody>
                      <a:tcPr anchor="ct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0</a:t>
                          </a:r>
                          <a:r>
                            <a:rPr lang="el-GR" sz="1600" baseline="0" dirty="0"/>
                            <a:t>μ</a:t>
                          </a:r>
                          <a:r>
                            <a:rPr lang="it-IT" sz="1600" baseline="0" dirty="0"/>
                            <a:t>m</a:t>
                          </a:r>
                          <a:endParaRPr lang="it-IT" sz="1600" dirty="0"/>
                        </a:p>
                      </a:txBody>
                      <a:tcPr anchor="ctr"/>
                    </a:tc>
                    <a:tc rowSpan="3">
                      <a:txBody>
                        <a:bodyPr/>
                        <a:lstStyle/>
                        <a:p>
                          <a:endParaRPr lang="it-IT"/>
                        </a:p>
                      </a:txBody>
                      <a:tcPr anchor="ctr">
                        <a:blipFill>
                          <a:blip r:embed="rId2"/>
                          <a:stretch>
                            <a:fillRect l="-1616049" t="-36066" r="-904938" b="-404372"/>
                          </a:stretch>
                        </a:blipFill>
                      </a:tcPr>
                    </a:tc>
                    <a:tc>
                      <a:txBody>
                        <a:bodyPr/>
                        <a:lstStyle/>
                        <a:p>
                          <a:pPr algn="l"/>
                          <a:r>
                            <a:rPr lang="it-IT" sz="1600" dirty="0"/>
                            <a:t>2,76 · 10</a:t>
                          </a:r>
                          <a:r>
                            <a:rPr lang="it-IT" sz="1600" baseline="30000" dirty="0"/>
                            <a:t>5</a:t>
                          </a:r>
                          <a:r>
                            <a:rPr lang="it-IT" sz="1600" dirty="0"/>
                            <a:t> N/m</a:t>
                          </a:r>
                        </a:p>
                      </a:txBody>
                      <a:tcPr anchor="ct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0</a:t>
                          </a:r>
                          <a:r>
                            <a:rPr lang="el-GR" sz="1600" baseline="0" dirty="0"/>
                            <a:t>μ</a:t>
                          </a:r>
                          <a:r>
                            <a:rPr lang="it-IT" sz="1600" baseline="0" dirty="0"/>
                            <a:t>m</a:t>
                          </a:r>
                          <a:endParaRPr lang="it-IT" sz="1600" dirty="0"/>
                        </a:p>
                      </a:txBody>
                      <a:tcPr anchor="ctr"/>
                    </a:tc>
                    <a:tc rowSpan="3">
                      <a:txBody>
                        <a:bodyPr/>
                        <a:lstStyle/>
                        <a:p>
                          <a:endParaRPr lang="it-IT"/>
                        </a:p>
                      </a:txBody>
                      <a:tcPr anchor="ctr">
                        <a:blipFill>
                          <a:blip r:embed="rId2"/>
                          <a:stretch>
                            <a:fillRect l="-2256250" t="-36066" r="-297500" b="-404372"/>
                          </a:stretch>
                        </a:blipFill>
                      </a:tcPr>
                    </a:tc>
                    <a:tc>
                      <a:txBody>
                        <a:bodyPr/>
                        <a:lstStyle/>
                        <a:p>
                          <a:pPr algn="l"/>
                          <a:r>
                            <a:rPr lang="it-IT" sz="1600" dirty="0"/>
                            <a:t>5,04 · 10</a:t>
                          </a:r>
                          <a:r>
                            <a:rPr lang="it-IT" sz="1600" baseline="30000" dirty="0"/>
                            <a:t>5</a:t>
                          </a:r>
                          <a:r>
                            <a:rPr lang="it-IT" sz="1600" dirty="0"/>
                            <a:t> N/m</a:t>
                          </a:r>
                        </a:p>
                      </a:txBody>
                      <a:tcPr anchor="ctr"/>
                    </a:tc>
                    <a:extLst>
                      <a:ext uri="{0D108BD9-81ED-4DB2-BD59-A6C34878D82A}">
                        <a16:rowId xmlns:a16="http://schemas.microsoft.com/office/drawing/2014/main" val="1676117325"/>
                      </a:ext>
                    </a:extLst>
                  </a:tr>
                  <a:tr h="370840">
                    <a:tc vMerge="1">
                      <a:txBody>
                        <a:bodyPr/>
                        <a:lstStyle/>
                        <a:p>
                          <a:endParaRPr lang="it-IT" sz="1600" dirty="0"/>
                        </a:p>
                      </a:txBody>
                      <a:tcPr/>
                    </a:tc>
                    <a:tc vMerge="1">
                      <a:txBody>
                        <a:bodyPr/>
                        <a:lstStyle/>
                        <a:p>
                          <a:endParaRPr lang="it-IT" sz="1600" dirty="0"/>
                        </a:p>
                      </a:txBody>
                      <a:tcPr/>
                    </a:tc>
                    <a:tc>
                      <a:txBody>
                        <a:bodyPr/>
                        <a:lstStyle/>
                        <a:p>
                          <a:pPr algn="l"/>
                          <a:r>
                            <a:rPr lang="it-IT" sz="1600" dirty="0"/>
                            <a:t>1,95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pPr algn="l"/>
                          <a:r>
                            <a:rPr lang="it-IT" sz="1600" dirty="0"/>
                            <a:t>2,58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pPr algn="l"/>
                          <a:r>
                            <a:rPr lang="it-IT" sz="1600" dirty="0"/>
                            <a:t>2,70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pPr algn="l"/>
                          <a:r>
                            <a:rPr lang="it-IT" sz="1600" dirty="0"/>
                            <a:t>4,99 · 10</a:t>
                          </a:r>
                          <a:r>
                            <a:rPr lang="it-IT" sz="1600" baseline="30000" dirty="0"/>
                            <a:t>5</a:t>
                          </a:r>
                          <a:r>
                            <a:rPr lang="it-IT" sz="1600" dirty="0"/>
                            <a:t> N/m</a:t>
                          </a:r>
                        </a:p>
                      </a:txBody>
                      <a:tcPr anchor="ctr"/>
                    </a:tc>
                    <a:extLst>
                      <a:ext uri="{0D108BD9-81ED-4DB2-BD59-A6C34878D82A}">
                        <a16:rowId xmlns:a16="http://schemas.microsoft.com/office/drawing/2014/main" val="1841150212"/>
                      </a:ext>
                    </a:extLst>
                  </a:tr>
                  <a:tr h="370840">
                    <a:tc vMerge="1">
                      <a:txBody>
                        <a:bodyPr/>
                        <a:lstStyle/>
                        <a:p>
                          <a:endParaRPr lang="it-IT" sz="1600" dirty="0"/>
                        </a:p>
                      </a:txBody>
                      <a:tcPr/>
                    </a:tc>
                    <a:tc vMerge="1">
                      <a:txBody>
                        <a:bodyPr/>
                        <a:lstStyle/>
                        <a:p>
                          <a:endParaRPr lang="it-IT" sz="1600" dirty="0"/>
                        </a:p>
                      </a:txBody>
                      <a:tcPr/>
                    </a:tc>
                    <a:tc>
                      <a:txBody>
                        <a:bodyPr/>
                        <a:lstStyle/>
                        <a:p>
                          <a:pPr algn="l"/>
                          <a:r>
                            <a:rPr lang="it-IT" sz="1600" dirty="0"/>
                            <a:t>1,93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pPr algn="l"/>
                          <a:r>
                            <a:rPr lang="it-IT" sz="1600" dirty="0"/>
                            <a:t>2,49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pPr algn="l"/>
                          <a:r>
                            <a:rPr lang="it-IT" sz="1600" dirty="0"/>
                            <a:t>2,69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pPr algn="l"/>
                          <a:r>
                            <a:rPr lang="it-IT" sz="1600" dirty="0"/>
                            <a:t>5,12 · 10</a:t>
                          </a:r>
                          <a:r>
                            <a:rPr lang="it-IT" sz="1600" baseline="30000" dirty="0"/>
                            <a:t>5</a:t>
                          </a:r>
                          <a:r>
                            <a:rPr lang="it-IT" sz="1600" dirty="0"/>
                            <a:t> N/m</a:t>
                          </a:r>
                        </a:p>
                      </a:txBody>
                      <a:tcPr anchor="ctr"/>
                    </a:tc>
                    <a:extLst>
                      <a:ext uri="{0D108BD9-81ED-4DB2-BD59-A6C34878D82A}">
                        <a16:rowId xmlns:a16="http://schemas.microsoft.com/office/drawing/2014/main" val="3624558921"/>
                      </a:ext>
                    </a:extLst>
                  </a:tr>
                  <a:tr h="370840">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-10</a:t>
                          </a:r>
                          <a:r>
                            <a:rPr lang="el-GR" sz="1600" baseline="0" dirty="0"/>
                            <a:t>μ</a:t>
                          </a:r>
                          <a:r>
                            <a:rPr lang="it-IT" sz="1600" baseline="0" dirty="0"/>
                            <a:t>m</a:t>
                          </a:r>
                          <a:endParaRPr lang="it-IT" sz="1600" dirty="0"/>
                        </a:p>
                      </a:txBody>
                      <a:tcPr anchor="ctr"/>
                    </a:tc>
                    <a:tc rowSpan="3">
                      <a:txBody>
                        <a:bodyPr/>
                        <a:lstStyle/>
                        <a:p>
                          <a:endParaRPr lang="it-IT"/>
                        </a:p>
                      </a:txBody>
                      <a:tcPr anchor="ctr">
                        <a:blipFill>
                          <a:blip r:embed="rId2"/>
                          <a:stretch>
                            <a:fillRect l="-83871" t="-136813" r="-794470" b="-306593"/>
                          </a:stretch>
                        </a:blipFill>
                      </a:tcPr>
                    </a:tc>
                    <a:tc>
                      <a:txBody>
                        <a:bodyPr/>
                        <a:lstStyle/>
                        <a:p>
                          <a:pPr algn="l"/>
                          <a:r>
                            <a:rPr lang="it-IT" sz="1600" dirty="0"/>
                            <a:t>1,94 · 10</a:t>
                          </a:r>
                          <a:r>
                            <a:rPr lang="it-IT" sz="1600" baseline="30000" dirty="0"/>
                            <a:t>5</a:t>
                          </a:r>
                          <a:r>
                            <a:rPr lang="it-IT" sz="1600" dirty="0"/>
                            <a:t> N/m</a:t>
                          </a:r>
                        </a:p>
                      </a:txBody>
                      <a:tcPr anchor="ct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-10</a:t>
                          </a:r>
                          <a:r>
                            <a:rPr lang="el-GR" sz="1600" baseline="0" dirty="0"/>
                            <a:t>μ</a:t>
                          </a:r>
                          <a:r>
                            <a:rPr lang="it-IT" sz="1600" baseline="0" dirty="0"/>
                            <a:t>m</a:t>
                          </a:r>
                          <a:endParaRPr lang="it-IT" sz="1600" dirty="0"/>
                        </a:p>
                      </a:txBody>
                      <a:tcPr anchor="ctr"/>
                    </a:tc>
                    <a:tc rowSpan="3">
                      <a:txBody>
                        <a:bodyPr/>
                        <a:lstStyle/>
                        <a:p>
                          <a:endParaRPr lang="it-IT"/>
                        </a:p>
                      </a:txBody>
                      <a:tcPr anchor="ctr">
                        <a:blipFill>
                          <a:blip r:embed="rId2"/>
                          <a:stretch>
                            <a:fillRect l="-1017500" t="-136813" r="-1536250" b="-306593"/>
                          </a:stretch>
                        </a:blipFill>
                      </a:tcPr>
                    </a:tc>
                    <a:tc>
                      <a:txBody>
                        <a:bodyPr/>
                        <a:lstStyle/>
                        <a:p>
                          <a:pPr algn="l"/>
                          <a:r>
                            <a:rPr lang="it-IT" sz="1600" dirty="0"/>
                            <a:t>2,56 · 10</a:t>
                          </a:r>
                          <a:r>
                            <a:rPr lang="it-IT" sz="1600" baseline="30000" dirty="0"/>
                            <a:t>5</a:t>
                          </a:r>
                          <a:r>
                            <a:rPr lang="it-IT" sz="1600" dirty="0"/>
                            <a:t> N/m</a:t>
                          </a:r>
                        </a:p>
                      </a:txBody>
                      <a:tcPr anchor="ct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-10</a:t>
                          </a:r>
                          <a:r>
                            <a:rPr lang="el-GR" sz="1600" baseline="0" dirty="0"/>
                            <a:t>μ</a:t>
                          </a:r>
                          <a:r>
                            <a:rPr lang="it-IT" sz="1600" baseline="0" dirty="0"/>
                            <a:t>m</a:t>
                          </a:r>
                          <a:endParaRPr lang="it-IT" sz="1600" dirty="0"/>
                        </a:p>
                      </a:txBody>
                      <a:tcPr anchor="ctr"/>
                    </a:tc>
                    <a:tc rowSpan="3">
                      <a:txBody>
                        <a:bodyPr/>
                        <a:lstStyle/>
                        <a:p>
                          <a:endParaRPr lang="it-IT"/>
                        </a:p>
                      </a:txBody>
                      <a:tcPr anchor="ctr">
                        <a:blipFill>
                          <a:blip r:embed="rId2"/>
                          <a:stretch>
                            <a:fillRect l="-1616049" t="-136813" r="-904938" b="-306593"/>
                          </a:stretch>
                        </a:blipFill>
                      </a:tcPr>
                    </a:tc>
                    <a:tc>
                      <a:txBody>
                        <a:bodyPr/>
                        <a:lstStyle/>
                        <a:p>
                          <a:pPr algn="l"/>
                          <a:r>
                            <a:rPr lang="it-IT" sz="1600" dirty="0"/>
                            <a:t>2,73 · 10</a:t>
                          </a:r>
                          <a:r>
                            <a:rPr lang="it-IT" sz="1600" baseline="30000" dirty="0"/>
                            <a:t>5</a:t>
                          </a:r>
                          <a:r>
                            <a:rPr lang="it-IT" sz="1600" dirty="0"/>
                            <a:t> N/m</a:t>
                          </a:r>
                        </a:p>
                      </a:txBody>
                      <a:tcPr anchor="ct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-10</a:t>
                          </a:r>
                          <a:r>
                            <a:rPr lang="el-GR" sz="1600" baseline="0" dirty="0"/>
                            <a:t>μ</a:t>
                          </a:r>
                          <a:r>
                            <a:rPr lang="it-IT" sz="1600" baseline="0" dirty="0"/>
                            <a:t>m</a:t>
                          </a:r>
                          <a:endParaRPr lang="it-IT" sz="1600" dirty="0"/>
                        </a:p>
                      </a:txBody>
                      <a:tcPr anchor="ctr"/>
                    </a:tc>
                    <a:tc rowSpan="3">
                      <a:txBody>
                        <a:bodyPr/>
                        <a:lstStyle/>
                        <a:p>
                          <a:endParaRPr lang="it-IT"/>
                        </a:p>
                      </a:txBody>
                      <a:tcPr anchor="ctr">
                        <a:blipFill>
                          <a:blip r:embed="rId2"/>
                          <a:stretch>
                            <a:fillRect l="-2256250" t="-136813" r="-297500" b="-306593"/>
                          </a:stretch>
                        </a:blipFill>
                      </a:tcPr>
                    </a:tc>
                    <a:tc>
                      <a:txBody>
                        <a:bodyPr/>
                        <a:lstStyle/>
                        <a:p>
                          <a:pPr algn="l"/>
                          <a:r>
                            <a:rPr lang="it-IT" sz="1600" dirty="0"/>
                            <a:t>5,02 · 10</a:t>
                          </a:r>
                          <a:r>
                            <a:rPr lang="it-IT" sz="1600" baseline="30000" dirty="0"/>
                            <a:t>5</a:t>
                          </a:r>
                          <a:r>
                            <a:rPr lang="it-IT" sz="1600" dirty="0"/>
                            <a:t> N/m</a:t>
                          </a:r>
                        </a:p>
                      </a:txBody>
                      <a:tcPr anchor="ctr"/>
                    </a:tc>
                    <a:extLst>
                      <a:ext uri="{0D108BD9-81ED-4DB2-BD59-A6C34878D82A}">
                        <a16:rowId xmlns:a16="http://schemas.microsoft.com/office/drawing/2014/main" val="1158403478"/>
                      </a:ext>
                    </a:extLst>
                  </a:tr>
                  <a:tr h="370840">
                    <a:tc vMerge="1">
                      <a:txBody>
                        <a:bodyPr/>
                        <a:lstStyle/>
                        <a:p>
                          <a:endParaRPr lang="it-IT" sz="1600" dirty="0"/>
                        </a:p>
                      </a:txBody>
                      <a:tcPr/>
                    </a:tc>
                    <a:tc vMerge="1">
                      <a:txBody>
                        <a:bodyPr/>
                        <a:lstStyle/>
                        <a:p>
                          <a:endParaRPr lang="it-IT" sz="1600" dirty="0"/>
                        </a:p>
                      </a:txBody>
                      <a:tcPr/>
                    </a:tc>
                    <a:tc>
                      <a:txBody>
                        <a:bodyPr/>
                        <a:lstStyle/>
                        <a:p>
                          <a:pPr algn="l"/>
                          <a:r>
                            <a:rPr lang="it-IT" sz="1600" dirty="0"/>
                            <a:t>1,93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pPr algn="l"/>
                          <a:r>
                            <a:rPr lang="it-IT" sz="1600" dirty="0"/>
                            <a:t>2,50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pPr algn="l"/>
                          <a:r>
                            <a:rPr lang="it-IT" sz="1600" dirty="0"/>
                            <a:t>2,73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pPr algn="l"/>
                          <a:r>
                            <a:rPr lang="it-IT" sz="1600" dirty="0"/>
                            <a:t>5,16 · 10</a:t>
                          </a:r>
                          <a:r>
                            <a:rPr lang="it-IT" sz="1600" baseline="30000" dirty="0"/>
                            <a:t>5</a:t>
                          </a:r>
                          <a:r>
                            <a:rPr lang="it-IT" sz="1600" dirty="0"/>
                            <a:t> N/m</a:t>
                          </a:r>
                        </a:p>
                      </a:txBody>
                      <a:tcPr anchor="ctr"/>
                    </a:tc>
                    <a:extLst>
                      <a:ext uri="{0D108BD9-81ED-4DB2-BD59-A6C34878D82A}">
                        <a16:rowId xmlns:a16="http://schemas.microsoft.com/office/drawing/2014/main" val="1010429684"/>
                      </a:ext>
                    </a:extLst>
                  </a:tr>
                  <a:tr h="370840">
                    <a:tc vMerge="1">
                      <a:txBody>
                        <a:bodyPr/>
                        <a:lstStyle/>
                        <a:p>
                          <a:endParaRPr lang="it-IT" sz="1600" dirty="0"/>
                        </a:p>
                      </a:txBody>
                      <a:tcPr/>
                    </a:tc>
                    <a:tc vMerge="1">
                      <a:txBody>
                        <a:bodyPr/>
                        <a:lstStyle/>
                        <a:p>
                          <a:endParaRPr lang="it-IT" sz="1600" dirty="0"/>
                        </a:p>
                      </a:txBody>
                      <a:tcPr/>
                    </a:tc>
                    <a:tc>
                      <a:txBody>
                        <a:bodyPr/>
                        <a:lstStyle/>
                        <a:p>
                          <a:pPr algn="l"/>
                          <a:r>
                            <a:rPr lang="it-IT" sz="1600" dirty="0"/>
                            <a:t>1,94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pPr algn="l"/>
                          <a:r>
                            <a:rPr lang="it-IT" sz="1600" dirty="0"/>
                            <a:t>2,50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pPr algn="l"/>
                          <a:r>
                            <a:rPr lang="it-IT" sz="1600" dirty="0"/>
                            <a:t>2,73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pPr algn="l"/>
                          <a:r>
                            <a:rPr lang="it-IT" sz="1600" dirty="0"/>
                            <a:t>5,13 · 10</a:t>
                          </a:r>
                          <a:r>
                            <a:rPr lang="it-IT" sz="1600" baseline="30000" dirty="0"/>
                            <a:t>5</a:t>
                          </a:r>
                          <a:r>
                            <a:rPr lang="it-IT" sz="1600" dirty="0"/>
                            <a:t> N/m</a:t>
                          </a:r>
                        </a:p>
                      </a:txBody>
                      <a:tcPr anchor="ctr"/>
                    </a:tc>
                    <a:extLst>
                      <a:ext uri="{0D108BD9-81ED-4DB2-BD59-A6C34878D82A}">
                        <a16:rowId xmlns:a16="http://schemas.microsoft.com/office/drawing/2014/main" val="2743798546"/>
                      </a:ext>
                    </a:extLst>
                  </a:tr>
                  <a:tr h="370840">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-30</a:t>
                          </a:r>
                          <a:r>
                            <a:rPr lang="el-GR" sz="1600" baseline="0" dirty="0"/>
                            <a:t>μ</a:t>
                          </a:r>
                          <a:r>
                            <a:rPr lang="it-IT" sz="1600" baseline="0" dirty="0"/>
                            <a:t>m</a:t>
                          </a:r>
                          <a:endParaRPr lang="it-IT" sz="1600" dirty="0"/>
                        </a:p>
                      </a:txBody>
                      <a:tcPr anchor="ctr"/>
                    </a:tc>
                    <a:tc rowSpan="3">
                      <a:txBody>
                        <a:bodyPr/>
                        <a:lstStyle/>
                        <a:p>
                          <a:endParaRPr lang="it-IT"/>
                        </a:p>
                      </a:txBody>
                      <a:tcPr anchor="ctr">
                        <a:blipFill>
                          <a:blip r:embed="rId2"/>
                          <a:stretch>
                            <a:fillRect l="-83871" t="-235519" r="-794470" b="-204918"/>
                          </a:stretch>
                        </a:blipFill>
                      </a:tcPr>
                    </a:tc>
                    <a:tc>
                      <a:txBody>
                        <a:bodyPr/>
                        <a:lstStyle/>
                        <a:p>
                          <a:pPr algn="l"/>
                          <a:r>
                            <a:rPr lang="it-IT" sz="1600" dirty="0"/>
                            <a:t>1,94 · 10</a:t>
                          </a:r>
                          <a:r>
                            <a:rPr lang="it-IT" sz="1600" baseline="30000" dirty="0"/>
                            <a:t>5</a:t>
                          </a:r>
                          <a:r>
                            <a:rPr lang="it-IT" sz="1600" dirty="0"/>
                            <a:t> N/m</a:t>
                          </a:r>
                        </a:p>
                      </a:txBody>
                      <a:tcPr anchor="ct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-30</a:t>
                          </a:r>
                          <a:r>
                            <a:rPr lang="el-GR" sz="1600" baseline="0" dirty="0"/>
                            <a:t>μ</a:t>
                          </a:r>
                          <a:r>
                            <a:rPr lang="it-IT" sz="1600" baseline="0" dirty="0"/>
                            <a:t>m</a:t>
                          </a:r>
                          <a:endParaRPr lang="it-IT" sz="1600" dirty="0"/>
                        </a:p>
                      </a:txBody>
                      <a:tcPr anchor="ctr"/>
                    </a:tc>
                    <a:tc rowSpan="3">
                      <a:txBody>
                        <a:bodyPr/>
                        <a:lstStyle/>
                        <a:p>
                          <a:endParaRPr lang="it-IT"/>
                        </a:p>
                      </a:txBody>
                      <a:tcPr anchor="ctr">
                        <a:blipFill>
                          <a:blip r:embed="rId2"/>
                          <a:stretch>
                            <a:fillRect l="-1017500" t="-235519" r="-1536250" b="-204918"/>
                          </a:stretch>
                        </a:blipFill>
                      </a:tcPr>
                    </a:tc>
                    <a:tc>
                      <a:txBody>
                        <a:bodyPr/>
                        <a:lstStyle/>
                        <a:p>
                          <a:pPr algn="l"/>
                          <a:r>
                            <a:rPr lang="it-IT" sz="1600" dirty="0"/>
                            <a:t>2,46 · 10</a:t>
                          </a:r>
                          <a:r>
                            <a:rPr lang="it-IT" sz="1600" baseline="30000" dirty="0"/>
                            <a:t>5</a:t>
                          </a:r>
                          <a:r>
                            <a:rPr lang="it-IT" sz="1600" dirty="0"/>
                            <a:t> N/m</a:t>
                          </a:r>
                        </a:p>
                      </a:txBody>
                      <a:tcPr anchor="ct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-30</a:t>
                          </a:r>
                          <a:r>
                            <a:rPr lang="el-GR" sz="1600" baseline="0" dirty="0"/>
                            <a:t>μ</a:t>
                          </a:r>
                          <a:r>
                            <a:rPr lang="it-IT" sz="1600" baseline="0" dirty="0"/>
                            <a:t>m</a:t>
                          </a:r>
                          <a:endParaRPr lang="it-IT" sz="1600" dirty="0"/>
                        </a:p>
                      </a:txBody>
                      <a:tcPr anchor="ctr"/>
                    </a:tc>
                    <a:tc rowSpan="3">
                      <a:txBody>
                        <a:bodyPr/>
                        <a:lstStyle/>
                        <a:p>
                          <a:endParaRPr lang="it-IT"/>
                        </a:p>
                      </a:txBody>
                      <a:tcPr anchor="ctr">
                        <a:blipFill>
                          <a:blip r:embed="rId2"/>
                          <a:stretch>
                            <a:fillRect l="-1616049" t="-235519" r="-904938" b="-204918"/>
                          </a:stretch>
                        </a:blipFill>
                      </a:tcPr>
                    </a:tc>
                    <a:tc>
                      <a:txBody>
                        <a:bodyPr/>
                        <a:lstStyle/>
                        <a:p>
                          <a:pPr algn="l"/>
                          <a:r>
                            <a:rPr lang="it-IT" sz="1600" dirty="0"/>
                            <a:t>2,69 · 10</a:t>
                          </a:r>
                          <a:r>
                            <a:rPr lang="it-IT" sz="1600" baseline="30000" dirty="0"/>
                            <a:t>5</a:t>
                          </a:r>
                          <a:r>
                            <a:rPr lang="it-IT" sz="1600" dirty="0"/>
                            <a:t> N/m</a:t>
                          </a:r>
                        </a:p>
                      </a:txBody>
                      <a:tcPr anchor="ct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-30</a:t>
                          </a:r>
                          <a:r>
                            <a:rPr lang="el-GR" sz="1600" baseline="0" dirty="0"/>
                            <a:t>μ</a:t>
                          </a:r>
                          <a:r>
                            <a:rPr lang="it-IT" sz="1600" baseline="0" dirty="0"/>
                            <a:t>m</a:t>
                          </a:r>
                          <a:endParaRPr lang="it-IT" sz="1600" dirty="0"/>
                        </a:p>
                      </a:txBody>
                      <a:tcPr anchor="ctr"/>
                    </a:tc>
                    <a:tc rowSpan="3">
                      <a:txBody>
                        <a:bodyPr/>
                        <a:lstStyle/>
                        <a:p>
                          <a:endParaRPr lang="it-IT"/>
                        </a:p>
                      </a:txBody>
                      <a:tcPr anchor="ctr">
                        <a:blipFill>
                          <a:blip r:embed="rId2"/>
                          <a:stretch>
                            <a:fillRect l="-2256250" t="-235519" r="-297500" b="-204918"/>
                          </a:stretch>
                        </a:blipFill>
                      </a:tcPr>
                    </a:tc>
                    <a:tc>
                      <a:txBody>
                        <a:bodyPr/>
                        <a:lstStyle/>
                        <a:p>
                          <a:pPr algn="l"/>
                          <a:r>
                            <a:rPr lang="it-IT" sz="1600" dirty="0"/>
                            <a:t>5,03 · 10</a:t>
                          </a:r>
                          <a:r>
                            <a:rPr lang="it-IT" sz="1600" baseline="30000" dirty="0"/>
                            <a:t>5</a:t>
                          </a:r>
                          <a:r>
                            <a:rPr lang="it-IT" sz="1600" dirty="0"/>
                            <a:t> N/m</a:t>
                          </a:r>
                        </a:p>
                      </a:txBody>
                      <a:tcPr anchor="ctr"/>
                    </a:tc>
                    <a:extLst>
                      <a:ext uri="{0D108BD9-81ED-4DB2-BD59-A6C34878D82A}">
                        <a16:rowId xmlns:a16="http://schemas.microsoft.com/office/drawing/2014/main" val="2131493858"/>
                      </a:ext>
                    </a:extLst>
                  </a:tr>
                  <a:tr h="370840">
                    <a:tc vMerge="1">
                      <a:txBody>
                        <a:bodyPr/>
                        <a:lstStyle/>
                        <a:p>
                          <a:endParaRPr lang="it-IT" sz="1600" dirty="0"/>
                        </a:p>
                      </a:txBody>
                      <a:tcPr/>
                    </a:tc>
                    <a:tc vMerge="1">
                      <a:txBody>
                        <a:bodyPr/>
                        <a:lstStyle/>
                        <a:p>
                          <a:endParaRPr lang="it-IT" sz="1600" dirty="0"/>
                        </a:p>
                      </a:txBody>
                      <a:tcPr/>
                    </a:tc>
                    <a:tc>
                      <a:txBody>
                        <a:bodyPr/>
                        <a:lstStyle/>
                        <a:p>
                          <a:pPr algn="l"/>
                          <a:r>
                            <a:rPr lang="it-IT" sz="1600" dirty="0"/>
                            <a:t>1,95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pPr algn="l"/>
                          <a:r>
                            <a:rPr lang="it-IT" sz="1600" dirty="0"/>
                            <a:t>2,40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pPr algn="l"/>
                          <a:r>
                            <a:rPr lang="it-IT" sz="1600" dirty="0"/>
                            <a:t>2,69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pPr algn="l"/>
                          <a:r>
                            <a:rPr lang="it-IT" sz="1600" dirty="0"/>
                            <a:t>5,12 · 10</a:t>
                          </a:r>
                          <a:r>
                            <a:rPr lang="it-IT" sz="1600" baseline="30000" dirty="0"/>
                            <a:t>5</a:t>
                          </a:r>
                          <a:r>
                            <a:rPr lang="it-IT" sz="1600" dirty="0"/>
                            <a:t> N/m</a:t>
                          </a:r>
                        </a:p>
                      </a:txBody>
                      <a:tcPr anchor="ctr"/>
                    </a:tc>
                    <a:extLst>
                      <a:ext uri="{0D108BD9-81ED-4DB2-BD59-A6C34878D82A}">
                        <a16:rowId xmlns:a16="http://schemas.microsoft.com/office/drawing/2014/main" val="1898365279"/>
                      </a:ext>
                    </a:extLst>
                  </a:tr>
                  <a:tr h="370840">
                    <a:tc vMerge="1">
                      <a:txBody>
                        <a:bodyPr/>
                        <a:lstStyle/>
                        <a:p>
                          <a:endParaRPr lang="it-IT" sz="1600" dirty="0"/>
                        </a:p>
                      </a:txBody>
                      <a:tcPr/>
                    </a:tc>
                    <a:tc vMerge="1">
                      <a:txBody>
                        <a:bodyPr/>
                        <a:lstStyle/>
                        <a:p>
                          <a:endParaRPr lang="it-IT" sz="1600" dirty="0"/>
                        </a:p>
                      </a:txBody>
                      <a:tcPr/>
                    </a:tc>
                    <a:tc>
                      <a:txBody>
                        <a:bodyPr/>
                        <a:lstStyle/>
                        <a:p>
                          <a:pPr algn="l"/>
                          <a:r>
                            <a:rPr lang="it-IT" sz="1600" dirty="0"/>
                            <a:t>1,98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pPr algn="l"/>
                          <a:r>
                            <a:rPr lang="it-IT" sz="1600" dirty="0"/>
                            <a:t>2,39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pPr algn="l"/>
                          <a:r>
                            <a:rPr lang="it-IT" sz="1600" dirty="0"/>
                            <a:t>2,70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pPr algn="l"/>
                          <a:r>
                            <a:rPr lang="it-IT" sz="1600" dirty="0"/>
                            <a:t>5,00 · 10</a:t>
                          </a:r>
                          <a:r>
                            <a:rPr lang="it-IT" sz="1600" baseline="30000" dirty="0"/>
                            <a:t>5</a:t>
                          </a:r>
                          <a:r>
                            <a:rPr lang="it-IT" sz="1600" dirty="0"/>
                            <a:t> N/m</a:t>
                          </a:r>
                        </a:p>
                      </a:txBody>
                      <a:tcPr anchor="ctr"/>
                    </a:tc>
                    <a:extLst>
                      <a:ext uri="{0D108BD9-81ED-4DB2-BD59-A6C34878D82A}">
                        <a16:rowId xmlns:a16="http://schemas.microsoft.com/office/drawing/2014/main" val="950009371"/>
                      </a:ext>
                    </a:extLst>
                  </a:tr>
                  <a:tr h="370840">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-50</a:t>
                          </a:r>
                          <a:r>
                            <a:rPr lang="el-GR" sz="1600" baseline="0" dirty="0"/>
                            <a:t>μ</a:t>
                          </a:r>
                          <a:r>
                            <a:rPr lang="it-IT" sz="1600" baseline="0" dirty="0"/>
                            <a:t>m</a:t>
                          </a:r>
                          <a:endParaRPr lang="it-IT" sz="1600" dirty="0"/>
                        </a:p>
                      </a:txBody>
                      <a:tcPr anchor="ctr"/>
                    </a:tc>
                    <a:tc rowSpan="3">
                      <a:txBody>
                        <a:bodyPr/>
                        <a:lstStyle/>
                        <a:p>
                          <a:endParaRPr lang="it-IT"/>
                        </a:p>
                      </a:txBody>
                      <a:tcPr anchor="ctr">
                        <a:blipFill>
                          <a:blip r:embed="rId2"/>
                          <a:stretch>
                            <a:fillRect l="-83871" t="-337363" r="-794470" b="-106044"/>
                          </a:stretch>
                        </a:blipFill>
                      </a:tcPr>
                    </a:tc>
                    <a:tc>
                      <a:txBody>
                        <a:bodyPr/>
                        <a:lstStyle/>
                        <a:p>
                          <a:pPr algn="l"/>
                          <a:r>
                            <a:rPr lang="it-IT" sz="1600" dirty="0"/>
                            <a:t>1,96 · 10</a:t>
                          </a:r>
                          <a:r>
                            <a:rPr lang="it-IT" sz="1600" baseline="30000" dirty="0"/>
                            <a:t>5</a:t>
                          </a:r>
                          <a:r>
                            <a:rPr lang="it-IT" sz="1600" dirty="0"/>
                            <a:t> N/m</a:t>
                          </a:r>
                        </a:p>
                      </a:txBody>
                      <a:tcPr anchor="ct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-50</a:t>
                          </a:r>
                          <a:r>
                            <a:rPr lang="el-GR" sz="1600" baseline="0" dirty="0"/>
                            <a:t>μ</a:t>
                          </a:r>
                          <a:r>
                            <a:rPr lang="it-IT" sz="1600" baseline="0" dirty="0"/>
                            <a:t>m</a:t>
                          </a:r>
                          <a:endParaRPr lang="it-IT" sz="1600" dirty="0"/>
                        </a:p>
                      </a:txBody>
                      <a:tcPr anchor="ctr"/>
                    </a:tc>
                    <a:tc rowSpan="3">
                      <a:txBody>
                        <a:bodyPr/>
                        <a:lstStyle/>
                        <a:p>
                          <a:endParaRPr lang="it-IT"/>
                        </a:p>
                      </a:txBody>
                      <a:tcPr anchor="ctr">
                        <a:blipFill>
                          <a:blip r:embed="rId2"/>
                          <a:stretch>
                            <a:fillRect l="-1017500" t="-337363" r="-1536250" b="-106044"/>
                          </a:stretch>
                        </a:blipFill>
                      </a:tcPr>
                    </a:tc>
                    <a:tc>
                      <a:txBody>
                        <a:bodyPr/>
                        <a:lstStyle/>
                        <a:p>
                          <a:pPr algn="l"/>
                          <a:r>
                            <a:rPr lang="it-IT" sz="1600" dirty="0"/>
                            <a:t>2,34 · 10</a:t>
                          </a:r>
                          <a:r>
                            <a:rPr lang="it-IT" sz="1600" baseline="30000" dirty="0"/>
                            <a:t>5</a:t>
                          </a:r>
                          <a:r>
                            <a:rPr lang="it-IT" sz="1600" dirty="0"/>
                            <a:t> N/m</a:t>
                          </a:r>
                        </a:p>
                      </a:txBody>
                      <a:tcPr anchor="ct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-50</a:t>
                          </a:r>
                          <a:r>
                            <a:rPr lang="el-GR" sz="1600" baseline="0" dirty="0"/>
                            <a:t>μ</a:t>
                          </a:r>
                          <a:r>
                            <a:rPr lang="it-IT" sz="1600" baseline="0" dirty="0"/>
                            <a:t>m</a:t>
                          </a:r>
                          <a:endParaRPr lang="it-IT" sz="1600" dirty="0"/>
                        </a:p>
                      </a:txBody>
                      <a:tcPr anchor="ctr"/>
                    </a:tc>
                    <a:tc rowSpan="3">
                      <a:txBody>
                        <a:bodyPr/>
                        <a:lstStyle/>
                        <a:p>
                          <a:endParaRPr lang="it-IT"/>
                        </a:p>
                      </a:txBody>
                      <a:tcPr anchor="ctr">
                        <a:blipFill>
                          <a:blip r:embed="rId2"/>
                          <a:stretch>
                            <a:fillRect l="-1616049" t="-337363" r="-904938" b="-106044"/>
                          </a:stretch>
                        </a:blipFill>
                      </a:tcPr>
                    </a:tc>
                    <a:tc>
                      <a:txBody>
                        <a:bodyPr/>
                        <a:lstStyle/>
                        <a:p>
                          <a:pPr algn="l"/>
                          <a:r>
                            <a:rPr lang="it-IT" sz="1600" dirty="0"/>
                            <a:t>2,67 · 10</a:t>
                          </a:r>
                          <a:r>
                            <a:rPr lang="it-IT" sz="1600" baseline="30000" dirty="0"/>
                            <a:t>5</a:t>
                          </a:r>
                          <a:r>
                            <a:rPr lang="it-IT" sz="1600" dirty="0"/>
                            <a:t> N/m</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extLst>
                      <a:ext uri="{0D108BD9-81ED-4DB2-BD59-A6C34878D82A}">
                        <a16:rowId xmlns:a16="http://schemas.microsoft.com/office/drawing/2014/main" val="3411052201"/>
                      </a:ext>
                    </a:extLst>
                  </a:tr>
                  <a:tr h="370840">
                    <a:tc vMerge="1">
                      <a:txBody>
                        <a:bodyPr/>
                        <a:lstStyle/>
                        <a:p>
                          <a:endParaRPr lang="it-IT" sz="1600" dirty="0"/>
                        </a:p>
                      </a:txBody>
                      <a:tcPr/>
                    </a:tc>
                    <a:tc vMerge="1">
                      <a:txBody>
                        <a:bodyPr/>
                        <a:lstStyle/>
                        <a:p>
                          <a:endParaRPr lang="it-IT" sz="1600" dirty="0"/>
                        </a:p>
                      </a:txBody>
                      <a:tcPr/>
                    </a:tc>
                    <a:tc>
                      <a:txBody>
                        <a:bodyPr/>
                        <a:lstStyle/>
                        <a:p>
                          <a:pPr algn="l"/>
                          <a:r>
                            <a:rPr lang="it-IT" sz="1600" dirty="0"/>
                            <a:t>1,97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pPr algn="l"/>
                          <a:r>
                            <a:rPr lang="it-IT" sz="1600" dirty="0"/>
                            <a:t>2,34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pPr algn="l"/>
                          <a:r>
                            <a:rPr lang="it-IT" sz="1600" dirty="0"/>
                            <a:t>2,67 · 10</a:t>
                          </a:r>
                          <a:r>
                            <a:rPr lang="it-IT" sz="1600" baseline="30000" dirty="0"/>
                            <a:t>5</a:t>
                          </a:r>
                          <a:r>
                            <a:rPr lang="it-IT" sz="1600" dirty="0"/>
                            <a:t> N/m</a:t>
                          </a:r>
                        </a:p>
                      </a:txBody>
                      <a:tcPr anchor="ctr"/>
                    </a:tc>
                    <a:tc>
                      <a:txBody>
                        <a:bodyPr/>
                        <a:lstStyle/>
                        <a:p>
                          <a:pPr algn="l"/>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extLst>
                      <a:ext uri="{0D108BD9-81ED-4DB2-BD59-A6C34878D82A}">
                        <a16:rowId xmlns:a16="http://schemas.microsoft.com/office/drawing/2014/main" val="1884452820"/>
                      </a:ext>
                    </a:extLst>
                  </a:tr>
                  <a:tr h="370840">
                    <a:tc vMerge="1">
                      <a:txBody>
                        <a:bodyPr/>
                        <a:lstStyle/>
                        <a:p>
                          <a:endParaRPr lang="it-IT" sz="1600" dirty="0"/>
                        </a:p>
                      </a:txBody>
                      <a:tcPr/>
                    </a:tc>
                    <a:tc vMerge="1">
                      <a:txBody>
                        <a:bodyPr/>
                        <a:lstStyle/>
                        <a:p>
                          <a:endParaRPr lang="it-IT" sz="1600" dirty="0"/>
                        </a:p>
                      </a:txBody>
                      <a:tcPr/>
                    </a:tc>
                    <a:tc>
                      <a:txBody>
                        <a:bodyPr/>
                        <a:lstStyle/>
                        <a:p>
                          <a:pPr algn="l"/>
                          <a:r>
                            <a:rPr lang="it-IT" sz="1600" dirty="0"/>
                            <a:t>1,97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pPr algn="l"/>
                          <a:r>
                            <a:rPr lang="it-IT" sz="1600" dirty="0"/>
                            <a:t>2,35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pPr algn="l"/>
                          <a:r>
                            <a:rPr lang="it-IT" sz="1600" dirty="0"/>
                            <a:t>2,66 · 10</a:t>
                          </a:r>
                          <a:r>
                            <a:rPr lang="it-IT" sz="1600" baseline="30000" dirty="0"/>
                            <a:t>5</a:t>
                          </a:r>
                          <a:r>
                            <a:rPr lang="it-IT" sz="1600" dirty="0"/>
                            <a:t> N/m</a:t>
                          </a:r>
                        </a:p>
                      </a:txBody>
                      <a:tcPr anchor="ctr"/>
                    </a:tc>
                    <a:tc>
                      <a:txBody>
                        <a:bodyPr/>
                        <a:lstStyle/>
                        <a:p>
                          <a:pPr algn="l"/>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extLst>
                      <a:ext uri="{0D108BD9-81ED-4DB2-BD59-A6C34878D82A}">
                        <a16:rowId xmlns:a16="http://schemas.microsoft.com/office/drawing/2014/main" val="4193738171"/>
                      </a:ext>
                    </a:extLst>
                  </a:tr>
                  <a:tr h="370840">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-70</a:t>
                          </a:r>
                          <a:r>
                            <a:rPr lang="el-GR" sz="1600" baseline="0" dirty="0"/>
                            <a:t>μ</a:t>
                          </a:r>
                          <a:r>
                            <a:rPr lang="it-IT" sz="1600" baseline="0" dirty="0"/>
                            <a:t>m</a:t>
                          </a:r>
                          <a:endParaRPr lang="it-IT" sz="1600" dirty="0"/>
                        </a:p>
                      </a:txBody>
                      <a:tcPr anchor="ctr"/>
                    </a:tc>
                    <a:tc rowSpan="3">
                      <a:txBody>
                        <a:bodyPr/>
                        <a:lstStyle/>
                        <a:p>
                          <a:endParaRPr lang="it-IT"/>
                        </a:p>
                      </a:txBody>
                      <a:tcPr anchor="ctr">
                        <a:blipFill>
                          <a:blip r:embed="rId2"/>
                          <a:stretch>
                            <a:fillRect l="-83871" t="-434973" r="-794470" b="-5464"/>
                          </a:stretch>
                        </a:blipFill>
                      </a:tcPr>
                    </a:tc>
                    <a:tc>
                      <a:txBody>
                        <a:bodyPr/>
                        <a:lstStyle/>
                        <a:p>
                          <a:pPr algn="l"/>
                          <a:r>
                            <a:rPr lang="it-IT" sz="1600" dirty="0"/>
                            <a:t>1,95 · 10</a:t>
                          </a:r>
                          <a:r>
                            <a:rPr lang="it-IT" sz="1600" baseline="30000" dirty="0"/>
                            <a:t>5</a:t>
                          </a:r>
                          <a:r>
                            <a:rPr lang="it-IT" sz="1600" dirty="0"/>
                            <a:t> N/m</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it-IT" sz="1600" dirty="0"/>
                        </a:p>
                      </a:txBody>
                      <a:tcPr anchor="ctr"/>
                    </a:tc>
                    <a:tc>
                      <a:txBody>
                        <a:bodyPr/>
                        <a:lstStyle/>
                        <a:p>
                          <a:pPr algn="l"/>
                          <a:endParaRPr lang="it-IT" sz="1600"/>
                        </a:p>
                      </a:txBody>
                      <a:tcPr anchor="ctr"/>
                    </a:tc>
                    <a:tc>
                      <a:txBody>
                        <a:bodyPr/>
                        <a:lstStyle/>
                        <a:p>
                          <a:pPr algn="l"/>
                          <a:endParaRPr lang="it-IT" sz="160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it-IT" sz="1600" dirty="0"/>
                        </a:p>
                      </a:txBody>
                      <a:tcPr anchor="ctr"/>
                    </a:tc>
                    <a:tc>
                      <a:txBody>
                        <a:bodyPr/>
                        <a:lstStyle/>
                        <a:p>
                          <a:pPr algn="l"/>
                          <a:endParaRPr lang="it-IT" sz="1600"/>
                        </a:p>
                      </a:txBody>
                      <a:tcPr anchor="ctr"/>
                    </a:tc>
                    <a:tc>
                      <a:txBody>
                        <a:bodyPr/>
                        <a:lstStyle/>
                        <a:p>
                          <a:pPr algn="l"/>
                          <a:endParaRPr lang="it-IT" sz="16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extLst>
                      <a:ext uri="{0D108BD9-81ED-4DB2-BD59-A6C34878D82A}">
                        <a16:rowId xmlns:a16="http://schemas.microsoft.com/office/drawing/2014/main" val="1860348539"/>
                      </a:ext>
                    </a:extLst>
                  </a:tr>
                  <a:tr h="370840">
                    <a:tc vMerge="1">
                      <a:txBody>
                        <a:bodyPr/>
                        <a:lstStyle/>
                        <a:p>
                          <a:endParaRPr lang="it-IT" sz="1600" dirty="0"/>
                        </a:p>
                      </a:txBody>
                      <a:tcPr/>
                    </a:tc>
                    <a:tc vMerge="1">
                      <a:txBody>
                        <a:bodyPr/>
                        <a:lstStyle/>
                        <a:p>
                          <a:endParaRPr lang="it-IT" sz="1600" dirty="0"/>
                        </a:p>
                      </a:txBody>
                      <a:tcPr/>
                    </a:tc>
                    <a:tc>
                      <a:txBody>
                        <a:bodyPr/>
                        <a:lstStyle/>
                        <a:p>
                          <a:pPr algn="l"/>
                          <a:r>
                            <a:rPr lang="it-IT" sz="1600" dirty="0"/>
                            <a:t>1,93 · 10</a:t>
                          </a:r>
                          <a:r>
                            <a:rPr lang="it-IT" sz="1600" baseline="30000" dirty="0"/>
                            <a:t>5</a:t>
                          </a:r>
                          <a:r>
                            <a:rPr lang="it-IT" sz="1600" dirty="0"/>
                            <a:t> N/m</a:t>
                          </a:r>
                        </a:p>
                      </a:txBody>
                      <a:tcPr anchor="ctr"/>
                    </a:tc>
                    <a:tc>
                      <a:txBody>
                        <a:bodyPr/>
                        <a:lstStyle/>
                        <a:p>
                          <a:pPr algn="l"/>
                          <a:endParaRPr lang="it-IT" sz="1600" dirty="0"/>
                        </a:p>
                      </a:txBody>
                      <a:tcPr anchor="ctr"/>
                    </a:tc>
                    <a:tc>
                      <a:txBody>
                        <a:bodyPr/>
                        <a:lstStyle/>
                        <a:p>
                          <a:pPr algn="l"/>
                          <a:endParaRPr lang="it-IT" sz="1600"/>
                        </a:p>
                      </a:txBody>
                      <a:tcPr anchor="ctr"/>
                    </a:tc>
                    <a:tc>
                      <a:txBody>
                        <a:bodyPr/>
                        <a:lstStyle/>
                        <a:p>
                          <a:pPr algn="l"/>
                          <a:endParaRPr lang="it-IT" sz="1600"/>
                        </a:p>
                      </a:txBody>
                      <a:tcPr anchor="ctr"/>
                    </a:tc>
                    <a:tc>
                      <a:txBody>
                        <a:bodyPr/>
                        <a:lstStyle/>
                        <a:p>
                          <a:pPr algn="l"/>
                          <a:endParaRPr lang="it-IT" sz="1600" dirty="0"/>
                        </a:p>
                      </a:txBody>
                      <a:tcPr anchor="ctr"/>
                    </a:tc>
                    <a:tc>
                      <a:txBody>
                        <a:bodyPr/>
                        <a:lstStyle/>
                        <a:p>
                          <a:pPr algn="l"/>
                          <a:endParaRPr lang="it-IT" sz="1600"/>
                        </a:p>
                      </a:txBody>
                      <a:tcPr anchor="ctr"/>
                    </a:tc>
                    <a:tc>
                      <a:txBody>
                        <a:bodyPr/>
                        <a:lstStyle/>
                        <a:p>
                          <a:pPr algn="l"/>
                          <a:endParaRPr lang="it-IT" sz="1600"/>
                        </a:p>
                      </a:txBody>
                      <a:tcPr anchor="ctr"/>
                    </a:tc>
                    <a:tc>
                      <a:txBody>
                        <a:bodyPr/>
                        <a:lstStyle/>
                        <a:p>
                          <a:pPr algn="l"/>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extLst>
                      <a:ext uri="{0D108BD9-81ED-4DB2-BD59-A6C34878D82A}">
                        <a16:rowId xmlns:a16="http://schemas.microsoft.com/office/drawing/2014/main" val="1547872353"/>
                      </a:ext>
                    </a:extLst>
                  </a:tr>
                  <a:tr h="370840">
                    <a:tc vMerge="1">
                      <a:txBody>
                        <a:bodyPr/>
                        <a:lstStyle/>
                        <a:p>
                          <a:endParaRPr lang="it-IT" sz="1600" dirty="0"/>
                        </a:p>
                      </a:txBody>
                      <a:tcPr/>
                    </a:tc>
                    <a:tc vMerge="1">
                      <a:txBody>
                        <a:bodyPr/>
                        <a:lstStyle/>
                        <a:p>
                          <a:endParaRPr lang="it-IT" sz="1600" dirty="0"/>
                        </a:p>
                      </a:txBody>
                      <a:tcPr/>
                    </a:tc>
                    <a:tc>
                      <a:txBody>
                        <a:bodyPr/>
                        <a:lstStyle/>
                        <a:p>
                          <a:pPr algn="l"/>
                          <a:r>
                            <a:rPr lang="it-IT" sz="1600" dirty="0"/>
                            <a:t>1,97 · 10</a:t>
                          </a:r>
                          <a:r>
                            <a:rPr lang="it-IT" sz="1600" baseline="30000" dirty="0"/>
                            <a:t>5</a:t>
                          </a:r>
                          <a:r>
                            <a:rPr lang="it-IT" sz="1600" dirty="0"/>
                            <a:t> N/m</a:t>
                          </a:r>
                        </a:p>
                      </a:txBody>
                      <a:tcPr anchor="ctr"/>
                    </a:tc>
                    <a:tc>
                      <a:txBody>
                        <a:bodyPr/>
                        <a:lstStyle/>
                        <a:p>
                          <a:pPr algn="l"/>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extLst>
                      <a:ext uri="{0D108BD9-81ED-4DB2-BD59-A6C34878D82A}">
                        <a16:rowId xmlns:a16="http://schemas.microsoft.com/office/drawing/2014/main" val="1451463898"/>
                      </a:ext>
                    </a:extLst>
                  </a:tr>
                </a:tbl>
              </a:graphicData>
            </a:graphic>
          </p:graphicFrame>
        </mc:Fallback>
      </mc:AlternateContent>
      <p:sp>
        <p:nvSpPr>
          <p:cNvPr id="6" name="CasellaDiTesto 5">
            <a:extLst>
              <a:ext uri="{FF2B5EF4-FFF2-40B4-BE49-F238E27FC236}">
                <a16:creationId xmlns:a16="http://schemas.microsoft.com/office/drawing/2014/main" id="{5D7027D1-9D10-6A9F-F067-936E35BCC75D}"/>
              </a:ext>
            </a:extLst>
          </p:cNvPr>
          <p:cNvSpPr txBox="1"/>
          <p:nvPr/>
        </p:nvSpPr>
        <p:spPr>
          <a:xfrm>
            <a:off x="292847" y="10744"/>
            <a:ext cx="8128000" cy="369332"/>
          </a:xfrm>
          <a:prstGeom prst="rect">
            <a:avLst/>
          </a:prstGeom>
          <a:noFill/>
        </p:spPr>
        <p:txBody>
          <a:bodyPr wrap="square" rtlCol="0">
            <a:spAutoFit/>
          </a:bodyPr>
          <a:lstStyle/>
          <a:p>
            <a:r>
              <a:rPr lang="it-IT" dirty="0"/>
              <a:t>TABELLA RIGIDEZZE DA BANCO LASER, </a:t>
            </a:r>
            <a:r>
              <a:rPr lang="it-IT" dirty="0" err="1"/>
              <a:t>p</a:t>
            </a:r>
            <a:r>
              <a:rPr lang="it-IT" baseline="-25000" dirty="0" err="1"/>
              <a:t>s</a:t>
            </a:r>
            <a:r>
              <a:rPr lang="it-IT" dirty="0"/>
              <a:t> = 4bar, </a:t>
            </a:r>
            <a:r>
              <a:rPr lang="it-IT" dirty="0" err="1"/>
              <a:t>D</a:t>
            </a:r>
            <a:r>
              <a:rPr lang="it-IT" baseline="-25000" dirty="0" err="1"/>
              <a:t>foro</a:t>
            </a:r>
            <a:r>
              <a:rPr lang="it-IT" dirty="0"/>
              <a:t> = 8mm, k</a:t>
            </a:r>
            <a:r>
              <a:rPr lang="it-IT" baseline="-25000" dirty="0"/>
              <a:t>m</a:t>
            </a:r>
            <a:r>
              <a:rPr lang="it-IT" dirty="0"/>
              <a:t> = … · 10</a:t>
            </a:r>
            <a:r>
              <a:rPr lang="it-IT" baseline="30000" dirty="0"/>
              <a:t>5</a:t>
            </a:r>
            <a:r>
              <a:rPr lang="it-IT" dirty="0"/>
              <a:t> N/m</a:t>
            </a:r>
          </a:p>
        </p:txBody>
      </p:sp>
      <mc:AlternateContent xmlns:mc="http://schemas.openxmlformats.org/markup-compatibility/2006">
        <mc:Choice xmlns:a14="http://schemas.microsoft.com/office/drawing/2010/main" Requires="a14">
          <p:sp>
            <p:nvSpPr>
              <p:cNvPr id="7" name="CasellaDiTesto 6">
                <a:extLst>
                  <a:ext uri="{FF2B5EF4-FFF2-40B4-BE49-F238E27FC236}">
                    <a16:creationId xmlns:a16="http://schemas.microsoft.com/office/drawing/2014/main" id="{6BF24FFC-43FC-7C23-04AD-1C2C8EA24EA8}"/>
                  </a:ext>
                </a:extLst>
              </p:cNvPr>
              <p:cNvSpPr txBox="1"/>
              <p:nvPr/>
            </p:nvSpPr>
            <p:spPr>
              <a:xfrm>
                <a:off x="9702202" y="4673972"/>
                <a:ext cx="3266141" cy="3936719"/>
              </a:xfrm>
              <a:prstGeom prst="rect">
                <a:avLst/>
              </a:prstGeom>
              <a:noFill/>
            </p:spPr>
            <p:txBody>
              <a:bodyPr wrap="square" rtlCol="0">
                <a:spAutoFit/>
              </a:bodyPr>
              <a:lstStyle/>
              <a:p>
                <a:pPr algn="just"/>
                <a:r>
                  <a:rPr lang="it-IT" dirty="0"/>
                  <a:t>Viene calcolata come a partire dalla pendenza dell’andamento dello spostamento della membrana in funzione della pressione relativa nella camera della valvola. </a:t>
                </a:r>
              </a:p>
              <a:p>
                <a:pPr algn="just"/>
                <a:endParaRPr lang="it-IT" dirty="0"/>
              </a:p>
              <a:p>
                <a:pPr algn="just"/>
                <a14:m>
                  <m:oMathPara xmlns:m="http://schemas.openxmlformats.org/officeDocument/2006/math">
                    <m:oMathParaPr>
                      <m:jc m:val="centerGroup"/>
                    </m:oMathParaPr>
                    <m:oMath xmlns:m="http://schemas.openxmlformats.org/officeDocument/2006/math">
                      <m:sSub>
                        <m:sSubPr>
                          <m:ctrlPr>
                            <a:rPr lang="it-IT" i="1" smtClean="0">
                              <a:latin typeface="Cambria Math" panose="02040503050406030204" pitchFamily="18" charset="0"/>
                            </a:rPr>
                          </m:ctrlPr>
                        </m:sSubPr>
                        <m:e>
                          <m:r>
                            <a:rPr lang="it-IT" b="0" i="1" smtClean="0">
                              <a:latin typeface="Cambria Math" panose="02040503050406030204" pitchFamily="18" charset="0"/>
                            </a:rPr>
                            <m:t>𝑘</m:t>
                          </m:r>
                        </m:e>
                        <m:sub>
                          <m:r>
                            <a:rPr lang="it-IT" b="0" i="1" smtClean="0">
                              <a:latin typeface="Cambria Math" panose="02040503050406030204" pitchFamily="18" charset="0"/>
                            </a:rPr>
                            <m:t>𝑚</m:t>
                          </m:r>
                        </m:sub>
                      </m:sSub>
                      <m:r>
                        <a:rPr lang="it-IT" b="0" i="1" smtClean="0">
                          <a:latin typeface="Cambria Math" panose="02040503050406030204" pitchFamily="18" charset="0"/>
                        </a:rPr>
                        <m:t>=</m:t>
                      </m:r>
                      <m:sSub>
                        <m:sSubPr>
                          <m:ctrlPr>
                            <a:rPr lang="it-IT" b="0" i="1" smtClean="0">
                              <a:latin typeface="Cambria Math" panose="02040503050406030204" pitchFamily="18" charset="0"/>
                            </a:rPr>
                          </m:ctrlPr>
                        </m:sSubPr>
                        <m:e>
                          <m:r>
                            <a:rPr lang="it-IT" b="0" i="1" smtClean="0">
                              <a:latin typeface="Cambria Math" panose="02040503050406030204" pitchFamily="18" charset="0"/>
                            </a:rPr>
                            <m:t>𝐴</m:t>
                          </m:r>
                        </m:e>
                        <m:sub>
                          <m:r>
                            <a:rPr lang="it-IT" b="0" i="1" smtClean="0">
                              <a:latin typeface="Cambria Math" panose="02040503050406030204" pitchFamily="18" charset="0"/>
                            </a:rPr>
                            <m:t>𝑚</m:t>
                          </m:r>
                        </m:sub>
                      </m:sSub>
                      <m:f>
                        <m:fPr>
                          <m:ctrlPr>
                            <a:rPr lang="it-IT" b="0" i="1" smtClean="0">
                              <a:latin typeface="Cambria Math" panose="02040503050406030204" pitchFamily="18" charset="0"/>
                            </a:rPr>
                          </m:ctrlPr>
                        </m:fPr>
                        <m:num>
                          <m:r>
                            <a:rPr lang="it-IT" b="0" i="1" smtClean="0">
                              <a:latin typeface="Cambria Math" panose="02040503050406030204" pitchFamily="18" charset="0"/>
                              <a:ea typeface="Cambria Math" panose="02040503050406030204" pitchFamily="18" charset="0"/>
                            </a:rPr>
                            <m:t>∆</m:t>
                          </m:r>
                          <m:r>
                            <a:rPr lang="it-IT" b="0" i="1" smtClean="0">
                              <a:latin typeface="Cambria Math" panose="02040503050406030204" pitchFamily="18" charset="0"/>
                              <a:ea typeface="Cambria Math" panose="02040503050406030204" pitchFamily="18" charset="0"/>
                            </a:rPr>
                            <m:t>𝑃</m:t>
                          </m:r>
                        </m:num>
                        <m:den>
                          <m:r>
                            <a:rPr lang="it-IT" b="0" i="1" smtClean="0">
                              <a:latin typeface="Cambria Math" panose="02040503050406030204" pitchFamily="18" charset="0"/>
                              <a:ea typeface="Cambria Math" panose="02040503050406030204" pitchFamily="18" charset="0"/>
                            </a:rPr>
                            <m:t>∆</m:t>
                          </m:r>
                          <m:r>
                            <a:rPr lang="it-IT" b="0" i="1" smtClean="0">
                              <a:latin typeface="Cambria Math" panose="02040503050406030204" pitchFamily="18" charset="0"/>
                              <a:ea typeface="Cambria Math" panose="02040503050406030204" pitchFamily="18" charset="0"/>
                            </a:rPr>
                            <m:t>𝑥</m:t>
                          </m:r>
                        </m:den>
                      </m:f>
                    </m:oMath>
                  </m:oMathPara>
                </a14:m>
                <a:endParaRPr lang="it-IT" dirty="0"/>
              </a:p>
              <a:p>
                <a:pPr algn="just"/>
                <a:endParaRPr lang="it-IT" dirty="0"/>
              </a:p>
              <a:p>
                <a:pPr algn="just"/>
                <a:r>
                  <a:rPr lang="it-IT" dirty="0"/>
                  <a:t>In alcuni casi l’andamento dello spostamento non è lineare, si è quindi considerato il tratto finale più lineare possibile.</a:t>
                </a:r>
              </a:p>
            </p:txBody>
          </p:sp>
        </mc:Choice>
        <mc:Fallback>
          <p:sp>
            <p:nvSpPr>
              <p:cNvPr id="7" name="CasellaDiTesto 6">
                <a:extLst>
                  <a:ext uri="{FF2B5EF4-FFF2-40B4-BE49-F238E27FC236}">
                    <a16:creationId xmlns:a16="http://schemas.microsoft.com/office/drawing/2014/main" id="{6BF24FFC-43FC-7C23-04AD-1C2C8EA24EA8}"/>
                  </a:ext>
                </a:extLst>
              </p:cNvPr>
              <p:cNvSpPr txBox="1">
                <a:spLocks noRot="1" noChangeAspect="1" noMove="1" noResize="1" noEditPoints="1" noAdjustHandles="1" noChangeArrowheads="1" noChangeShapeType="1" noTextEdit="1"/>
              </p:cNvSpPr>
              <p:nvPr/>
            </p:nvSpPr>
            <p:spPr>
              <a:xfrm>
                <a:off x="9702202" y="4673972"/>
                <a:ext cx="3266141" cy="3936719"/>
              </a:xfrm>
              <a:prstGeom prst="rect">
                <a:avLst/>
              </a:prstGeom>
              <a:blipFill>
                <a:blip r:embed="rId3"/>
                <a:stretch>
                  <a:fillRect l="-1682" t="-929" r="-1682" b="-1548"/>
                </a:stretch>
              </a:blipFill>
            </p:spPr>
            <p:txBody>
              <a:bodyPr/>
              <a:lstStyle/>
              <a:p>
                <a:r>
                  <a:rPr lang="it-IT">
                    <a:noFill/>
                  </a:rPr>
                  <a:t> </a:t>
                </a:r>
              </a:p>
            </p:txBody>
          </p:sp>
        </mc:Fallback>
      </mc:AlternateContent>
    </p:spTree>
    <p:extLst>
      <p:ext uri="{BB962C8B-B14F-4D97-AF65-F5344CB8AC3E}">
        <p14:creationId xmlns:p14="http://schemas.microsoft.com/office/powerpoint/2010/main" val="359903532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06E3EB0A-9865-04A1-5E56-4ED3508E1322}"/>
              </a:ext>
            </a:extLst>
          </p:cNvPr>
          <p:cNvSpPr txBox="1"/>
          <p:nvPr/>
        </p:nvSpPr>
        <p:spPr>
          <a:xfrm>
            <a:off x="292847" y="10744"/>
            <a:ext cx="9828306" cy="369332"/>
          </a:xfrm>
          <a:prstGeom prst="rect">
            <a:avLst/>
          </a:prstGeom>
          <a:noFill/>
        </p:spPr>
        <p:txBody>
          <a:bodyPr wrap="square" rtlCol="0">
            <a:spAutoFit/>
          </a:bodyPr>
          <a:lstStyle/>
          <a:p>
            <a:r>
              <a:rPr lang="it-IT" dirty="0"/>
              <a:t>TABELLA VALORI PER VALIDAZIONE MODELLO 1, s = 120</a:t>
            </a:r>
            <a:r>
              <a:rPr lang="el-GR" dirty="0"/>
              <a:t>μ</a:t>
            </a:r>
            <a:r>
              <a:rPr lang="it-IT" dirty="0"/>
              <a:t>m </a:t>
            </a:r>
            <a:r>
              <a:rPr lang="it-IT" dirty="0" err="1"/>
              <a:t>d</a:t>
            </a:r>
            <a:r>
              <a:rPr lang="it-IT" baseline="-25000" dirty="0" err="1"/>
              <a:t>n</a:t>
            </a:r>
            <a:r>
              <a:rPr lang="it-IT" dirty="0"/>
              <a:t> = 0,95mm, </a:t>
            </a:r>
            <a:r>
              <a:rPr lang="it-IT" dirty="0" err="1"/>
              <a:t>D</a:t>
            </a:r>
            <a:r>
              <a:rPr lang="it-IT" baseline="-25000" dirty="0" err="1"/>
              <a:t>foro</a:t>
            </a:r>
            <a:r>
              <a:rPr lang="it-IT" dirty="0"/>
              <a:t> = 8mm, k</a:t>
            </a:r>
            <a:r>
              <a:rPr lang="it-IT" baseline="-25000" dirty="0"/>
              <a:t>m</a:t>
            </a:r>
            <a:r>
              <a:rPr lang="it-IT" dirty="0"/>
              <a:t> = … · 10</a:t>
            </a:r>
            <a:r>
              <a:rPr lang="it-IT" baseline="30000" dirty="0"/>
              <a:t>5</a:t>
            </a:r>
            <a:r>
              <a:rPr lang="it-IT" dirty="0"/>
              <a:t> N/m</a:t>
            </a:r>
          </a:p>
        </p:txBody>
      </p:sp>
      <p:graphicFrame>
        <p:nvGraphicFramePr>
          <p:cNvPr id="7" name="Tabella 6">
            <a:extLst>
              <a:ext uri="{FF2B5EF4-FFF2-40B4-BE49-F238E27FC236}">
                <a16:creationId xmlns:a16="http://schemas.microsoft.com/office/drawing/2014/main" id="{E3573AB4-7360-CBFB-C302-82D74F376802}"/>
              </a:ext>
            </a:extLst>
          </p:cNvPr>
          <p:cNvGraphicFramePr>
            <a:graphicFrameLocks noGrp="1"/>
          </p:cNvGraphicFramePr>
          <p:nvPr>
            <p:extLst>
              <p:ext uri="{D42A27DB-BD31-4B8C-83A1-F6EECF244321}">
                <p14:modId xmlns:p14="http://schemas.microsoft.com/office/powerpoint/2010/main" val="1607293395"/>
              </p:ext>
            </p:extLst>
          </p:nvPr>
        </p:nvGraphicFramePr>
        <p:xfrm>
          <a:off x="292847" y="473024"/>
          <a:ext cx="8536305" cy="1483360"/>
        </p:xfrm>
        <a:graphic>
          <a:graphicData uri="http://schemas.openxmlformats.org/drawingml/2006/table">
            <a:tbl>
              <a:tblPr firstRow="1" bandRow="1">
                <a:tableStyleId>{F5AB1C69-6EDB-4FF4-983F-18BD219EF322}</a:tableStyleId>
              </a:tblPr>
              <a:tblGrid>
                <a:gridCol w="1016000">
                  <a:extLst>
                    <a:ext uri="{9D8B030D-6E8A-4147-A177-3AD203B41FA5}">
                      <a16:colId xmlns:a16="http://schemas.microsoft.com/office/drawing/2014/main" val="238034564"/>
                    </a:ext>
                  </a:extLst>
                </a:gridCol>
                <a:gridCol w="1016000">
                  <a:extLst>
                    <a:ext uri="{9D8B030D-6E8A-4147-A177-3AD203B41FA5}">
                      <a16:colId xmlns:a16="http://schemas.microsoft.com/office/drawing/2014/main" val="2927930262"/>
                    </a:ext>
                  </a:extLst>
                </a:gridCol>
                <a:gridCol w="1016000">
                  <a:extLst>
                    <a:ext uri="{9D8B030D-6E8A-4147-A177-3AD203B41FA5}">
                      <a16:colId xmlns:a16="http://schemas.microsoft.com/office/drawing/2014/main" val="3790770000"/>
                    </a:ext>
                  </a:extLst>
                </a:gridCol>
                <a:gridCol w="1016000">
                  <a:extLst>
                    <a:ext uri="{9D8B030D-6E8A-4147-A177-3AD203B41FA5}">
                      <a16:colId xmlns:a16="http://schemas.microsoft.com/office/drawing/2014/main" val="173595372"/>
                    </a:ext>
                  </a:extLst>
                </a:gridCol>
                <a:gridCol w="1016000">
                  <a:extLst>
                    <a:ext uri="{9D8B030D-6E8A-4147-A177-3AD203B41FA5}">
                      <a16:colId xmlns:a16="http://schemas.microsoft.com/office/drawing/2014/main" val="2247776066"/>
                    </a:ext>
                  </a:extLst>
                </a:gridCol>
                <a:gridCol w="1424305">
                  <a:extLst>
                    <a:ext uri="{9D8B030D-6E8A-4147-A177-3AD203B41FA5}">
                      <a16:colId xmlns:a16="http://schemas.microsoft.com/office/drawing/2014/main" val="2100464451"/>
                    </a:ext>
                  </a:extLst>
                </a:gridCol>
                <a:gridCol w="1016000">
                  <a:extLst>
                    <a:ext uri="{9D8B030D-6E8A-4147-A177-3AD203B41FA5}">
                      <a16:colId xmlns:a16="http://schemas.microsoft.com/office/drawing/2014/main" val="3364335739"/>
                    </a:ext>
                  </a:extLst>
                </a:gridCol>
                <a:gridCol w="1016000">
                  <a:extLst>
                    <a:ext uri="{9D8B030D-6E8A-4147-A177-3AD203B41FA5}">
                      <a16:colId xmlns:a16="http://schemas.microsoft.com/office/drawing/2014/main" val="560282290"/>
                    </a:ext>
                  </a:extLst>
                </a:gridCol>
              </a:tblGrid>
              <a:tr h="370840">
                <a:tc gridSpan="8">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dirty="0"/>
                        <a:t>Valori numerici modello, s=120</a:t>
                      </a:r>
                      <a:r>
                        <a:rPr lang="el-GR" dirty="0"/>
                        <a:t>μ</a:t>
                      </a:r>
                      <a:r>
                        <a:rPr lang="it-IT" dirty="0"/>
                        <a:t>m, P</a:t>
                      </a:r>
                      <a:r>
                        <a:rPr lang="it-IT" baseline="-25000" dirty="0"/>
                        <a:t>s</a:t>
                      </a:r>
                      <a:r>
                        <a:rPr lang="it-IT" baseline="0" dirty="0"/>
                        <a:t> = 5bar</a:t>
                      </a: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extLst>
                  <a:ext uri="{0D108BD9-81ED-4DB2-BD59-A6C34878D82A}">
                    <a16:rowId xmlns:a16="http://schemas.microsoft.com/office/drawing/2014/main" val="146460792"/>
                  </a:ext>
                </a:extLst>
              </a:tr>
              <a:tr h="370840">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a:t>
                      </a:r>
                      <a:endParaRPr lang="it-IT" sz="1600" dirty="0"/>
                    </a:p>
                  </a:txBody>
                  <a:tcPr anchor="ctr"/>
                </a:tc>
                <a:tc>
                  <a:txBody>
                    <a:bodyPr/>
                    <a:lstStyle/>
                    <a:p>
                      <a:r>
                        <a:rPr lang="it-IT" sz="1600" dirty="0"/>
                        <a:t>-50</a:t>
                      </a:r>
                      <a:r>
                        <a:rPr lang="el-GR" sz="1600" dirty="0"/>
                        <a:t>μ</a:t>
                      </a:r>
                      <a:r>
                        <a:rPr lang="it-IT" sz="1600" dirty="0"/>
                        <a:t>m </a:t>
                      </a:r>
                    </a:p>
                  </a:txBody>
                  <a:tcPr/>
                </a:tc>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600" b="0" i="0" u="none" strike="noStrike" kern="1200" cap="none" spc="0" normalizeH="0" baseline="0" noProof="0" dirty="0" err="1">
                          <a:ln>
                            <a:noFill/>
                          </a:ln>
                          <a:solidFill>
                            <a:prstClr val="black"/>
                          </a:solidFill>
                          <a:effectLst/>
                          <a:uLnTx/>
                          <a:uFillTx/>
                          <a:latin typeface="+mn-lt"/>
                          <a:ea typeface="+mn-ea"/>
                          <a:cs typeface="+mn-cs"/>
                        </a:rPr>
                        <a:t>x</a:t>
                      </a:r>
                      <a:r>
                        <a:rPr kumimoji="0" lang="it-IT" sz="1600" b="0" i="0" u="none" strike="noStrike" kern="1200" cap="none" spc="0" normalizeH="0" baseline="-25000" noProof="0" dirty="0" err="1">
                          <a:ln>
                            <a:noFill/>
                          </a:ln>
                          <a:solidFill>
                            <a:prstClr val="black"/>
                          </a:solidFill>
                          <a:effectLst/>
                          <a:uLnTx/>
                          <a:uFillTx/>
                          <a:latin typeface="+mn-lt"/>
                          <a:ea typeface="+mn-ea"/>
                          <a:cs typeface="+mn-cs"/>
                        </a:rPr>
                        <a:t>bypass</a:t>
                      </a:r>
                      <a:endParaRPr kumimoji="0" lang="it-IT" sz="1600" b="0" i="0" u="none" strike="noStrike" kern="1200" cap="none" spc="0" normalizeH="0" baseline="0" noProof="0" dirty="0">
                        <a:ln>
                          <a:noFill/>
                        </a:ln>
                        <a:solidFill>
                          <a:prstClr val="black"/>
                        </a:solidFill>
                        <a:effectLst/>
                        <a:uLnTx/>
                        <a:uFillTx/>
                        <a:latin typeface="+mn-lt"/>
                        <a:ea typeface="+mn-ea"/>
                        <a:cs typeface="+mn-cs"/>
                      </a:endParaRPr>
                    </a:p>
                  </a:txBody>
                  <a:tcPr anchor="ctr"/>
                </a:tc>
                <a:tc>
                  <a:txBody>
                    <a:bodyPr/>
                    <a:lstStyle/>
                    <a:p>
                      <a:r>
                        <a:rPr lang="it-IT" sz="1600" dirty="0"/>
                        <a:t>9</a:t>
                      </a:r>
                      <a:r>
                        <a:rPr lang="el-GR" sz="1600" dirty="0"/>
                        <a:t>μ</a:t>
                      </a:r>
                      <a:r>
                        <a:rPr lang="it-IT" sz="1600" dirty="0"/>
                        <a:t>m </a:t>
                      </a:r>
                    </a:p>
                  </a:txBody>
                  <a:tcPr/>
                </a:tc>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600" dirty="0"/>
                        <a:t>k</a:t>
                      </a:r>
                      <a:r>
                        <a:rPr lang="it-IT" sz="1600" baseline="-25000" dirty="0"/>
                        <a:t>m</a:t>
                      </a:r>
                      <a:endParaRPr lang="it-IT" sz="1600" dirty="0"/>
                    </a:p>
                  </a:txBody>
                  <a:tcPr anchor="ctr"/>
                </a:tc>
                <a:tc>
                  <a:txBody>
                    <a:bodyPr/>
                    <a:lstStyle/>
                    <a:p>
                      <a:r>
                        <a:rPr lang="it-IT" sz="1600" dirty="0"/>
                        <a:t>3,50 · 10</a:t>
                      </a:r>
                      <a:r>
                        <a:rPr lang="it-IT" sz="1600" baseline="30000" dirty="0"/>
                        <a:t>5</a:t>
                      </a:r>
                      <a:r>
                        <a:rPr lang="it-IT" sz="1600" dirty="0"/>
                        <a:t> N/m</a:t>
                      </a:r>
                    </a:p>
                  </a:txBody>
                  <a:tcPr/>
                </a:tc>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a:t>
                      </a:r>
                      <a:r>
                        <a:rPr lang="it-IT" sz="1600" baseline="30000" dirty="0"/>
                        <a:t>n</a:t>
                      </a:r>
                      <a:endParaRPr lang="it-IT" sz="1600" dirty="0"/>
                    </a:p>
                  </a:txBody>
                  <a:tcPr anchor="ctr"/>
                </a:tc>
                <a:tc>
                  <a:txBody>
                    <a:bodyPr/>
                    <a:lstStyle/>
                    <a:p>
                      <a:r>
                        <a:rPr lang="it-IT" sz="1600" dirty="0"/>
                        <a:t>-4</a:t>
                      </a:r>
                      <a:r>
                        <a:rPr lang="el-GR" sz="1600" dirty="0"/>
                        <a:t>μ</a:t>
                      </a:r>
                      <a:r>
                        <a:rPr lang="it-IT" sz="1600" dirty="0"/>
                        <a:t>m </a:t>
                      </a:r>
                    </a:p>
                  </a:txBody>
                  <a:tcPr/>
                </a:tc>
                <a:extLst>
                  <a:ext uri="{0D108BD9-81ED-4DB2-BD59-A6C34878D82A}">
                    <a16:rowId xmlns:a16="http://schemas.microsoft.com/office/drawing/2014/main" val="1676117325"/>
                  </a:ext>
                </a:extLst>
              </a:tr>
              <a:tr h="370840">
                <a:tc vMerge="1">
                  <a:txBody>
                    <a:bodyPr/>
                    <a:lstStyle/>
                    <a:p>
                      <a:endParaRPr lang="it-IT" sz="1600" dirty="0"/>
                    </a:p>
                  </a:txBody>
                  <a:tcPr/>
                </a:tc>
                <a:tc>
                  <a:txBody>
                    <a:bodyPr/>
                    <a:lstStyle/>
                    <a:p>
                      <a:r>
                        <a:rPr lang="it-IT" sz="1600" dirty="0"/>
                        <a:t>-40</a:t>
                      </a:r>
                      <a:r>
                        <a:rPr lang="el-GR" sz="1600" dirty="0"/>
                        <a:t>μ</a:t>
                      </a:r>
                      <a:r>
                        <a:rPr lang="it-IT" sz="1600" dirty="0"/>
                        <a:t>m </a:t>
                      </a:r>
                    </a:p>
                  </a:txBody>
                  <a:tcPr/>
                </a:tc>
                <a:tc vMerge="1">
                  <a:txBody>
                    <a:bodyPr/>
                    <a:lstStyle/>
                    <a:p>
                      <a:endParaRPr lang="it-IT" sz="1600" dirty="0"/>
                    </a:p>
                  </a:txBody>
                  <a:tcPr/>
                </a:tc>
                <a:tc>
                  <a:txBody>
                    <a:bodyPr/>
                    <a:lstStyle/>
                    <a:p>
                      <a:r>
                        <a:rPr lang="it-IT" sz="1600" dirty="0"/>
                        <a:t>9</a:t>
                      </a:r>
                      <a:r>
                        <a:rPr lang="el-GR" sz="1600" dirty="0"/>
                        <a:t>μ</a:t>
                      </a:r>
                      <a:r>
                        <a:rPr lang="it-IT" sz="1600" dirty="0"/>
                        <a:t>m </a:t>
                      </a:r>
                    </a:p>
                  </a:txBody>
                  <a:tcPr/>
                </a:tc>
                <a:tc vMerge="1">
                  <a:txBody>
                    <a:bodyPr/>
                    <a:lstStyle/>
                    <a:p>
                      <a:endParaRPr lang="it-IT" sz="1600" dirty="0"/>
                    </a:p>
                  </a:txBody>
                  <a:tcPr/>
                </a:tc>
                <a:tc>
                  <a:txBody>
                    <a:bodyPr/>
                    <a:lstStyle/>
                    <a:p>
                      <a:r>
                        <a:rPr lang="it-IT" sz="1600" dirty="0"/>
                        <a:t>3,20 · 10</a:t>
                      </a:r>
                      <a:r>
                        <a:rPr lang="it-IT" sz="1600" baseline="30000" dirty="0"/>
                        <a:t>5</a:t>
                      </a:r>
                      <a:r>
                        <a:rPr lang="it-IT" sz="1600" dirty="0"/>
                        <a:t> N/m</a:t>
                      </a:r>
                    </a:p>
                  </a:txBody>
                  <a:tcPr/>
                </a:tc>
                <a:tc vMerge="1">
                  <a:txBody>
                    <a:bodyPr/>
                    <a:lstStyle/>
                    <a:p>
                      <a:endParaRPr lang="it-IT" sz="1600" dirty="0"/>
                    </a:p>
                  </a:txBody>
                  <a:tcPr/>
                </a:tc>
                <a:tc>
                  <a:txBody>
                    <a:bodyPr/>
                    <a:lstStyle/>
                    <a:p>
                      <a:r>
                        <a:rPr lang="it-IT" sz="1600" dirty="0"/>
                        <a:t>0</a:t>
                      </a:r>
                      <a:r>
                        <a:rPr lang="el-GR" sz="1600" dirty="0"/>
                        <a:t>μ</a:t>
                      </a:r>
                      <a:r>
                        <a:rPr lang="it-IT" sz="1600" dirty="0"/>
                        <a:t>m </a:t>
                      </a:r>
                    </a:p>
                  </a:txBody>
                  <a:tcPr/>
                </a:tc>
                <a:extLst>
                  <a:ext uri="{0D108BD9-81ED-4DB2-BD59-A6C34878D82A}">
                    <a16:rowId xmlns:a16="http://schemas.microsoft.com/office/drawing/2014/main" val="1841150212"/>
                  </a:ext>
                </a:extLst>
              </a:tr>
              <a:tr h="370840">
                <a:tc vMerge="1">
                  <a:txBody>
                    <a:bodyPr/>
                    <a:lstStyle/>
                    <a:p>
                      <a:endParaRPr lang="it-IT" sz="1600" dirty="0"/>
                    </a:p>
                  </a:txBody>
                  <a:tcPr/>
                </a:tc>
                <a:tc>
                  <a:txBody>
                    <a:bodyPr/>
                    <a:lstStyle/>
                    <a:p>
                      <a:r>
                        <a:rPr lang="it-IT" sz="1600" dirty="0"/>
                        <a:t>-30</a:t>
                      </a:r>
                      <a:r>
                        <a:rPr lang="el-GR" sz="1600" dirty="0"/>
                        <a:t>μ</a:t>
                      </a:r>
                      <a:r>
                        <a:rPr lang="it-IT" sz="1600" dirty="0"/>
                        <a:t>m </a:t>
                      </a:r>
                    </a:p>
                  </a:txBody>
                  <a:tcPr/>
                </a:tc>
                <a:tc vMerge="1">
                  <a:txBody>
                    <a:bodyPr/>
                    <a:lstStyle/>
                    <a:p>
                      <a:endParaRPr lang="it-IT" sz="1600" dirty="0"/>
                    </a:p>
                  </a:txBody>
                  <a:tcPr/>
                </a:tc>
                <a:tc>
                  <a:txBody>
                    <a:bodyPr/>
                    <a:lstStyle/>
                    <a:p>
                      <a:r>
                        <a:rPr lang="it-IT" sz="1600" dirty="0"/>
                        <a:t>10</a:t>
                      </a:r>
                      <a:r>
                        <a:rPr lang="el-GR" sz="1600" dirty="0"/>
                        <a:t>μ</a:t>
                      </a:r>
                      <a:r>
                        <a:rPr lang="it-IT" sz="1600" dirty="0"/>
                        <a:t>m </a:t>
                      </a:r>
                    </a:p>
                  </a:txBody>
                  <a:tcPr/>
                </a:tc>
                <a:tc vMerge="1">
                  <a:txBody>
                    <a:bodyPr/>
                    <a:lstStyle/>
                    <a:p>
                      <a:endParaRPr lang="it-IT" sz="1600" dirty="0"/>
                    </a:p>
                  </a:txBody>
                  <a:tcPr/>
                </a:tc>
                <a:tc>
                  <a:txBody>
                    <a:bodyPr/>
                    <a:lstStyle/>
                    <a:p>
                      <a:r>
                        <a:rPr lang="it-IT" sz="1600" dirty="0"/>
                        <a:t>3,50 · 10</a:t>
                      </a:r>
                      <a:r>
                        <a:rPr lang="it-IT" sz="1600" baseline="30000" dirty="0"/>
                        <a:t>5</a:t>
                      </a:r>
                      <a:r>
                        <a:rPr lang="it-IT" sz="1600" dirty="0"/>
                        <a:t> N/m</a:t>
                      </a:r>
                    </a:p>
                  </a:txBody>
                  <a:tcPr/>
                </a:tc>
                <a:tc vMerge="1">
                  <a:txBody>
                    <a:bodyPr/>
                    <a:lstStyle/>
                    <a:p>
                      <a:endParaRPr lang="it-IT" sz="1600" dirty="0"/>
                    </a:p>
                  </a:txBody>
                  <a:tcPr/>
                </a:tc>
                <a:tc>
                  <a:txBody>
                    <a:bodyPr/>
                    <a:lstStyle/>
                    <a:p>
                      <a:r>
                        <a:rPr lang="it-IT" sz="1600" dirty="0"/>
                        <a:t>13</a:t>
                      </a:r>
                      <a:r>
                        <a:rPr lang="el-GR" sz="1600" dirty="0"/>
                        <a:t>μ</a:t>
                      </a:r>
                      <a:r>
                        <a:rPr lang="it-IT" sz="1600" dirty="0"/>
                        <a:t>m </a:t>
                      </a:r>
                    </a:p>
                  </a:txBody>
                  <a:tcPr/>
                </a:tc>
                <a:extLst>
                  <a:ext uri="{0D108BD9-81ED-4DB2-BD59-A6C34878D82A}">
                    <a16:rowId xmlns:a16="http://schemas.microsoft.com/office/drawing/2014/main" val="3624558921"/>
                  </a:ext>
                </a:extLst>
              </a:tr>
            </a:tbl>
          </a:graphicData>
        </a:graphic>
      </p:graphicFrame>
      <p:sp>
        <p:nvSpPr>
          <p:cNvPr id="3" name="CasellaDiTesto 2">
            <a:extLst>
              <a:ext uri="{FF2B5EF4-FFF2-40B4-BE49-F238E27FC236}">
                <a16:creationId xmlns:a16="http://schemas.microsoft.com/office/drawing/2014/main" id="{351210FF-9D48-FA38-CE52-EC8C7F2AC0E5}"/>
              </a:ext>
            </a:extLst>
          </p:cNvPr>
          <p:cNvSpPr txBox="1"/>
          <p:nvPr/>
        </p:nvSpPr>
        <p:spPr>
          <a:xfrm>
            <a:off x="8659906" y="473024"/>
            <a:ext cx="3239247" cy="5632311"/>
          </a:xfrm>
          <a:prstGeom prst="rect">
            <a:avLst/>
          </a:prstGeom>
          <a:noFill/>
        </p:spPr>
        <p:txBody>
          <a:bodyPr wrap="square" rtlCol="0">
            <a:spAutoFit/>
          </a:bodyPr>
          <a:lstStyle/>
          <a:p>
            <a:pPr algn="just"/>
            <a:r>
              <a:rPr lang="it-IT" dirty="0"/>
              <a:t>Valori inseriti nel modello 1 in </a:t>
            </a:r>
            <a:r>
              <a:rPr lang="it-IT" dirty="0" err="1"/>
              <a:t>matlab</a:t>
            </a:r>
            <a:r>
              <a:rPr lang="it-IT" dirty="0"/>
              <a:t> per confronto andamenti teorici-sperimentali.</a:t>
            </a:r>
          </a:p>
          <a:p>
            <a:endParaRPr lang="it-IT" dirty="0"/>
          </a:p>
          <a:p>
            <a:pPr algn="just"/>
            <a:r>
              <a:rPr lang="it-IT" dirty="0"/>
              <a:t>A causa di un errore di montaggio di cui ci si è accorti solo durante l’analisi dei risultati, le prove con le membrane di 100, 120, 150</a:t>
            </a:r>
            <a:r>
              <a:rPr lang="el-GR" sz="1800" dirty="0"/>
              <a:t> μ</a:t>
            </a:r>
            <a:r>
              <a:rPr lang="it-IT" sz="1800" dirty="0"/>
              <a:t>m presentano andamenti errati di portata, verrà spiegato successivamente il perché. A causa di ciò i valori di </a:t>
            </a:r>
            <a:r>
              <a:rPr lang="it-IT" sz="1800" dirty="0" err="1"/>
              <a:t>x</a:t>
            </a:r>
            <a:r>
              <a:rPr lang="it-IT" sz="1800" baseline="-25000" dirty="0" err="1"/>
              <a:t>bypass</a:t>
            </a:r>
            <a:r>
              <a:rPr lang="it-IT" sz="1800" dirty="0"/>
              <a:t> e k</a:t>
            </a:r>
            <a:r>
              <a:rPr lang="it-IT" sz="1800" baseline="-25000" dirty="0"/>
              <a:t>m</a:t>
            </a:r>
            <a:r>
              <a:rPr lang="it-IT" sz="1800" dirty="0"/>
              <a:t> non sono troppo accurati e sono da ritenersi indicativi, anche se sembrano valori consoni. Inoltre, la rottura di un raccordo non ha permesso di effettuare nuovamente le prove sperimentali e, quindi, di correggere i dati errati.</a:t>
            </a:r>
            <a:endParaRPr lang="it-IT" dirty="0"/>
          </a:p>
        </p:txBody>
      </p:sp>
      <p:pic>
        <p:nvPicPr>
          <p:cNvPr id="8" name="Immagine 7">
            <a:extLst>
              <a:ext uri="{FF2B5EF4-FFF2-40B4-BE49-F238E27FC236}">
                <a16:creationId xmlns:a16="http://schemas.microsoft.com/office/drawing/2014/main" id="{F6C03B84-5D31-0E0D-7B93-1D42C02B5C2F}"/>
              </a:ext>
            </a:extLst>
          </p:cNvPr>
          <p:cNvPicPr>
            <a:picLocks noChangeAspect="1"/>
          </p:cNvPicPr>
          <p:nvPr/>
        </p:nvPicPr>
        <p:blipFill>
          <a:blip r:embed="rId2"/>
          <a:stretch>
            <a:fillRect/>
          </a:stretch>
        </p:blipFill>
        <p:spPr>
          <a:xfrm>
            <a:off x="292847" y="2049333"/>
            <a:ext cx="4064000" cy="2290528"/>
          </a:xfrm>
          <a:prstGeom prst="rect">
            <a:avLst/>
          </a:prstGeom>
        </p:spPr>
      </p:pic>
      <p:pic>
        <p:nvPicPr>
          <p:cNvPr id="10" name="Immagine 9">
            <a:extLst>
              <a:ext uri="{FF2B5EF4-FFF2-40B4-BE49-F238E27FC236}">
                <a16:creationId xmlns:a16="http://schemas.microsoft.com/office/drawing/2014/main" id="{27BF80D9-DC88-6E15-15DF-5162EF2BBAE7}"/>
              </a:ext>
            </a:extLst>
          </p:cNvPr>
          <p:cNvPicPr>
            <a:picLocks noChangeAspect="1"/>
          </p:cNvPicPr>
          <p:nvPr/>
        </p:nvPicPr>
        <p:blipFill>
          <a:blip r:embed="rId3"/>
          <a:stretch>
            <a:fillRect/>
          </a:stretch>
        </p:blipFill>
        <p:spPr>
          <a:xfrm>
            <a:off x="4356847" y="2049332"/>
            <a:ext cx="4064000" cy="2263245"/>
          </a:xfrm>
          <a:prstGeom prst="rect">
            <a:avLst/>
          </a:prstGeom>
        </p:spPr>
      </p:pic>
    </p:spTree>
    <p:extLst>
      <p:ext uri="{BB962C8B-B14F-4D97-AF65-F5344CB8AC3E}">
        <p14:creationId xmlns:p14="http://schemas.microsoft.com/office/powerpoint/2010/main" val="325844491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06E3EB0A-9865-04A1-5E56-4ED3508E1322}"/>
              </a:ext>
            </a:extLst>
          </p:cNvPr>
          <p:cNvSpPr txBox="1"/>
          <p:nvPr/>
        </p:nvSpPr>
        <p:spPr>
          <a:xfrm>
            <a:off x="292847" y="10744"/>
            <a:ext cx="9828306" cy="369332"/>
          </a:xfrm>
          <a:prstGeom prst="rect">
            <a:avLst/>
          </a:prstGeom>
          <a:noFill/>
        </p:spPr>
        <p:txBody>
          <a:bodyPr wrap="square" rtlCol="0">
            <a:spAutoFit/>
          </a:bodyPr>
          <a:lstStyle/>
          <a:p>
            <a:r>
              <a:rPr lang="it-IT" dirty="0"/>
              <a:t>TABELLA VALORI PER VALIDAZIONE MODELLO 1, s = 150</a:t>
            </a:r>
            <a:r>
              <a:rPr lang="el-GR" dirty="0"/>
              <a:t>μ</a:t>
            </a:r>
            <a:r>
              <a:rPr lang="it-IT" dirty="0"/>
              <a:t>m </a:t>
            </a:r>
            <a:r>
              <a:rPr lang="it-IT" dirty="0" err="1"/>
              <a:t>d</a:t>
            </a:r>
            <a:r>
              <a:rPr lang="it-IT" baseline="-25000" dirty="0" err="1"/>
              <a:t>n</a:t>
            </a:r>
            <a:r>
              <a:rPr lang="it-IT" dirty="0"/>
              <a:t> = 0,95mm, </a:t>
            </a:r>
            <a:r>
              <a:rPr lang="it-IT" dirty="0" err="1"/>
              <a:t>D</a:t>
            </a:r>
            <a:r>
              <a:rPr lang="it-IT" baseline="-25000" dirty="0" err="1"/>
              <a:t>foro</a:t>
            </a:r>
            <a:r>
              <a:rPr lang="it-IT" dirty="0"/>
              <a:t> = 8mm, k</a:t>
            </a:r>
            <a:r>
              <a:rPr lang="it-IT" baseline="-25000" dirty="0"/>
              <a:t>m</a:t>
            </a:r>
            <a:r>
              <a:rPr lang="it-IT" dirty="0"/>
              <a:t> = … · 10</a:t>
            </a:r>
            <a:r>
              <a:rPr lang="it-IT" baseline="30000" dirty="0"/>
              <a:t>5</a:t>
            </a:r>
            <a:r>
              <a:rPr lang="it-IT" dirty="0"/>
              <a:t> N/m</a:t>
            </a:r>
          </a:p>
        </p:txBody>
      </p:sp>
      <p:graphicFrame>
        <p:nvGraphicFramePr>
          <p:cNvPr id="5" name="Tabella 4">
            <a:extLst>
              <a:ext uri="{FF2B5EF4-FFF2-40B4-BE49-F238E27FC236}">
                <a16:creationId xmlns:a16="http://schemas.microsoft.com/office/drawing/2014/main" id="{763635AA-E1B4-2FB8-5B00-9E59AE679D3D}"/>
              </a:ext>
            </a:extLst>
          </p:cNvPr>
          <p:cNvGraphicFramePr>
            <a:graphicFrameLocks noGrp="1"/>
          </p:cNvGraphicFramePr>
          <p:nvPr>
            <p:extLst>
              <p:ext uri="{D42A27DB-BD31-4B8C-83A1-F6EECF244321}">
                <p14:modId xmlns:p14="http://schemas.microsoft.com/office/powerpoint/2010/main" val="2639962711"/>
              </p:ext>
            </p:extLst>
          </p:nvPr>
        </p:nvGraphicFramePr>
        <p:xfrm>
          <a:off x="292847" y="473024"/>
          <a:ext cx="8536305" cy="1483360"/>
        </p:xfrm>
        <a:graphic>
          <a:graphicData uri="http://schemas.openxmlformats.org/drawingml/2006/table">
            <a:tbl>
              <a:tblPr firstRow="1" bandRow="1">
                <a:tableStyleId>{F5AB1C69-6EDB-4FF4-983F-18BD219EF322}</a:tableStyleId>
              </a:tblPr>
              <a:tblGrid>
                <a:gridCol w="1016000">
                  <a:extLst>
                    <a:ext uri="{9D8B030D-6E8A-4147-A177-3AD203B41FA5}">
                      <a16:colId xmlns:a16="http://schemas.microsoft.com/office/drawing/2014/main" val="238034564"/>
                    </a:ext>
                  </a:extLst>
                </a:gridCol>
                <a:gridCol w="1016000">
                  <a:extLst>
                    <a:ext uri="{9D8B030D-6E8A-4147-A177-3AD203B41FA5}">
                      <a16:colId xmlns:a16="http://schemas.microsoft.com/office/drawing/2014/main" val="2927930262"/>
                    </a:ext>
                  </a:extLst>
                </a:gridCol>
                <a:gridCol w="1016000">
                  <a:extLst>
                    <a:ext uri="{9D8B030D-6E8A-4147-A177-3AD203B41FA5}">
                      <a16:colId xmlns:a16="http://schemas.microsoft.com/office/drawing/2014/main" val="3790770000"/>
                    </a:ext>
                  </a:extLst>
                </a:gridCol>
                <a:gridCol w="1016000">
                  <a:extLst>
                    <a:ext uri="{9D8B030D-6E8A-4147-A177-3AD203B41FA5}">
                      <a16:colId xmlns:a16="http://schemas.microsoft.com/office/drawing/2014/main" val="173595372"/>
                    </a:ext>
                  </a:extLst>
                </a:gridCol>
                <a:gridCol w="1016000">
                  <a:extLst>
                    <a:ext uri="{9D8B030D-6E8A-4147-A177-3AD203B41FA5}">
                      <a16:colId xmlns:a16="http://schemas.microsoft.com/office/drawing/2014/main" val="2247776066"/>
                    </a:ext>
                  </a:extLst>
                </a:gridCol>
                <a:gridCol w="1424305">
                  <a:extLst>
                    <a:ext uri="{9D8B030D-6E8A-4147-A177-3AD203B41FA5}">
                      <a16:colId xmlns:a16="http://schemas.microsoft.com/office/drawing/2014/main" val="2100464451"/>
                    </a:ext>
                  </a:extLst>
                </a:gridCol>
                <a:gridCol w="1016000">
                  <a:extLst>
                    <a:ext uri="{9D8B030D-6E8A-4147-A177-3AD203B41FA5}">
                      <a16:colId xmlns:a16="http://schemas.microsoft.com/office/drawing/2014/main" val="3364335739"/>
                    </a:ext>
                  </a:extLst>
                </a:gridCol>
                <a:gridCol w="1016000">
                  <a:extLst>
                    <a:ext uri="{9D8B030D-6E8A-4147-A177-3AD203B41FA5}">
                      <a16:colId xmlns:a16="http://schemas.microsoft.com/office/drawing/2014/main" val="560282290"/>
                    </a:ext>
                  </a:extLst>
                </a:gridCol>
              </a:tblGrid>
              <a:tr h="370840">
                <a:tc gridSpan="8">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dirty="0"/>
                        <a:t>Valori numerici modello, s=150</a:t>
                      </a:r>
                      <a:r>
                        <a:rPr lang="el-GR" dirty="0"/>
                        <a:t>μ</a:t>
                      </a:r>
                      <a:r>
                        <a:rPr lang="it-IT" dirty="0"/>
                        <a:t>m, P</a:t>
                      </a:r>
                      <a:r>
                        <a:rPr lang="it-IT" baseline="-25000" dirty="0"/>
                        <a:t>s</a:t>
                      </a:r>
                      <a:r>
                        <a:rPr lang="it-IT" baseline="0" dirty="0"/>
                        <a:t> = 3bar</a:t>
                      </a: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extLst>
                  <a:ext uri="{0D108BD9-81ED-4DB2-BD59-A6C34878D82A}">
                    <a16:rowId xmlns:a16="http://schemas.microsoft.com/office/drawing/2014/main" val="146460792"/>
                  </a:ext>
                </a:extLst>
              </a:tr>
              <a:tr h="370840">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a:t>
                      </a:r>
                      <a:endParaRPr lang="it-IT" sz="1600" dirty="0"/>
                    </a:p>
                  </a:txBody>
                  <a:tcPr anchor="ctr"/>
                </a:tc>
                <a:tc>
                  <a:txBody>
                    <a:bodyPr/>
                    <a:lstStyle/>
                    <a:p>
                      <a:r>
                        <a:rPr lang="it-IT" sz="1600" dirty="0"/>
                        <a:t>-50</a:t>
                      </a:r>
                      <a:r>
                        <a:rPr lang="el-GR" sz="1600" dirty="0"/>
                        <a:t>μ</a:t>
                      </a:r>
                      <a:r>
                        <a:rPr lang="it-IT" sz="1600" dirty="0"/>
                        <a:t>m </a:t>
                      </a:r>
                    </a:p>
                  </a:txBody>
                  <a:tcPr/>
                </a:tc>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600" b="0" i="0" u="none" strike="noStrike" kern="1200" cap="none" spc="0" normalizeH="0" baseline="0" noProof="0" dirty="0" err="1">
                          <a:ln>
                            <a:noFill/>
                          </a:ln>
                          <a:solidFill>
                            <a:prstClr val="black"/>
                          </a:solidFill>
                          <a:effectLst/>
                          <a:uLnTx/>
                          <a:uFillTx/>
                          <a:latin typeface="+mn-lt"/>
                          <a:ea typeface="+mn-ea"/>
                          <a:cs typeface="+mn-cs"/>
                        </a:rPr>
                        <a:t>x</a:t>
                      </a:r>
                      <a:r>
                        <a:rPr kumimoji="0" lang="it-IT" sz="1600" b="0" i="0" u="none" strike="noStrike" kern="1200" cap="none" spc="0" normalizeH="0" baseline="-25000" noProof="0" dirty="0" err="1">
                          <a:ln>
                            <a:noFill/>
                          </a:ln>
                          <a:solidFill>
                            <a:prstClr val="black"/>
                          </a:solidFill>
                          <a:effectLst/>
                          <a:uLnTx/>
                          <a:uFillTx/>
                          <a:latin typeface="+mn-lt"/>
                          <a:ea typeface="+mn-ea"/>
                          <a:cs typeface="+mn-cs"/>
                        </a:rPr>
                        <a:t>bypass</a:t>
                      </a:r>
                      <a:endParaRPr kumimoji="0" lang="it-IT" sz="1600" b="0" i="0" u="none" strike="noStrike" kern="1200" cap="none" spc="0" normalizeH="0" baseline="0" noProof="0" dirty="0">
                        <a:ln>
                          <a:noFill/>
                        </a:ln>
                        <a:solidFill>
                          <a:prstClr val="black"/>
                        </a:solidFill>
                        <a:effectLst/>
                        <a:uLnTx/>
                        <a:uFillTx/>
                        <a:latin typeface="+mn-lt"/>
                        <a:ea typeface="+mn-ea"/>
                        <a:cs typeface="+mn-cs"/>
                      </a:endParaRPr>
                    </a:p>
                  </a:txBody>
                  <a:tcPr anchor="ctr"/>
                </a:tc>
                <a:tc>
                  <a:txBody>
                    <a:bodyPr/>
                    <a:lstStyle/>
                    <a:p>
                      <a:r>
                        <a:rPr lang="it-IT" sz="1600" dirty="0"/>
                        <a:t>11</a:t>
                      </a:r>
                      <a:r>
                        <a:rPr lang="el-GR" sz="1600" dirty="0"/>
                        <a:t>μ</a:t>
                      </a:r>
                      <a:r>
                        <a:rPr lang="it-IT" sz="1600" dirty="0"/>
                        <a:t>m </a:t>
                      </a:r>
                    </a:p>
                  </a:txBody>
                  <a:tcPr/>
                </a:tc>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600" dirty="0"/>
                        <a:t>k</a:t>
                      </a:r>
                      <a:r>
                        <a:rPr lang="it-IT" sz="1600" baseline="-25000" dirty="0"/>
                        <a:t>m</a:t>
                      </a:r>
                      <a:endParaRPr lang="it-IT" sz="1600" dirty="0"/>
                    </a:p>
                  </a:txBody>
                  <a:tcPr anchor="ctr"/>
                </a:tc>
                <a:tc>
                  <a:txBody>
                    <a:bodyPr/>
                    <a:lstStyle/>
                    <a:p>
                      <a:r>
                        <a:rPr lang="it-IT" sz="1600" dirty="0"/>
                        <a:t>3,30 · 10</a:t>
                      </a:r>
                      <a:r>
                        <a:rPr lang="it-IT" sz="1600" baseline="30000" dirty="0"/>
                        <a:t>5</a:t>
                      </a:r>
                      <a:r>
                        <a:rPr lang="it-IT" sz="1600" dirty="0"/>
                        <a:t> N/m</a:t>
                      </a:r>
                    </a:p>
                  </a:txBody>
                  <a:tcPr/>
                </a:tc>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a:t>
                      </a:r>
                      <a:r>
                        <a:rPr lang="it-IT" sz="1600" baseline="30000" dirty="0"/>
                        <a:t>n</a:t>
                      </a:r>
                      <a:endParaRPr lang="it-IT" sz="1600" dirty="0"/>
                    </a:p>
                  </a:txBody>
                  <a:tcPr anchor="ctr"/>
                </a:tc>
                <a:tc>
                  <a:txBody>
                    <a:bodyPr/>
                    <a:lstStyle/>
                    <a:p>
                      <a:r>
                        <a:rPr lang="it-IT" sz="1600" dirty="0"/>
                        <a:t>-7</a:t>
                      </a:r>
                      <a:r>
                        <a:rPr lang="el-GR" sz="1600" dirty="0"/>
                        <a:t>μ</a:t>
                      </a:r>
                      <a:r>
                        <a:rPr lang="it-IT" sz="1600" dirty="0"/>
                        <a:t>m </a:t>
                      </a:r>
                    </a:p>
                  </a:txBody>
                  <a:tcPr/>
                </a:tc>
                <a:extLst>
                  <a:ext uri="{0D108BD9-81ED-4DB2-BD59-A6C34878D82A}">
                    <a16:rowId xmlns:a16="http://schemas.microsoft.com/office/drawing/2014/main" val="1676117325"/>
                  </a:ext>
                </a:extLst>
              </a:tr>
              <a:tr h="370840">
                <a:tc vMerge="1">
                  <a:txBody>
                    <a:bodyPr/>
                    <a:lstStyle/>
                    <a:p>
                      <a:endParaRPr lang="it-IT" sz="1600" dirty="0"/>
                    </a:p>
                  </a:txBody>
                  <a:tcPr/>
                </a:tc>
                <a:tc>
                  <a:txBody>
                    <a:bodyPr/>
                    <a:lstStyle/>
                    <a:p>
                      <a:r>
                        <a:rPr lang="it-IT" sz="1600" dirty="0"/>
                        <a:t>-40</a:t>
                      </a:r>
                      <a:r>
                        <a:rPr lang="el-GR" sz="1600" dirty="0"/>
                        <a:t>μ</a:t>
                      </a:r>
                      <a:r>
                        <a:rPr lang="it-IT" sz="1600" dirty="0"/>
                        <a:t>m </a:t>
                      </a:r>
                    </a:p>
                  </a:txBody>
                  <a:tcPr/>
                </a:tc>
                <a:tc vMerge="1">
                  <a:txBody>
                    <a:bodyPr/>
                    <a:lstStyle/>
                    <a:p>
                      <a:endParaRPr lang="it-IT" sz="1600" dirty="0"/>
                    </a:p>
                  </a:txBody>
                  <a:tcPr/>
                </a:tc>
                <a:tc>
                  <a:txBody>
                    <a:bodyPr/>
                    <a:lstStyle/>
                    <a:p>
                      <a:r>
                        <a:rPr lang="it-IT" sz="1600" dirty="0"/>
                        <a:t>10</a:t>
                      </a:r>
                      <a:r>
                        <a:rPr lang="el-GR" sz="1600" dirty="0"/>
                        <a:t>μ</a:t>
                      </a:r>
                      <a:r>
                        <a:rPr lang="it-IT" sz="1600" dirty="0"/>
                        <a:t>m </a:t>
                      </a:r>
                    </a:p>
                  </a:txBody>
                  <a:tcPr/>
                </a:tc>
                <a:tc vMerge="1">
                  <a:txBody>
                    <a:bodyPr/>
                    <a:lstStyle/>
                    <a:p>
                      <a:endParaRPr lang="it-IT" sz="1600" dirty="0"/>
                    </a:p>
                  </a:txBody>
                  <a:tcPr/>
                </a:tc>
                <a:tc>
                  <a:txBody>
                    <a:bodyPr/>
                    <a:lstStyle/>
                    <a:p>
                      <a:r>
                        <a:rPr lang="it-IT" sz="1600" dirty="0"/>
                        <a:t>3,30 · 10</a:t>
                      </a:r>
                      <a:r>
                        <a:rPr lang="it-IT" sz="1600" baseline="30000" dirty="0"/>
                        <a:t>5</a:t>
                      </a:r>
                      <a:r>
                        <a:rPr lang="it-IT" sz="1600" dirty="0"/>
                        <a:t> N/m</a:t>
                      </a:r>
                    </a:p>
                  </a:txBody>
                  <a:tcPr/>
                </a:tc>
                <a:tc vMerge="1">
                  <a:txBody>
                    <a:bodyPr/>
                    <a:lstStyle/>
                    <a:p>
                      <a:endParaRPr lang="it-IT" sz="1600" dirty="0"/>
                    </a:p>
                  </a:txBody>
                  <a:tcPr/>
                </a:tc>
                <a:tc>
                  <a:txBody>
                    <a:bodyPr/>
                    <a:lstStyle/>
                    <a:p>
                      <a:r>
                        <a:rPr lang="it-IT" sz="1600" dirty="0"/>
                        <a:t>-0,5</a:t>
                      </a:r>
                      <a:r>
                        <a:rPr lang="el-GR" sz="1600" dirty="0"/>
                        <a:t>μ</a:t>
                      </a:r>
                      <a:r>
                        <a:rPr lang="it-IT" sz="1600" dirty="0"/>
                        <a:t>m </a:t>
                      </a:r>
                    </a:p>
                  </a:txBody>
                  <a:tcPr/>
                </a:tc>
                <a:extLst>
                  <a:ext uri="{0D108BD9-81ED-4DB2-BD59-A6C34878D82A}">
                    <a16:rowId xmlns:a16="http://schemas.microsoft.com/office/drawing/2014/main" val="1841150212"/>
                  </a:ext>
                </a:extLst>
              </a:tr>
              <a:tr h="370840">
                <a:tc vMerge="1">
                  <a:txBody>
                    <a:bodyPr/>
                    <a:lstStyle/>
                    <a:p>
                      <a:endParaRPr lang="it-IT" sz="1600" dirty="0"/>
                    </a:p>
                  </a:txBody>
                  <a:tcPr/>
                </a:tc>
                <a:tc>
                  <a:txBody>
                    <a:bodyPr/>
                    <a:lstStyle/>
                    <a:p>
                      <a:r>
                        <a:rPr lang="it-IT" sz="1600" dirty="0"/>
                        <a:t>-30</a:t>
                      </a:r>
                      <a:r>
                        <a:rPr lang="el-GR" sz="1600" dirty="0"/>
                        <a:t>μ</a:t>
                      </a:r>
                      <a:r>
                        <a:rPr lang="it-IT" sz="1600" dirty="0"/>
                        <a:t>m </a:t>
                      </a:r>
                    </a:p>
                  </a:txBody>
                  <a:tcPr/>
                </a:tc>
                <a:tc vMerge="1">
                  <a:txBody>
                    <a:bodyPr/>
                    <a:lstStyle/>
                    <a:p>
                      <a:endParaRPr lang="it-IT" sz="1600" dirty="0"/>
                    </a:p>
                  </a:txBody>
                  <a:tcPr/>
                </a:tc>
                <a:tc>
                  <a:txBody>
                    <a:bodyPr/>
                    <a:lstStyle/>
                    <a:p>
                      <a:r>
                        <a:rPr lang="it-IT" sz="1600" dirty="0"/>
                        <a:t>10</a:t>
                      </a:r>
                      <a:r>
                        <a:rPr lang="el-GR" sz="1600" dirty="0"/>
                        <a:t>μ</a:t>
                      </a:r>
                      <a:r>
                        <a:rPr lang="it-IT" sz="1600" dirty="0"/>
                        <a:t>m </a:t>
                      </a:r>
                    </a:p>
                  </a:txBody>
                  <a:tcPr/>
                </a:tc>
                <a:tc vMerge="1">
                  <a:txBody>
                    <a:bodyPr/>
                    <a:lstStyle/>
                    <a:p>
                      <a:endParaRPr lang="it-IT" sz="1600" dirty="0"/>
                    </a:p>
                  </a:txBody>
                  <a:tcPr/>
                </a:tc>
                <a:tc>
                  <a:txBody>
                    <a:bodyPr/>
                    <a:lstStyle/>
                    <a:p>
                      <a:r>
                        <a:rPr lang="it-IT" sz="1600" dirty="0"/>
                        <a:t>2,50 · 10</a:t>
                      </a:r>
                      <a:r>
                        <a:rPr lang="it-IT" sz="1600" baseline="30000" dirty="0"/>
                        <a:t>5</a:t>
                      </a:r>
                      <a:r>
                        <a:rPr lang="it-IT" sz="1600" dirty="0"/>
                        <a:t> N/m</a:t>
                      </a:r>
                    </a:p>
                  </a:txBody>
                  <a:tcPr/>
                </a:tc>
                <a:tc vMerge="1">
                  <a:txBody>
                    <a:bodyPr/>
                    <a:lstStyle/>
                    <a:p>
                      <a:endParaRPr lang="it-IT" sz="1600" dirty="0"/>
                    </a:p>
                  </a:txBody>
                  <a:tcPr/>
                </a:tc>
                <a:tc>
                  <a:txBody>
                    <a:bodyPr/>
                    <a:lstStyle/>
                    <a:p>
                      <a:r>
                        <a:rPr lang="it-IT" sz="1600" dirty="0"/>
                        <a:t>0</a:t>
                      </a:r>
                      <a:r>
                        <a:rPr lang="el-GR" sz="1600" dirty="0"/>
                        <a:t>μ</a:t>
                      </a:r>
                      <a:r>
                        <a:rPr lang="it-IT" sz="1600" dirty="0"/>
                        <a:t>m </a:t>
                      </a:r>
                    </a:p>
                  </a:txBody>
                  <a:tcPr/>
                </a:tc>
                <a:extLst>
                  <a:ext uri="{0D108BD9-81ED-4DB2-BD59-A6C34878D82A}">
                    <a16:rowId xmlns:a16="http://schemas.microsoft.com/office/drawing/2014/main" val="3624558921"/>
                  </a:ext>
                </a:extLst>
              </a:tr>
            </a:tbl>
          </a:graphicData>
        </a:graphic>
      </p:graphicFrame>
      <p:sp>
        <p:nvSpPr>
          <p:cNvPr id="3" name="CasellaDiTesto 2">
            <a:extLst>
              <a:ext uri="{FF2B5EF4-FFF2-40B4-BE49-F238E27FC236}">
                <a16:creationId xmlns:a16="http://schemas.microsoft.com/office/drawing/2014/main" id="{10C4CFA0-B3B7-F379-B689-17CD487C5BBE}"/>
              </a:ext>
            </a:extLst>
          </p:cNvPr>
          <p:cNvSpPr txBox="1"/>
          <p:nvPr/>
        </p:nvSpPr>
        <p:spPr>
          <a:xfrm>
            <a:off x="8659906" y="473024"/>
            <a:ext cx="3239247" cy="5632311"/>
          </a:xfrm>
          <a:prstGeom prst="rect">
            <a:avLst/>
          </a:prstGeom>
          <a:noFill/>
        </p:spPr>
        <p:txBody>
          <a:bodyPr wrap="square" rtlCol="0">
            <a:spAutoFit/>
          </a:bodyPr>
          <a:lstStyle/>
          <a:p>
            <a:pPr algn="just"/>
            <a:r>
              <a:rPr lang="it-IT" dirty="0"/>
              <a:t>Valori inseriti nel modello 1 in </a:t>
            </a:r>
            <a:r>
              <a:rPr lang="it-IT" dirty="0" err="1"/>
              <a:t>matlab</a:t>
            </a:r>
            <a:r>
              <a:rPr lang="it-IT" dirty="0"/>
              <a:t> per confronto andamenti teorici-sperimentali.</a:t>
            </a:r>
          </a:p>
          <a:p>
            <a:endParaRPr lang="it-IT" dirty="0"/>
          </a:p>
          <a:p>
            <a:pPr algn="just"/>
            <a:r>
              <a:rPr lang="it-IT" dirty="0"/>
              <a:t>A causa di un errore di montaggio di cui ci si è accorti solo durante l’analisi dei risultati, le prove con le membrane di 100, 120, 150</a:t>
            </a:r>
            <a:r>
              <a:rPr lang="el-GR" sz="1800" dirty="0"/>
              <a:t> μ</a:t>
            </a:r>
            <a:r>
              <a:rPr lang="it-IT" sz="1800" dirty="0"/>
              <a:t>m presentano andamenti errati di portata, verrà spiegato successivamente il perché. A causa di ciò i valori di </a:t>
            </a:r>
            <a:r>
              <a:rPr lang="it-IT" sz="1800" dirty="0" err="1"/>
              <a:t>x</a:t>
            </a:r>
            <a:r>
              <a:rPr lang="it-IT" sz="1800" baseline="-25000" dirty="0" err="1"/>
              <a:t>bypass</a:t>
            </a:r>
            <a:r>
              <a:rPr lang="it-IT" sz="1800" dirty="0"/>
              <a:t> e k</a:t>
            </a:r>
            <a:r>
              <a:rPr lang="it-IT" sz="1800" baseline="-25000" dirty="0"/>
              <a:t>m</a:t>
            </a:r>
            <a:r>
              <a:rPr lang="it-IT" sz="1800" dirty="0"/>
              <a:t> non sono troppo accurati e sono da ritenersi indicativi, anche se sembrano valori consoni. Inoltre, la rottura di un raccordo non ha permesso di effettuare nuovamente le prove sperimentali e, quindi, di correggere i dati errati.</a:t>
            </a:r>
            <a:endParaRPr lang="it-IT" dirty="0"/>
          </a:p>
        </p:txBody>
      </p:sp>
      <p:pic>
        <p:nvPicPr>
          <p:cNvPr id="14" name="Immagine 13">
            <a:extLst>
              <a:ext uri="{FF2B5EF4-FFF2-40B4-BE49-F238E27FC236}">
                <a16:creationId xmlns:a16="http://schemas.microsoft.com/office/drawing/2014/main" id="{32A5F7B3-B0FB-B0D5-ED0E-25D4E79C3BD0}"/>
              </a:ext>
            </a:extLst>
          </p:cNvPr>
          <p:cNvPicPr>
            <a:picLocks noChangeAspect="1"/>
          </p:cNvPicPr>
          <p:nvPr/>
        </p:nvPicPr>
        <p:blipFill>
          <a:blip r:embed="rId2"/>
          <a:stretch>
            <a:fillRect/>
          </a:stretch>
        </p:blipFill>
        <p:spPr>
          <a:xfrm>
            <a:off x="292847" y="2049332"/>
            <a:ext cx="4064000" cy="2266605"/>
          </a:xfrm>
          <a:prstGeom prst="rect">
            <a:avLst/>
          </a:prstGeom>
        </p:spPr>
      </p:pic>
      <p:pic>
        <p:nvPicPr>
          <p:cNvPr id="16" name="Immagine 15">
            <a:extLst>
              <a:ext uri="{FF2B5EF4-FFF2-40B4-BE49-F238E27FC236}">
                <a16:creationId xmlns:a16="http://schemas.microsoft.com/office/drawing/2014/main" id="{7D0CA3E2-4A1B-1FAD-FBF1-02445BCCB7C0}"/>
              </a:ext>
            </a:extLst>
          </p:cNvPr>
          <p:cNvPicPr>
            <a:picLocks noChangeAspect="1"/>
          </p:cNvPicPr>
          <p:nvPr/>
        </p:nvPicPr>
        <p:blipFill>
          <a:blip r:embed="rId3"/>
          <a:stretch>
            <a:fillRect/>
          </a:stretch>
        </p:blipFill>
        <p:spPr>
          <a:xfrm>
            <a:off x="4356847" y="2049332"/>
            <a:ext cx="4064000" cy="2254499"/>
          </a:xfrm>
          <a:prstGeom prst="rect">
            <a:avLst/>
          </a:prstGeom>
        </p:spPr>
      </p:pic>
    </p:spTree>
    <p:extLst>
      <p:ext uri="{BB962C8B-B14F-4D97-AF65-F5344CB8AC3E}">
        <p14:creationId xmlns:p14="http://schemas.microsoft.com/office/powerpoint/2010/main" val="39734598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06E3EB0A-9865-04A1-5E56-4ED3508E1322}"/>
              </a:ext>
            </a:extLst>
          </p:cNvPr>
          <p:cNvSpPr txBox="1"/>
          <p:nvPr/>
        </p:nvSpPr>
        <p:spPr>
          <a:xfrm>
            <a:off x="292847" y="10744"/>
            <a:ext cx="9828306" cy="369332"/>
          </a:xfrm>
          <a:prstGeom prst="rect">
            <a:avLst/>
          </a:prstGeom>
          <a:noFill/>
        </p:spPr>
        <p:txBody>
          <a:bodyPr wrap="square" rtlCol="0">
            <a:spAutoFit/>
          </a:bodyPr>
          <a:lstStyle/>
          <a:p>
            <a:r>
              <a:rPr lang="it-IT" dirty="0"/>
              <a:t>TABELLA VALORI PER VALIDAZIONE MODELLO 1, s = 150</a:t>
            </a:r>
            <a:r>
              <a:rPr lang="el-GR" dirty="0"/>
              <a:t>μ</a:t>
            </a:r>
            <a:r>
              <a:rPr lang="it-IT" dirty="0"/>
              <a:t>m </a:t>
            </a:r>
            <a:r>
              <a:rPr lang="it-IT" dirty="0" err="1"/>
              <a:t>d</a:t>
            </a:r>
            <a:r>
              <a:rPr lang="it-IT" baseline="-25000" dirty="0" err="1"/>
              <a:t>n</a:t>
            </a:r>
            <a:r>
              <a:rPr lang="it-IT" dirty="0"/>
              <a:t> = 0,95mm, </a:t>
            </a:r>
            <a:r>
              <a:rPr lang="it-IT" dirty="0" err="1"/>
              <a:t>D</a:t>
            </a:r>
            <a:r>
              <a:rPr lang="it-IT" baseline="-25000" dirty="0" err="1"/>
              <a:t>foro</a:t>
            </a:r>
            <a:r>
              <a:rPr lang="it-IT" dirty="0"/>
              <a:t> = 8mm, k</a:t>
            </a:r>
            <a:r>
              <a:rPr lang="it-IT" baseline="-25000" dirty="0"/>
              <a:t>m</a:t>
            </a:r>
            <a:r>
              <a:rPr lang="it-IT" dirty="0"/>
              <a:t> = … · 10</a:t>
            </a:r>
            <a:r>
              <a:rPr lang="it-IT" baseline="30000" dirty="0"/>
              <a:t>5</a:t>
            </a:r>
            <a:r>
              <a:rPr lang="it-IT" dirty="0"/>
              <a:t> N/m</a:t>
            </a:r>
          </a:p>
        </p:txBody>
      </p:sp>
      <p:graphicFrame>
        <p:nvGraphicFramePr>
          <p:cNvPr id="6" name="Tabella 5">
            <a:extLst>
              <a:ext uri="{FF2B5EF4-FFF2-40B4-BE49-F238E27FC236}">
                <a16:creationId xmlns:a16="http://schemas.microsoft.com/office/drawing/2014/main" id="{ECDDE612-6DB8-906D-2F19-B4AEEDEA38F2}"/>
              </a:ext>
            </a:extLst>
          </p:cNvPr>
          <p:cNvGraphicFramePr>
            <a:graphicFrameLocks noGrp="1"/>
          </p:cNvGraphicFramePr>
          <p:nvPr>
            <p:extLst>
              <p:ext uri="{D42A27DB-BD31-4B8C-83A1-F6EECF244321}">
                <p14:modId xmlns:p14="http://schemas.microsoft.com/office/powerpoint/2010/main" val="1574403544"/>
              </p:ext>
            </p:extLst>
          </p:nvPr>
        </p:nvGraphicFramePr>
        <p:xfrm>
          <a:off x="292847" y="473024"/>
          <a:ext cx="8536305" cy="1483360"/>
        </p:xfrm>
        <a:graphic>
          <a:graphicData uri="http://schemas.openxmlformats.org/drawingml/2006/table">
            <a:tbl>
              <a:tblPr firstRow="1" bandRow="1">
                <a:tableStyleId>{F5AB1C69-6EDB-4FF4-983F-18BD219EF322}</a:tableStyleId>
              </a:tblPr>
              <a:tblGrid>
                <a:gridCol w="1016000">
                  <a:extLst>
                    <a:ext uri="{9D8B030D-6E8A-4147-A177-3AD203B41FA5}">
                      <a16:colId xmlns:a16="http://schemas.microsoft.com/office/drawing/2014/main" val="238034564"/>
                    </a:ext>
                  </a:extLst>
                </a:gridCol>
                <a:gridCol w="1016000">
                  <a:extLst>
                    <a:ext uri="{9D8B030D-6E8A-4147-A177-3AD203B41FA5}">
                      <a16:colId xmlns:a16="http://schemas.microsoft.com/office/drawing/2014/main" val="2927930262"/>
                    </a:ext>
                  </a:extLst>
                </a:gridCol>
                <a:gridCol w="1016000">
                  <a:extLst>
                    <a:ext uri="{9D8B030D-6E8A-4147-A177-3AD203B41FA5}">
                      <a16:colId xmlns:a16="http://schemas.microsoft.com/office/drawing/2014/main" val="3790770000"/>
                    </a:ext>
                  </a:extLst>
                </a:gridCol>
                <a:gridCol w="1016000">
                  <a:extLst>
                    <a:ext uri="{9D8B030D-6E8A-4147-A177-3AD203B41FA5}">
                      <a16:colId xmlns:a16="http://schemas.microsoft.com/office/drawing/2014/main" val="173595372"/>
                    </a:ext>
                  </a:extLst>
                </a:gridCol>
                <a:gridCol w="1016000">
                  <a:extLst>
                    <a:ext uri="{9D8B030D-6E8A-4147-A177-3AD203B41FA5}">
                      <a16:colId xmlns:a16="http://schemas.microsoft.com/office/drawing/2014/main" val="2247776066"/>
                    </a:ext>
                  </a:extLst>
                </a:gridCol>
                <a:gridCol w="1424305">
                  <a:extLst>
                    <a:ext uri="{9D8B030D-6E8A-4147-A177-3AD203B41FA5}">
                      <a16:colId xmlns:a16="http://schemas.microsoft.com/office/drawing/2014/main" val="2100464451"/>
                    </a:ext>
                  </a:extLst>
                </a:gridCol>
                <a:gridCol w="1016000">
                  <a:extLst>
                    <a:ext uri="{9D8B030D-6E8A-4147-A177-3AD203B41FA5}">
                      <a16:colId xmlns:a16="http://schemas.microsoft.com/office/drawing/2014/main" val="3364335739"/>
                    </a:ext>
                  </a:extLst>
                </a:gridCol>
                <a:gridCol w="1016000">
                  <a:extLst>
                    <a:ext uri="{9D8B030D-6E8A-4147-A177-3AD203B41FA5}">
                      <a16:colId xmlns:a16="http://schemas.microsoft.com/office/drawing/2014/main" val="560282290"/>
                    </a:ext>
                  </a:extLst>
                </a:gridCol>
              </a:tblGrid>
              <a:tr h="370840">
                <a:tc gridSpan="8">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dirty="0"/>
                        <a:t>Valori numerici modello, s=150</a:t>
                      </a:r>
                      <a:r>
                        <a:rPr lang="el-GR" dirty="0"/>
                        <a:t>μ</a:t>
                      </a:r>
                      <a:r>
                        <a:rPr lang="it-IT" dirty="0"/>
                        <a:t>m, P</a:t>
                      </a:r>
                      <a:r>
                        <a:rPr lang="it-IT" baseline="-25000" dirty="0"/>
                        <a:t>s</a:t>
                      </a:r>
                      <a:r>
                        <a:rPr lang="it-IT" baseline="0" dirty="0"/>
                        <a:t> = 4bar</a:t>
                      </a: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extLst>
                  <a:ext uri="{0D108BD9-81ED-4DB2-BD59-A6C34878D82A}">
                    <a16:rowId xmlns:a16="http://schemas.microsoft.com/office/drawing/2014/main" val="146460792"/>
                  </a:ext>
                </a:extLst>
              </a:tr>
              <a:tr h="370840">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a:t>
                      </a:r>
                      <a:endParaRPr lang="it-IT" sz="1600" dirty="0"/>
                    </a:p>
                  </a:txBody>
                  <a:tcPr anchor="ctr"/>
                </a:tc>
                <a:tc>
                  <a:txBody>
                    <a:bodyPr/>
                    <a:lstStyle/>
                    <a:p>
                      <a:r>
                        <a:rPr lang="it-IT" sz="1600" dirty="0"/>
                        <a:t>-50</a:t>
                      </a:r>
                      <a:r>
                        <a:rPr lang="el-GR" sz="1600" dirty="0"/>
                        <a:t>μ</a:t>
                      </a:r>
                      <a:r>
                        <a:rPr lang="it-IT" sz="1600" dirty="0"/>
                        <a:t>m </a:t>
                      </a:r>
                    </a:p>
                  </a:txBody>
                  <a:tcPr/>
                </a:tc>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600" b="0" i="0" u="none" strike="noStrike" kern="1200" cap="none" spc="0" normalizeH="0" baseline="0" noProof="0" dirty="0" err="1">
                          <a:ln>
                            <a:noFill/>
                          </a:ln>
                          <a:solidFill>
                            <a:prstClr val="black"/>
                          </a:solidFill>
                          <a:effectLst/>
                          <a:uLnTx/>
                          <a:uFillTx/>
                          <a:latin typeface="+mn-lt"/>
                          <a:ea typeface="+mn-ea"/>
                          <a:cs typeface="+mn-cs"/>
                        </a:rPr>
                        <a:t>x</a:t>
                      </a:r>
                      <a:r>
                        <a:rPr kumimoji="0" lang="it-IT" sz="1600" b="0" i="0" u="none" strike="noStrike" kern="1200" cap="none" spc="0" normalizeH="0" baseline="-25000" noProof="0" dirty="0" err="1">
                          <a:ln>
                            <a:noFill/>
                          </a:ln>
                          <a:solidFill>
                            <a:prstClr val="black"/>
                          </a:solidFill>
                          <a:effectLst/>
                          <a:uLnTx/>
                          <a:uFillTx/>
                          <a:latin typeface="+mn-lt"/>
                          <a:ea typeface="+mn-ea"/>
                          <a:cs typeface="+mn-cs"/>
                        </a:rPr>
                        <a:t>bypass</a:t>
                      </a:r>
                      <a:endParaRPr kumimoji="0" lang="it-IT" sz="1600" b="0" i="0" u="none" strike="noStrike" kern="1200" cap="none" spc="0" normalizeH="0" baseline="0" noProof="0" dirty="0">
                        <a:ln>
                          <a:noFill/>
                        </a:ln>
                        <a:solidFill>
                          <a:prstClr val="black"/>
                        </a:solidFill>
                        <a:effectLst/>
                        <a:uLnTx/>
                        <a:uFillTx/>
                        <a:latin typeface="+mn-lt"/>
                        <a:ea typeface="+mn-ea"/>
                        <a:cs typeface="+mn-cs"/>
                      </a:endParaRPr>
                    </a:p>
                  </a:txBody>
                  <a:tcPr anchor="ctr"/>
                </a:tc>
                <a:tc>
                  <a:txBody>
                    <a:bodyPr/>
                    <a:lstStyle/>
                    <a:p>
                      <a:r>
                        <a:rPr lang="it-IT" sz="1600" dirty="0"/>
                        <a:t>11</a:t>
                      </a:r>
                      <a:r>
                        <a:rPr lang="el-GR" sz="1600" dirty="0"/>
                        <a:t>μ</a:t>
                      </a:r>
                      <a:r>
                        <a:rPr lang="it-IT" sz="1600" dirty="0"/>
                        <a:t>m </a:t>
                      </a:r>
                    </a:p>
                  </a:txBody>
                  <a:tcPr/>
                </a:tc>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600" dirty="0"/>
                        <a:t>k</a:t>
                      </a:r>
                      <a:r>
                        <a:rPr lang="it-IT" sz="1600" baseline="-25000" dirty="0"/>
                        <a:t>m</a:t>
                      </a:r>
                      <a:endParaRPr lang="it-IT" sz="1600" dirty="0"/>
                    </a:p>
                  </a:txBody>
                  <a:tcPr anchor="ctr"/>
                </a:tc>
                <a:tc>
                  <a:txBody>
                    <a:bodyPr/>
                    <a:lstStyle/>
                    <a:p>
                      <a:r>
                        <a:rPr lang="it-IT" sz="1600" dirty="0"/>
                        <a:t>3,50 · 10</a:t>
                      </a:r>
                      <a:r>
                        <a:rPr lang="it-IT" sz="1600" baseline="30000" dirty="0"/>
                        <a:t>5</a:t>
                      </a:r>
                      <a:r>
                        <a:rPr lang="it-IT" sz="1600" dirty="0"/>
                        <a:t> N/m</a:t>
                      </a:r>
                    </a:p>
                  </a:txBody>
                  <a:tcPr/>
                </a:tc>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a:t>
                      </a:r>
                      <a:r>
                        <a:rPr lang="it-IT" sz="1600" baseline="30000" dirty="0"/>
                        <a:t>n</a:t>
                      </a:r>
                      <a:endParaRPr lang="it-IT" sz="1600" dirty="0"/>
                    </a:p>
                  </a:txBody>
                  <a:tcPr anchor="ctr"/>
                </a:tc>
                <a:tc>
                  <a:txBody>
                    <a:bodyPr/>
                    <a:lstStyle/>
                    <a:p>
                      <a:r>
                        <a:rPr lang="it-IT" sz="1600" dirty="0"/>
                        <a:t>-7</a:t>
                      </a:r>
                      <a:r>
                        <a:rPr lang="el-GR" sz="1600" dirty="0"/>
                        <a:t>μ</a:t>
                      </a:r>
                      <a:r>
                        <a:rPr lang="it-IT" sz="1600" dirty="0"/>
                        <a:t>m </a:t>
                      </a:r>
                    </a:p>
                  </a:txBody>
                  <a:tcPr/>
                </a:tc>
                <a:extLst>
                  <a:ext uri="{0D108BD9-81ED-4DB2-BD59-A6C34878D82A}">
                    <a16:rowId xmlns:a16="http://schemas.microsoft.com/office/drawing/2014/main" val="1676117325"/>
                  </a:ext>
                </a:extLst>
              </a:tr>
              <a:tr h="370840">
                <a:tc vMerge="1">
                  <a:txBody>
                    <a:bodyPr/>
                    <a:lstStyle/>
                    <a:p>
                      <a:endParaRPr lang="it-IT" sz="1600" dirty="0"/>
                    </a:p>
                  </a:txBody>
                  <a:tcPr/>
                </a:tc>
                <a:tc>
                  <a:txBody>
                    <a:bodyPr/>
                    <a:lstStyle/>
                    <a:p>
                      <a:r>
                        <a:rPr lang="it-IT" sz="1600" dirty="0"/>
                        <a:t>-40</a:t>
                      </a:r>
                      <a:r>
                        <a:rPr lang="el-GR" sz="1600" dirty="0"/>
                        <a:t>μ</a:t>
                      </a:r>
                      <a:r>
                        <a:rPr lang="it-IT" sz="1600" dirty="0"/>
                        <a:t>m </a:t>
                      </a:r>
                    </a:p>
                  </a:txBody>
                  <a:tcPr/>
                </a:tc>
                <a:tc vMerge="1">
                  <a:txBody>
                    <a:bodyPr/>
                    <a:lstStyle/>
                    <a:p>
                      <a:endParaRPr lang="it-IT" sz="1600" dirty="0"/>
                    </a:p>
                  </a:txBody>
                  <a:tcPr/>
                </a:tc>
                <a:tc>
                  <a:txBody>
                    <a:bodyPr/>
                    <a:lstStyle/>
                    <a:p>
                      <a:r>
                        <a:rPr lang="it-IT" sz="1600" dirty="0"/>
                        <a:t>11</a:t>
                      </a:r>
                      <a:r>
                        <a:rPr lang="el-GR" sz="1600" dirty="0"/>
                        <a:t>μ</a:t>
                      </a:r>
                      <a:r>
                        <a:rPr lang="it-IT" sz="1600" dirty="0"/>
                        <a:t>m </a:t>
                      </a:r>
                    </a:p>
                  </a:txBody>
                  <a:tcPr/>
                </a:tc>
                <a:tc vMerge="1">
                  <a:txBody>
                    <a:bodyPr/>
                    <a:lstStyle/>
                    <a:p>
                      <a:endParaRPr lang="it-IT" sz="1600" dirty="0"/>
                    </a:p>
                  </a:txBody>
                  <a:tcPr/>
                </a:tc>
                <a:tc>
                  <a:txBody>
                    <a:bodyPr/>
                    <a:lstStyle/>
                    <a:p>
                      <a:r>
                        <a:rPr lang="it-IT" sz="1600" dirty="0"/>
                        <a:t>3,30 · 10</a:t>
                      </a:r>
                      <a:r>
                        <a:rPr lang="it-IT" sz="1600" baseline="30000" dirty="0"/>
                        <a:t>5</a:t>
                      </a:r>
                      <a:r>
                        <a:rPr lang="it-IT" sz="1600" dirty="0"/>
                        <a:t> N/m</a:t>
                      </a:r>
                    </a:p>
                  </a:txBody>
                  <a:tcPr/>
                </a:tc>
                <a:tc vMerge="1">
                  <a:txBody>
                    <a:bodyPr/>
                    <a:lstStyle/>
                    <a:p>
                      <a:endParaRPr lang="it-IT" sz="1600" dirty="0"/>
                    </a:p>
                  </a:txBody>
                  <a:tcPr/>
                </a:tc>
                <a:tc>
                  <a:txBody>
                    <a:bodyPr/>
                    <a:lstStyle/>
                    <a:p>
                      <a:r>
                        <a:rPr lang="it-IT" sz="1600" dirty="0"/>
                        <a:t>-1</a:t>
                      </a:r>
                      <a:r>
                        <a:rPr lang="el-GR" sz="1600" dirty="0"/>
                        <a:t>μ</a:t>
                      </a:r>
                      <a:r>
                        <a:rPr lang="it-IT" sz="1600" dirty="0"/>
                        <a:t>m </a:t>
                      </a:r>
                    </a:p>
                  </a:txBody>
                  <a:tcPr/>
                </a:tc>
                <a:extLst>
                  <a:ext uri="{0D108BD9-81ED-4DB2-BD59-A6C34878D82A}">
                    <a16:rowId xmlns:a16="http://schemas.microsoft.com/office/drawing/2014/main" val="1841150212"/>
                  </a:ext>
                </a:extLst>
              </a:tr>
              <a:tr h="370840">
                <a:tc vMerge="1">
                  <a:txBody>
                    <a:bodyPr/>
                    <a:lstStyle/>
                    <a:p>
                      <a:endParaRPr lang="it-IT" sz="1600" dirty="0"/>
                    </a:p>
                  </a:txBody>
                  <a:tcPr/>
                </a:tc>
                <a:tc>
                  <a:txBody>
                    <a:bodyPr/>
                    <a:lstStyle/>
                    <a:p>
                      <a:r>
                        <a:rPr lang="it-IT" sz="1600" dirty="0"/>
                        <a:t>-30</a:t>
                      </a:r>
                      <a:r>
                        <a:rPr lang="el-GR" sz="1600" dirty="0"/>
                        <a:t>μ</a:t>
                      </a:r>
                      <a:r>
                        <a:rPr lang="it-IT" sz="1600" dirty="0"/>
                        <a:t>m </a:t>
                      </a:r>
                    </a:p>
                  </a:txBody>
                  <a:tcPr/>
                </a:tc>
                <a:tc vMerge="1">
                  <a:txBody>
                    <a:bodyPr/>
                    <a:lstStyle/>
                    <a:p>
                      <a:endParaRPr lang="it-IT" sz="1600" dirty="0"/>
                    </a:p>
                  </a:txBody>
                  <a:tcPr/>
                </a:tc>
                <a:tc>
                  <a:txBody>
                    <a:bodyPr/>
                    <a:lstStyle/>
                    <a:p>
                      <a:r>
                        <a:rPr lang="it-IT" sz="1600" dirty="0"/>
                        <a:t>11</a:t>
                      </a:r>
                      <a:r>
                        <a:rPr lang="el-GR" sz="1600" dirty="0"/>
                        <a:t>μ</a:t>
                      </a:r>
                      <a:r>
                        <a:rPr lang="it-IT" sz="1600" dirty="0"/>
                        <a:t>m </a:t>
                      </a:r>
                    </a:p>
                  </a:txBody>
                  <a:tcPr/>
                </a:tc>
                <a:tc vMerge="1">
                  <a:txBody>
                    <a:bodyPr/>
                    <a:lstStyle/>
                    <a:p>
                      <a:endParaRPr lang="it-IT" sz="1600" dirty="0"/>
                    </a:p>
                  </a:txBody>
                  <a:tcPr/>
                </a:tc>
                <a:tc>
                  <a:txBody>
                    <a:bodyPr/>
                    <a:lstStyle/>
                    <a:p>
                      <a:r>
                        <a:rPr lang="it-IT" sz="1600" dirty="0"/>
                        <a:t>2,50 · 10</a:t>
                      </a:r>
                      <a:r>
                        <a:rPr lang="it-IT" sz="1600" baseline="30000" dirty="0"/>
                        <a:t>5</a:t>
                      </a:r>
                      <a:r>
                        <a:rPr lang="it-IT" sz="1600" dirty="0"/>
                        <a:t> N/m</a:t>
                      </a:r>
                    </a:p>
                  </a:txBody>
                  <a:tcPr/>
                </a:tc>
                <a:tc vMerge="1">
                  <a:txBody>
                    <a:bodyPr/>
                    <a:lstStyle/>
                    <a:p>
                      <a:endParaRPr lang="it-IT" sz="1600" dirty="0"/>
                    </a:p>
                  </a:txBody>
                  <a:tcPr/>
                </a:tc>
                <a:tc>
                  <a:txBody>
                    <a:bodyPr/>
                    <a:lstStyle/>
                    <a:p>
                      <a:r>
                        <a:rPr lang="it-IT" sz="1600" dirty="0"/>
                        <a:t>0</a:t>
                      </a:r>
                      <a:r>
                        <a:rPr lang="el-GR" sz="1600" dirty="0"/>
                        <a:t>μ</a:t>
                      </a:r>
                      <a:r>
                        <a:rPr lang="it-IT" sz="1600" dirty="0"/>
                        <a:t>m </a:t>
                      </a:r>
                    </a:p>
                  </a:txBody>
                  <a:tcPr/>
                </a:tc>
                <a:extLst>
                  <a:ext uri="{0D108BD9-81ED-4DB2-BD59-A6C34878D82A}">
                    <a16:rowId xmlns:a16="http://schemas.microsoft.com/office/drawing/2014/main" val="3624558921"/>
                  </a:ext>
                </a:extLst>
              </a:tr>
            </a:tbl>
          </a:graphicData>
        </a:graphic>
      </p:graphicFrame>
      <p:sp>
        <p:nvSpPr>
          <p:cNvPr id="3" name="CasellaDiTesto 2">
            <a:extLst>
              <a:ext uri="{FF2B5EF4-FFF2-40B4-BE49-F238E27FC236}">
                <a16:creationId xmlns:a16="http://schemas.microsoft.com/office/drawing/2014/main" id="{10C4CFA0-B3B7-F379-B689-17CD487C5BBE}"/>
              </a:ext>
            </a:extLst>
          </p:cNvPr>
          <p:cNvSpPr txBox="1"/>
          <p:nvPr/>
        </p:nvSpPr>
        <p:spPr>
          <a:xfrm>
            <a:off x="8659906" y="473024"/>
            <a:ext cx="3239247" cy="5632311"/>
          </a:xfrm>
          <a:prstGeom prst="rect">
            <a:avLst/>
          </a:prstGeom>
          <a:noFill/>
        </p:spPr>
        <p:txBody>
          <a:bodyPr wrap="square" rtlCol="0">
            <a:spAutoFit/>
          </a:bodyPr>
          <a:lstStyle/>
          <a:p>
            <a:pPr algn="just"/>
            <a:r>
              <a:rPr lang="it-IT" dirty="0"/>
              <a:t>Valori inseriti nel modello 1 in </a:t>
            </a:r>
            <a:r>
              <a:rPr lang="it-IT" dirty="0" err="1"/>
              <a:t>matlab</a:t>
            </a:r>
            <a:r>
              <a:rPr lang="it-IT" dirty="0"/>
              <a:t> per confronto andamenti teorici-sperimentali.</a:t>
            </a:r>
          </a:p>
          <a:p>
            <a:endParaRPr lang="it-IT" dirty="0"/>
          </a:p>
          <a:p>
            <a:pPr algn="just"/>
            <a:r>
              <a:rPr lang="it-IT" dirty="0"/>
              <a:t>A causa di un errore di montaggio di cui ci si è accorti solo durante l’analisi dei risultati, le prove con le membrane di 100, 120, 150</a:t>
            </a:r>
            <a:r>
              <a:rPr lang="el-GR" sz="1800" dirty="0"/>
              <a:t> μ</a:t>
            </a:r>
            <a:r>
              <a:rPr lang="it-IT" sz="1800" dirty="0"/>
              <a:t>m presentano andamenti errati di portata, verrà spiegato successivamente il perché. A causa di ciò i valori di </a:t>
            </a:r>
            <a:r>
              <a:rPr lang="it-IT" sz="1800" dirty="0" err="1"/>
              <a:t>x</a:t>
            </a:r>
            <a:r>
              <a:rPr lang="it-IT" sz="1800" baseline="-25000" dirty="0" err="1"/>
              <a:t>bypass</a:t>
            </a:r>
            <a:r>
              <a:rPr lang="it-IT" sz="1800" dirty="0"/>
              <a:t> e k</a:t>
            </a:r>
            <a:r>
              <a:rPr lang="it-IT" sz="1800" baseline="-25000" dirty="0"/>
              <a:t>m</a:t>
            </a:r>
            <a:r>
              <a:rPr lang="it-IT" sz="1800" dirty="0"/>
              <a:t> non sono troppo accurati e sono da ritenersi indicativi, anche se sembrano valori consoni. Inoltre, la rottura di un raccordo non ha permesso di effettuare nuovamente le prove sperimentali e, quindi, di correggere i dati errati.</a:t>
            </a:r>
            <a:endParaRPr lang="it-IT" dirty="0"/>
          </a:p>
        </p:txBody>
      </p:sp>
      <p:pic>
        <p:nvPicPr>
          <p:cNvPr id="8" name="Immagine 7">
            <a:extLst>
              <a:ext uri="{FF2B5EF4-FFF2-40B4-BE49-F238E27FC236}">
                <a16:creationId xmlns:a16="http://schemas.microsoft.com/office/drawing/2014/main" id="{B2D59968-F41A-892E-5178-3BF198552D0C}"/>
              </a:ext>
            </a:extLst>
          </p:cNvPr>
          <p:cNvPicPr>
            <a:picLocks noChangeAspect="1"/>
          </p:cNvPicPr>
          <p:nvPr/>
        </p:nvPicPr>
        <p:blipFill>
          <a:blip r:embed="rId2"/>
          <a:stretch>
            <a:fillRect/>
          </a:stretch>
        </p:blipFill>
        <p:spPr>
          <a:xfrm>
            <a:off x="292847" y="2049333"/>
            <a:ext cx="4064000" cy="2283510"/>
          </a:xfrm>
          <a:prstGeom prst="rect">
            <a:avLst/>
          </a:prstGeom>
        </p:spPr>
      </p:pic>
      <p:pic>
        <p:nvPicPr>
          <p:cNvPr id="10" name="Immagine 9">
            <a:extLst>
              <a:ext uri="{FF2B5EF4-FFF2-40B4-BE49-F238E27FC236}">
                <a16:creationId xmlns:a16="http://schemas.microsoft.com/office/drawing/2014/main" id="{D7804F9D-7D39-7DF1-E783-1DC8A9993773}"/>
              </a:ext>
            </a:extLst>
          </p:cNvPr>
          <p:cNvPicPr>
            <a:picLocks noChangeAspect="1"/>
          </p:cNvPicPr>
          <p:nvPr/>
        </p:nvPicPr>
        <p:blipFill>
          <a:blip r:embed="rId3"/>
          <a:stretch>
            <a:fillRect/>
          </a:stretch>
        </p:blipFill>
        <p:spPr>
          <a:xfrm>
            <a:off x="4356848" y="2049332"/>
            <a:ext cx="4064000" cy="2267077"/>
          </a:xfrm>
          <a:prstGeom prst="rect">
            <a:avLst/>
          </a:prstGeom>
        </p:spPr>
      </p:pic>
      <p:graphicFrame>
        <p:nvGraphicFramePr>
          <p:cNvPr id="2" name="Tabella 1">
            <a:extLst>
              <a:ext uri="{FF2B5EF4-FFF2-40B4-BE49-F238E27FC236}">
                <a16:creationId xmlns:a16="http://schemas.microsoft.com/office/drawing/2014/main" id="{9BEABFD5-0259-F1DC-1550-278B94A8501C}"/>
              </a:ext>
            </a:extLst>
          </p:cNvPr>
          <p:cNvGraphicFramePr>
            <a:graphicFrameLocks noGrp="1"/>
          </p:cNvGraphicFramePr>
          <p:nvPr>
            <p:extLst>
              <p:ext uri="{D42A27DB-BD31-4B8C-83A1-F6EECF244321}">
                <p14:modId xmlns:p14="http://schemas.microsoft.com/office/powerpoint/2010/main" val="2403189252"/>
              </p:ext>
            </p:extLst>
          </p:nvPr>
        </p:nvGraphicFramePr>
        <p:xfrm>
          <a:off x="292847" y="4714923"/>
          <a:ext cx="8536305" cy="1483360"/>
        </p:xfrm>
        <a:graphic>
          <a:graphicData uri="http://schemas.openxmlformats.org/drawingml/2006/table">
            <a:tbl>
              <a:tblPr firstRow="1" bandRow="1">
                <a:tableStyleId>{F5AB1C69-6EDB-4FF4-983F-18BD219EF322}</a:tableStyleId>
              </a:tblPr>
              <a:tblGrid>
                <a:gridCol w="1016000">
                  <a:extLst>
                    <a:ext uri="{9D8B030D-6E8A-4147-A177-3AD203B41FA5}">
                      <a16:colId xmlns:a16="http://schemas.microsoft.com/office/drawing/2014/main" val="238034564"/>
                    </a:ext>
                  </a:extLst>
                </a:gridCol>
                <a:gridCol w="1016000">
                  <a:extLst>
                    <a:ext uri="{9D8B030D-6E8A-4147-A177-3AD203B41FA5}">
                      <a16:colId xmlns:a16="http://schemas.microsoft.com/office/drawing/2014/main" val="2927930262"/>
                    </a:ext>
                  </a:extLst>
                </a:gridCol>
                <a:gridCol w="1016000">
                  <a:extLst>
                    <a:ext uri="{9D8B030D-6E8A-4147-A177-3AD203B41FA5}">
                      <a16:colId xmlns:a16="http://schemas.microsoft.com/office/drawing/2014/main" val="3790770000"/>
                    </a:ext>
                  </a:extLst>
                </a:gridCol>
                <a:gridCol w="1016000">
                  <a:extLst>
                    <a:ext uri="{9D8B030D-6E8A-4147-A177-3AD203B41FA5}">
                      <a16:colId xmlns:a16="http://schemas.microsoft.com/office/drawing/2014/main" val="173595372"/>
                    </a:ext>
                  </a:extLst>
                </a:gridCol>
                <a:gridCol w="1016000">
                  <a:extLst>
                    <a:ext uri="{9D8B030D-6E8A-4147-A177-3AD203B41FA5}">
                      <a16:colId xmlns:a16="http://schemas.microsoft.com/office/drawing/2014/main" val="2247776066"/>
                    </a:ext>
                  </a:extLst>
                </a:gridCol>
                <a:gridCol w="1424305">
                  <a:extLst>
                    <a:ext uri="{9D8B030D-6E8A-4147-A177-3AD203B41FA5}">
                      <a16:colId xmlns:a16="http://schemas.microsoft.com/office/drawing/2014/main" val="2100464451"/>
                    </a:ext>
                  </a:extLst>
                </a:gridCol>
                <a:gridCol w="1016000">
                  <a:extLst>
                    <a:ext uri="{9D8B030D-6E8A-4147-A177-3AD203B41FA5}">
                      <a16:colId xmlns:a16="http://schemas.microsoft.com/office/drawing/2014/main" val="3364335739"/>
                    </a:ext>
                  </a:extLst>
                </a:gridCol>
                <a:gridCol w="1016000">
                  <a:extLst>
                    <a:ext uri="{9D8B030D-6E8A-4147-A177-3AD203B41FA5}">
                      <a16:colId xmlns:a16="http://schemas.microsoft.com/office/drawing/2014/main" val="560282290"/>
                    </a:ext>
                  </a:extLst>
                </a:gridCol>
              </a:tblGrid>
              <a:tr h="370840">
                <a:tc gridSpan="8">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dirty="0"/>
                        <a:t>Valori numerici modello, s=150</a:t>
                      </a:r>
                      <a:r>
                        <a:rPr lang="el-GR" dirty="0"/>
                        <a:t>μ</a:t>
                      </a:r>
                      <a:r>
                        <a:rPr lang="it-IT" dirty="0"/>
                        <a:t>m, P</a:t>
                      </a:r>
                      <a:r>
                        <a:rPr lang="it-IT" baseline="-25000" dirty="0"/>
                        <a:t>s</a:t>
                      </a:r>
                      <a:r>
                        <a:rPr lang="it-IT" baseline="0" dirty="0"/>
                        <a:t> = 4bar (mod modificato)</a:t>
                      </a: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extLst>
                  <a:ext uri="{0D108BD9-81ED-4DB2-BD59-A6C34878D82A}">
                    <a16:rowId xmlns:a16="http://schemas.microsoft.com/office/drawing/2014/main" val="146460792"/>
                  </a:ext>
                </a:extLst>
              </a:tr>
              <a:tr h="370840">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a:t>
                      </a:r>
                      <a:endParaRPr lang="it-IT" sz="1600" dirty="0"/>
                    </a:p>
                  </a:txBody>
                  <a:tcPr anchor="ctr"/>
                </a:tc>
                <a:tc>
                  <a:txBody>
                    <a:bodyPr/>
                    <a:lstStyle/>
                    <a:p>
                      <a:r>
                        <a:rPr lang="it-IT" sz="1600" dirty="0"/>
                        <a:t>-50</a:t>
                      </a:r>
                      <a:r>
                        <a:rPr lang="el-GR" sz="1600" dirty="0"/>
                        <a:t>μ</a:t>
                      </a:r>
                      <a:r>
                        <a:rPr lang="it-IT" sz="1600" dirty="0"/>
                        <a:t>m </a:t>
                      </a:r>
                    </a:p>
                  </a:txBody>
                  <a:tcPr/>
                </a:tc>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600" b="0" i="0" u="none" strike="noStrike" kern="1200" cap="none" spc="0" normalizeH="0" baseline="0" noProof="0" dirty="0" err="1">
                          <a:ln>
                            <a:noFill/>
                          </a:ln>
                          <a:solidFill>
                            <a:prstClr val="black"/>
                          </a:solidFill>
                          <a:effectLst/>
                          <a:uLnTx/>
                          <a:uFillTx/>
                          <a:latin typeface="+mn-lt"/>
                          <a:ea typeface="+mn-ea"/>
                          <a:cs typeface="+mn-cs"/>
                        </a:rPr>
                        <a:t>x</a:t>
                      </a:r>
                      <a:r>
                        <a:rPr kumimoji="0" lang="it-IT" sz="1600" b="0" i="0" u="none" strike="noStrike" kern="1200" cap="none" spc="0" normalizeH="0" baseline="-25000" noProof="0" dirty="0" err="1">
                          <a:ln>
                            <a:noFill/>
                          </a:ln>
                          <a:solidFill>
                            <a:prstClr val="black"/>
                          </a:solidFill>
                          <a:effectLst/>
                          <a:uLnTx/>
                          <a:uFillTx/>
                          <a:latin typeface="+mn-lt"/>
                          <a:ea typeface="+mn-ea"/>
                          <a:cs typeface="+mn-cs"/>
                        </a:rPr>
                        <a:t>bypass</a:t>
                      </a:r>
                      <a:endParaRPr kumimoji="0" lang="it-IT" sz="1600" b="0" i="0" u="none" strike="noStrike" kern="1200" cap="none" spc="0" normalizeH="0" baseline="0" noProof="0" dirty="0">
                        <a:ln>
                          <a:noFill/>
                        </a:ln>
                        <a:solidFill>
                          <a:prstClr val="black"/>
                        </a:solidFill>
                        <a:effectLst/>
                        <a:uLnTx/>
                        <a:uFillTx/>
                        <a:latin typeface="+mn-lt"/>
                        <a:ea typeface="+mn-ea"/>
                        <a:cs typeface="+mn-cs"/>
                      </a:endParaRPr>
                    </a:p>
                  </a:txBody>
                  <a:tcPr anchor="ctr"/>
                </a:tc>
                <a:tc>
                  <a:txBody>
                    <a:bodyPr/>
                    <a:lstStyle/>
                    <a:p>
                      <a:r>
                        <a:rPr lang="it-IT" sz="1600" dirty="0"/>
                        <a:t>15</a:t>
                      </a:r>
                      <a:r>
                        <a:rPr lang="el-GR" sz="1600" dirty="0"/>
                        <a:t>μ</a:t>
                      </a:r>
                      <a:r>
                        <a:rPr lang="it-IT" sz="1600" dirty="0"/>
                        <a:t>m </a:t>
                      </a:r>
                    </a:p>
                  </a:txBody>
                  <a:tcPr/>
                </a:tc>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600" dirty="0"/>
                        <a:t>k</a:t>
                      </a:r>
                      <a:r>
                        <a:rPr lang="it-IT" sz="1600" baseline="-25000" dirty="0"/>
                        <a:t>m</a:t>
                      </a:r>
                      <a:endParaRPr lang="it-IT" sz="1600" dirty="0"/>
                    </a:p>
                  </a:txBody>
                  <a:tcPr anchor="ctr"/>
                </a:tc>
                <a:tc>
                  <a:txBody>
                    <a:bodyPr/>
                    <a:lstStyle/>
                    <a:p>
                      <a:r>
                        <a:rPr lang="it-IT" sz="1600" dirty="0"/>
                        <a:t>1,70 · 10</a:t>
                      </a:r>
                      <a:r>
                        <a:rPr lang="it-IT" sz="1600" baseline="30000" dirty="0"/>
                        <a:t>5</a:t>
                      </a:r>
                      <a:r>
                        <a:rPr lang="it-IT" sz="1600" dirty="0"/>
                        <a:t> N/m</a:t>
                      </a:r>
                    </a:p>
                  </a:txBody>
                  <a:tcPr/>
                </a:tc>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a:t>
                      </a:r>
                      <a:r>
                        <a:rPr lang="it-IT" sz="1600" baseline="30000" dirty="0"/>
                        <a:t>n</a:t>
                      </a:r>
                      <a:endParaRPr lang="it-IT" sz="1600" dirty="0"/>
                    </a:p>
                  </a:txBody>
                  <a:tcPr anchor="ctr"/>
                </a:tc>
                <a:tc>
                  <a:txBody>
                    <a:bodyPr/>
                    <a:lstStyle/>
                    <a:p>
                      <a:r>
                        <a:rPr lang="it-IT" sz="1600" dirty="0"/>
                        <a:t>-12</a:t>
                      </a:r>
                      <a:r>
                        <a:rPr lang="el-GR" sz="1600" dirty="0"/>
                        <a:t>μ</a:t>
                      </a:r>
                      <a:r>
                        <a:rPr lang="it-IT" sz="1600" dirty="0"/>
                        <a:t>m </a:t>
                      </a:r>
                    </a:p>
                  </a:txBody>
                  <a:tcPr/>
                </a:tc>
                <a:extLst>
                  <a:ext uri="{0D108BD9-81ED-4DB2-BD59-A6C34878D82A}">
                    <a16:rowId xmlns:a16="http://schemas.microsoft.com/office/drawing/2014/main" val="1676117325"/>
                  </a:ext>
                </a:extLst>
              </a:tr>
              <a:tr h="370840">
                <a:tc vMerge="1">
                  <a:txBody>
                    <a:bodyPr/>
                    <a:lstStyle/>
                    <a:p>
                      <a:endParaRPr lang="it-IT" sz="1600" dirty="0"/>
                    </a:p>
                  </a:txBody>
                  <a:tcPr/>
                </a:tc>
                <a:tc>
                  <a:txBody>
                    <a:bodyPr/>
                    <a:lstStyle/>
                    <a:p>
                      <a:r>
                        <a:rPr lang="it-IT" sz="1600" dirty="0"/>
                        <a:t>-40</a:t>
                      </a:r>
                      <a:r>
                        <a:rPr lang="el-GR" sz="1600" dirty="0"/>
                        <a:t>μ</a:t>
                      </a:r>
                      <a:r>
                        <a:rPr lang="it-IT" sz="1600" dirty="0"/>
                        <a:t>m </a:t>
                      </a:r>
                    </a:p>
                  </a:txBody>
                  <a:tcPr/>
                </a:tc>
                <a:tc vMerge="1">
                  <a:txBody>
                    <a:bodyPr/>
                    <a:lstStyle/>
                    <a:p>
                      <a:endParaRPr lang="it-IT" sz="1600" dirty="0"/>
                    </a:p>
                  </a:txBody>
                  <a:tcPr/>
                </a:tc>
                <a:tc>
                  <a:txBody>
                    <a:bodyPr/>
                    <a:lstStyle/>
                    <a:p>
                      <a:r>
                        <a:rPr lang="it-IT" sz="1600" dirty="0"/>
                        <a:t>15</a:t>
                      </a:r>
                      <a:r>
                        <a:rPr lang="el-GR" sz="1600" dirty="0"/>
                        <a:t>μ</a:t>
                      </a:r>
                      <a:r>
                        <a:rPr lang="it-IT" sz="1600" dirty="0"/>
                        <a:t>m </a:t>
                      </a:r>
                    </a:p>
                  </a:txBody>
                  <a:tcPr/>
                </a:tc>
                <a:tc vMerge="1">
                  <a:txBody>
                    <a:bodyPr/>
                    <a:lstStyle/>
                    <a:p>
                      <a:endParaRPr lang="it-IT" sz="1600" dirty="0"/>
                    </a:p>
                  </a:txBody>
                  <a:tcPr/>
                </a:tc>
                <a:tc>
                  <a:txBody>
                    <a:bodyPr/>
                    <a:lstStyle/>
                    <a:p>
                      <a:r>
                        <a:rPr lang="it-IT" sz="1600" dirty="0"/>
                        <a:t>1,70 · 10</a:t>
                      </a:r>
                      <a:r>
                        <a:rPr lang="it-IT" sz="1600" baseline="30000" dirty="0"/>
                        <a:t>5</a:t>
                      </a:r>
                      <a:r>
                        <a:rPr lang="it-IT" sz="1600" dirty="0"/>
                        <a:t> N/m</a:t>
                      </a:r>
                    </a:p>
                  </a:txBody>
                  <a:tcPr/>
                </a:tc>
                <a:tc vMerge="1">
                  <a:txBody>
                    <a:bodyPr/>
                    <a:lstStyle/>
                    <a:p>
                      <a:endParaRPr lang="it-IT" sz="1600" dirty="0"/>
                    </a:p>
                  </a:txBody>
                  <a:tcPr/>
                </a:tc>
                <a:tc>
                  <a:txBody>
                    <a:bodyPr/>
                    <a:lstStyle/>
                    <a:p>
                      <a:r>
                        <a:rPr lang="it-IT" sz="1600" dirty="0"/>
                        <a:t>-2</a:t>
                      </a:r>
                      <a:r>
                        <a:rPr lang="el-GR" sz="1600" dirty="0"/>
                        <a:t>μ</a:t>
                      </a:r>
                      <a:r>
                        <a:rPr lang="it-IT" sz="1600" dirty="0"/>
                        <a:t>m </a:t>
                      </a:r>
                    </a:p>
                  </a:txBody>
                  <a:tcPr/>
                </a:tc>
                <a:extLst>
                  <a:ext uri="{0D108BD9-81ED-4DB2-BD59-A6C34878D82A}">
                    <a16:rowId xmlns:a16="http://schemas.microsoft.com/office/drawing/2014/main" val="1841150212"/>
                  </a:ext>
                </a:extLst>
              </a:tr>
              <a:tr h="370840">
                <a:tc vMerge="1">
                  <a:txBody>
                    <a:bodyPr/>
                    <a:lstStyle/>
                    <a:p>
                      <a:endParaRPr lang="it-IT" sz="1600" dirty="0"/>
                    </a:p>
                  </a:txBody>
                  <a:tcPr/>
                </a:tc>
                <a:tc>
                  <a:txBody>
                    <a:bodyPr/>
                    <a:lstStyle/>
                    <a:p>
                      <a:r>
                        <a:rPr lang="it-IT" sz="1600" dirty="0"/>
                        <a:t>-30</a:t>
                      </a:r>
                      <a:r>
                        <a:rPr lang="el-GR" sz="1600" dirty="0"/>
                        <a:t>μ</a:t>
                      </a:r>
                      <a:r>
                        <a:rPr lang="it-IT" sz="1600" dirty="0"/>
                        <a:t>m </a:t>
                      </a:r>
                    </a:p>
                  </a:txBody>
                  <a:tcPr/>
                </a:tc>
                <a:tc vMerge="1">
                  <a:txBody>
                    <a:bodyPr/>
                    <a:lstStyle/>
                    <a:p>
                      <a:endParaRPr lang="it-IT" sz="1600" dirty="0"/>
                    </a:p>
                  </a:txBody>
                  <a:tcPr/>
                </a:tc>
                <a:tc>
                  <a:txBody>
                    <a:bodyPr/>
                    <a:lstStyle/>
                    <a:p>
                      <a:r>
                        <a:rPr lang="it-IT" sz="1600" dirty="0"/>
                        <a:t>15</a:t>
                      </a:r>
                      <a:r>
                        <a:rPr lang="el-GR" sz="1600" dirty="0"/>
                        <a:t>μ</a:t>
                      </a:r>
                      <a:r>
                        <a:rPr lang="it-IT" sz="1600" dirty="0"/>
                        <a:t>m </a:t>
                      </a:r>
                    </a:p>
                  </a:txBody>
                  <a:tcPr/>
                </a:tc>
                <a:tc vMerge="1">
                  <a:txBody>
                    <a:bodyPr/>
                    <a:lstStyle/>
                    <a:p>
                      <a:endParaRPr lang="it-IT" sz="1600" dirty="0"/>
                    </a:p>
                  </a:txBody>
                  <a:tcPr/>
                </a:tc>
                <a:tc>
                  <a:txBody>
                    <a:bodyPr/>
                    <a:lstStyle/>
                    <a:p>
                      <a:r>
                        <a:rPr lang="it-IT" sz="1600" dirty="0"/>
                        <a:t>1,70 · 10</a:t>
                      </a:r>
                      <a:r>
                        <a:rPr lang="it-IT" sz="1600" baseline="30000" dirty="0"/>
                        <a:t>5</a:t>
                      </a:r>
                      <a:r>
                        <a:rPr lang="it-IT" sz="1600" dirty="0"/>
                        <a:t> N/m</a:t>
                      </a:r>
                    </a:p>
                  </a:txBody>
                  <a:tcPr/>
                </a:tc>
                <a:tc vMerge="1">
                  <a:txBody>
                    <a:bodyPr/>
                    <a:lstStyle/>
                    <a:p>
                      <a:endParaRPr lang="it-IT" sz="1600" dirty="0"/>
                    </a:p>
                  </a:txBody>
                  <a:tcPr/>
                </a:tc>
                <a:tc>
                  <a:txBody>
                    <a:bodyPr/>
                    <a:lstStyle/>
                    <a:p>
                      <a:r>
                        <a:rPr lang="it-IT" sz="1600" dirty="0"/>
                        <a:t>2</a:t>
                      </a:r>
                      <a:r>
                        <a:rPr lang="el-GR" sz="1600" dirty="0"/>
                        <a:t>μ</a:t>
                      </a:r>
                      <a:r>
                        <a:rPr lang="it-IT" sz="1600" dirty="0"/>
                        <a:t>m </a:t>
                      </a:r>
                    </a:p>
                  </a:txBody>
                  <a:tcPr/>
                </a:tc>
                <a:extLst>
                  <a:ext uri="{0D108BD9-81ED-4DB2-BD59-A6C34878D82A}">
                    <a16:rowId xmlns:a16="http://schemas.microsoft.com/office/drawing/2014/main" val="3624558921"/>
                  </a:ext>
                </a:extLst>
              </a:tr>
            </a:tbl>
          </a:graphicData>
        </a:graphic>
      </p:graphicFrame>
    </p:spTree>
    <p:extLst>
      <p:ext uri="{BB962C8B-B14F-4D97-AF65-F5344CB8AC3E}">
        <p14:creationId xmlns:p14="http://schemas.microsoft.com/office/powerpoint/2010/main" val="196692581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06E3EB0A-9865-04A1-5E56-4ED3508E1322}"/>
              </a:ext>
            </a:extLst>
          </p:cNvPr>
          <p:cNvSpPr txBox="1"/>
          <p:nvPr/>
        </p:nvSpPr>
        <p:spPr>
          <a:xfrm>
            <a:off x="292847" y="10744"/>
            <a:ext cx="9828306" cy="369332"/>
          </a:xfrm>
          <a:prstGeom prst="rect">
            <a:avLst/>
          </a:prstGeom>
          <a:noFill/>
        </p:spPr>
        <p:txBody>
          <a:bodyPr wrap="square" rtlCol="0">
            <a:spAutoFit/>
          </a:bodyPr>
          <a:lstStyle/>
          <a:p>
            <a:r>
              <a:rPr lang="it-IT" dirty="0"/>
              <a:t>TABELLA VALORI PER VALIDAZIONE MODELLO 1, s = 150</a:t>
            </a:r>
            <a:r>
              <a:rPr lang="el-GR" dirty="0"/>
              <a:t>μ</a:t>
            </a:r>
            <a:r>
              <a:rPr lang="it-IT" dirty="0"/>
              <a:t>m </a:t>
            </a:r>
            <a:r>
              <a:rPr lang="it-IT" dirty="0" err="1"/>
              <a:t>d</a:t>
            </a:r>
            <a:r>
              <a:rPr lang="it-IT" baseline="-25000" dirty="0" err="1"/>
              <a:t>n</a:t>
            </a:r>
            <a:r>
              <a:rPr lang="it-IT" dirty="0"/>
              <a:t> = 0,95mm, </a:t>
            </a:r>
            <a:r>
              <a:rPr lang="it-IT" dirty="0" err="1"/>
              <a:t>D</a:t>
            </a:r>
            <a:r>
              <a:rPr lang="it-IT" baseline="-25000" dirty="0" err="1"/>
              <a:t>foro</a:t>
            </a:r>
            <a:r>
              <a:rPr lang="it-IT" dirty="0"/>
              <a:t> = 8mm, k</a:t>
            </a:r>
            <a:r>
              <a:rPr lang="it-IT" baseline="-25000" dirty="0"/>
              <a:t>m</a:t>
            </a:r>
            <a:r>
              <a:rPr lang="it-IT" dirty="0"/>
              <a:t> = … · 10</a:t>
            </a:r>
            <a:r>
              <a:rPr lang="it-IT" baseline="30000" dirty="0"/>
              <a:t>5</a:t>
            </a:r>
            <a:r>
              <a:rPr lang="it-IT" dirty="0"/>
              <a:t> N/m</a:t>
            </a:r>
          </a:p>
        </p:txBody>
      </p:sp>
      <p:graphicFrame>
        <p:nvGraphicFramePr>
          <p:cNvPr id="7" name="Tabella 6">
            <a:extLst>
              <a:ext uri="{FF2B5EF4-FFF2-40B4-BE49-F238E27FC236}">
                <a16:creationId xmlns:a16="http://schemas.microsoft.com/office/drawing/2014/main" id="{E3573AB4-7360-CBFB-C302-82D74F376802}"/>
              </a:ext>
            </a:extLst>
          </p:cNvPr>
          <p:cNvGraphicFramePr>
            <a:graphicFrameLocks noGrp="1"/>
          </p:cNvGraphicFramePr>
          <p:nvPr>
            <p:extLst>
              <p:ext uri="{D42A27DB-BD31-4B8C-83A1-F6EECF244321}">
                <p14:modId xmlns:p14="http://schemas.microsoft.com/office/powerpoint/2010/main" val="3849720478"/>
              </p:ext>
            </p:extLst>
          </p:nvPr>
        </p:nvGraphicFramePr>
        <p:xfrm>
          <a:off x="292847" y="473024"/>
          <a:ext cx="8536305" cy="1483360"/>
        </p:xfrm>
        <a:graphic>
          <a:graphicData uri="http://schemas.openxmlformats.org/drawingml/2006/table">
            <a:tbl>
              <a:tblPr firstRow="1" bandRow="1">
                <a:tableStyleId>{F5AB1C69-6EDB-4FF4-983F-18BD219EF322}</a:tableStyleId>
              </a:tblPr>
              <a:tblGrid>
                <a:gridCol w="1016000">
                  <a:extLst>
                    <a:ext uri="{9D8B030D-6E8A-4147-A177-3AD203B41FA5}">
                      <a16:colId xmlns:a16="http://schemas.microsoft.com/office/drawing/2014/main" val="238034564"/>
                    </a:ext>
                  </a:extLst>
                </a:gridCol>
                <a:gridCol w="1016000">
                  <a:extLst>
                    <a:ext uri="{9D8B030D-6E8A-4147-A177-3AD203B41FA5}">
                      <a16:colId xmlns:a16="http://schemas.microsoft.com/office/drawing/2014/main" val="2927930262"/>
                    </a:ext>
                  </a:extLst>
                </a:gridCol>
                <a:gridCol w="1016000">
                  <a:extLst>
                    <a:ext uri="{9D8B030D-6E8A-4147-A177-3AD203B41FA5}">
                      <a16:colId xmlns:a16="http://schemas.microsoft.com/office/drawing/2014/main" val="3790770000"/>
                    </a:ext>
                  </a:extLst>
                </a:gridCol>
                <a:gridCol w="1016000">
                  <a:extLst>
                    <a:ext uri="{9D8B030D-6E8A-4147-A177-3AD203B41FA5}">
                      <a16:colId xmlns:a16="http://schemas.microsoft.com/office/drawing/2014/main" val="173595372"/>
                    </a:ext>
                  </a:extLst>
                </a:gridCol>
                <a:gridCol w="1016000">
                  <a:extLst>
                    <a:ext uri="{9D8B030D-6E8A-4147-A177-3AD203B41FA5}">
                      <a16:colId xmlns:a16="http://schemas.microsoft.com/office/drawing/2014/main" val="2247776066"/>
                    </a:ext>
                  </a:extLst>
                </a:gridCol>
                <a:gridCol w="1424305">
                  <a:extLst>
                    <a:ext uri="{9D8B030D-6E8A-4147-A177-3AD203B41FA5}">
                      <a16:colId xmlns:a16="http://schemas.microsoft.com/office/drawing/2014/main" val="2100464451"/>
                    </a:ext>
                  </a:extLst>
                </a:gridCol>
                <a:gridCol w="1016000">
                  <a:extLst>
                    <a:ext uri="{9D8B030D-6E8A-4147-A177-3AD203B41FA5}">
                      <a16:colId xmlns:a16="http://schemas.microsoft.com/office/drawing/2014/main" val="3364335739"/>
                    </a:ext>
                  </a:extLst>
                </a:gridCol>
                <a:gridCol w="1016000">
                  <a:extLst>
                    <a:ext uri="{9D8B030D-6E8A-4147-A177-3AD203B41FA5}">
                      <a16:colId xmlns:a16="http://schemas.microsoft.com/office/drawing/2014/main" val="560282290"/>
                    </a:ext>
                  </a:extLst>
                </a:gridCol>
              </a:tblGrid>
              <a:tr h="370840">
                <a:tc gridSpan="8">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dirty="0"/>
                        <a:t>Valori numerici modello, s=150</a:t>
                      </a:r>
                      <a:r>
                        <a:rPr lang="el-GR" dirty="0"/>
                        <a:t>μ</a:t>
                      </a:r>
                      <a:r>
                        <a:rPr lang="it-IT" dirty="0"/>
                        <a:t>m, P</a:t>
                      </a:r>
                      <a:r>
                        <a:rPr lang="it-IT" baseline="-25000" dirty="0"/>
                        <a:t>s</a:t>
                      </a:r>
                      <a:r>
                        <a:rPr lang="it-IT" baseline="0" dirty="0"/>
                        <a:t> = 5bar</a:t>
                      </a: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extLst>
                  <a:ext uri="{0D108BD9-81ED-4DB2-BD59-A6C34878D82A}">
                    <a16:rowId xmlns:a16="http://schemas.microsoft.com/office/drawing/2014/main" val="146460792"/>
                  </a:ext>
                </a:extLst>
              </a:tr>
              <a:tr h="370840">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a:t>
                      </a:r>
                      <a:endParaRPr lang="it-IT" sz="1600" dirty="0"/>
                    </a:p>
                  </a:txBody>
                  <a:tcPr anchor="ctr"/>
                </a:tc>
                <a:tc>
                  <a:txBody>
                    <a:bodyPr/>
                    <a:lstStyle/>
                    <a:p>
                      <a:r>
                        <a:rPr lang="it-IT" sz="1600" dirty="0"/>
                        <a:t>-50</a:t>
                      </a:r>
                      <a:r>
                        <a:rPr lang="el-GR" sz="1600" dirty="0"/>
                        <a:t>μ</a:t>
                      </a:r>
                      <a:r>
                        <a:rPr lang="it-IT" sz="1600" dirty="0"/>
                        <a:t>m </a:t>
                      </a:r>
                    </a:p>
                  </a:txBody>
                  <a:tcPr/>
                </a:tc>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600" b="0" i="0" u="none" strike="noStrike" kern="1200" cap="none" spc="0" normalizeH="0" baseline="0" noProof="0" dirty="0" err="1">
                          <a:ln>
                            <a:noFill/>
                          </a:ln>
                          <a:solidFill>
                            <a:prstClr val="black"/>
                          </a:solidFill>
                          <a:effectLst/>
                          <a:uLnTx/>
                          <a:uFillTx/>
                          <a:latin typeface="+mn-lt"/>
                          <a:ea typeface="+mn-ea"/>
                          <a:cs typeface="+mn-cs"/>
                        </a:rPr>
                        <a:t>x</a:t>
                      </a:r>
                      <a:r>
                        <a:rPr kumimoji="0" lang="it-IT" sz="1600" b="0" i="0" u="none" strike="noStrike" kern="1200" cap="none" spc="0" normalizeH="0" baseline="-25000" noProof="0" dirty="0" err="1">
                          <a:ln>
                            <a:noFill/>
                          </a:ln>
                          <a:solidFill>
                            <a:prstClr val="black"/>
                          </a:solidFill>
                          <a:effectLst/>
                          <a:uLnTx/>
                          <a:uFillTx/>
                          <a:latin typeface="+mn-lt"/>
                          <a:ea typeface="+mn-ea"/>
                          <a:cs typeface="+mn-cs"/>
                        </a:rPr>
                        <a:t>bypass</a:t>
                      </a:r>
                      <a:endParaRPr kumimoji="0" lang="it-IT" sz="1600" b="0" i="0" u="none" strike="noStrike" kern="1200" cap="none" spc="0" normalizeH="0" baseline="0" noProof="0" dirty="0">
                        <a:ln>
                          <a:noFill/>
                        </a:ln>
                        <a:solidFill>
                          <a:prstClr val="black"/>
                        </a:solidFill>
                        <a:effectLst/>
                        <a:uLnTx/>
                        <a:uFillTx/>
                        <a:latin typeface="+mn-lt"/>
                        <a:ea typeface="+mn-ea"/>
                        <a:cs typeface="+mn-cs"/>
                      </a:endParaRPr>
                    </a:p>
                  </a:txBody>
                  <a:tcPr anchor="ctr"/>
                </a:tc>
                <a:tc>
                  <a:txBody>
                    <a:bodyPr/>
                    <a:lstStyle/>
                    <a:p>
                      <a:r>
                        <a:rPr lang="it-IT" sz="1600" dirty="0"/>
                        <a:t>12</a:t>
                      </a:r>
                      <a:r>
                        <a:rPr lang="el-GR" sz="1600" dirty="0"/>
                        <a:t>μ</a:t>
                      </a:r>
                      <a:r>
                        <a:rPr lang="it-IT" sz="1600" dirty="0"/>
                        <a:t>m </a:t>
                      </a:r>
                    </a:p>
                  </a:txBody>
                  <a:tcPr/>
                </a:tc>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600" dirty="0"/>
                        <a:t>k</a:t>
                      </a:r>
                      <a:r>
                        <a:rPr lang="it-IT" sz="1600" baseline="-25000" dirty="0"/>
                        <a:t>m</a:t>
                      </a:r>
                      <a:endParaRPr lang="it-IT" sz="1600" dirty="0"/>
                    </a:p>
                  </a:txBody>
                  <a:tcPr anchor="ctr"/>
                </a:tc>
                <a:tc>
                  <a:txBody>
                    <a:bodyPr/>
                    <a:lstStyle/>
                    <a:p>
                      <a:r>
                        <a:rPr lang="it-IT" sz="1600" dirty="0"/>
                        <a:t>3,60 · 10</a:t>
                      </a:r>
                      <a:r>
                        <a:rPr lang="it-IT" sz="1600" baseline="30000" dirty="0"/>
                        <a:t>5</a:t>
                      </a:r>
                      <a:r>
                        <a:rPr lang="it-IT" sz="1600" dirty="0"/>
                        <a:t> N/m</a:t>
                      </a:r>
                    </a:p>
                  </a:txBody>
                  <a:tcPr/>
                </a:tc>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a:t>
                      </a:r>
                      <a:r>
                        <a:rPr lang="it-IT" sz="1600" baseline="30000" dirty="0"/>
                        <a:t>n</a:t>
                      </a:r>
                      <a:endParaRPr lang="it-IT" sz="1600" dirty="0"/>
                    </a:p>
                  </a:txBody>
                  <a:tcPr anchor="ctr"/>
                </a:tc>
                <a:tc>
                  <a:txBody>
                    <a:bodyPr/>
                    <a:lstStyle/>
                    <a:p>
                      <a:r>
                        <a:rPr lang="it-IT" sz="1600" dirty="0"/>
                        <a:t>-6</a:t>
                      </a:r>
                      <a:r>
                        <a:rPr lang="el-GR" sz="1600" dirty="0"/>
                        <a:t>μ</a:t>
                      </a:r>
                      <a:r>
                        <a:rPr lang="it-IT" sz="1600" dirty="0"/>
                        <a:t>m </a:t>
                      </a:r>
                    </a:p>
                  </a:txBody>
                  <a:tcPr/>
                </a:tc>
                <a:extLst>
                  <a:ext uri="{0D108BD9-81ED-4DB2-BD59-A6C34878D82A}">
                    <a16:rowId xmlns:a16="http://schemas.microsoft.com/office/drawing/2014/main" val="1676117325"/>
                  </a:ext>
                </a:extLst>
              </a:tr>
              <a:tr h="370840">
                <a:tc vMerge="1">
                  <a:txBody>
                    <a:bodyPr/>
                    <a:lstStyle/>
                    <a:p>
                      <a:endParaRPr lang="it-IT" sz="1600" dirty="0"/>
                    </a:p>
                  </a:txBody>
                  <a:tcPr/>
                </a:tc>
                <a:tc>
                  <a:txBody>
                    <a:bodyPr/>
                    <a:lstStyle/>
                    <a:p>
                      <a:r>
                        <a:rPr lang="it-IT" sz="1600" dirty="0"/>
                        <a:t>-40</a:t>
                      </a:r>
                      <a:r>
                        <a:rPr lang="el-GR" sz="1600" dirty="0"/>
                        <a:t>μ</a:t>
                      </a:r>
                      <a:r>
                        <a:rPr lang="it-IT" sz="1600" dirty="0"/>
                        <a:t>m </a:t>
                      </a:r>
                    </a:p>
                  </a:txBody>
                  <a:tcPr/>
                </a:tc>
                <a:tc vMerge="1">
                  <a:txBody>
                    <a:bodyPr/>
                    <a:lstStyle/>
                    <a:p>
                      <a:endParaRPr lang="it-IT" sz="1600" dirty="0"/>
                    </a:p>
                  </a:txBody>
                  <a:tcPr/>
                </a:tc>
                <a:tc>
                  <a:txBody>
                    <a:bodyPr/>
                    <a:lstStyle/>
                    <a:p>
                      <a:r>
                        <a:rPr lang="it-IT" sz="1600" dirty="0"/>
                        <a:t>10</a:t>
                      </a:r>
                      <a:r>
                        <a:rPr lang="el-GR" sz="1600" dirty="0"/>
                        <a:t>μ</a:t>
                      </a:r>
                      <a:r>
                        <a:rPr lang="it-IT" sz="1600" dirty="0"/>
                        <a:t>m </a:t>
                      </a:r>
                    </a:p>
                  </a:txBody>
                  <a:tcPr/>
                </a:tc>
                <a:tc vMerge="1">
                  <a:txBody>
                    <a:bodyPr/>
                    <a:lstStyle/>
                    <a:p>
                      <a:endParaRPr lang="it-IT" sz="1600" dirty="0"/>
                    </a:p>
                  </a:txBody>
                  <a:tcPr/>
                </a:tc>
                <a:tc>
                  <a:txBody>
                    <a:bodyPr/>
                    <a:lstStyle/>
                    <a:p>
                      <a:r>
                        <a:rPr lang="it-IT" sz="1600" dirty="0"/>
                        <a:t>3,20 · 10</a:t>
                      </a:r>
                      <a:r>
                        <a:rPr lang="it-IT" sz="1600" baseline="30000" dirty="0"/>
                        <a:t>5</a:t>
                      </a:r>
                      <a:r>
                        <a:rPr lang="it-IT" sz="1600" dirty="0"/>
                        <a:t> N/m</a:t>
                      </a:r>
                    </a:p>
                  </a:txBody>
                  <a:tcPr/>
                </a:tc>
                <a:tc vMerge="1">
                  <a:txBody>
                    <a:bodyPr/>
                    <a:lstStyle/>
                    <a:p>
                      <a:endParaRPr lang="it-IT" sz="1600" dirty="0"/>
                    </a:p>
                  </a:txBody>
                  <a:tcPr/>
                </a:tc>
                <a:tc>
                  <a:txBody>
                    <a:bodyPr/>
                    <a:lstStyle/>
                    <a:p>
                      <a:r>
                        <a:rPr lang="it-IT" sz="1600" dirty="0"/>
                        <a:t>-1</a:t>
                      </a:r>
                      <a:r>
                        <a:rPr lang="el-GR" sz="1600" dirty="0"/>
                        <a:t>μ</a:t>
                      </a:r>
                      <a:r>
                        <a:rPr lang="it-IT" sz="1600" dirty="0"/>
                        <a:t>m </a:t>
                      </a:r>
                    </a:p>
                  </a:txBody>
                  <a:tcPr/>
                </a:tc>
                <a:extLst>
                  <a:ext uri="{0D108BD9-81ED-4DB2-BD59-A6C34878D82A}">
                    <a16:rowId xmlns:a16="http://schemas.microsoft.com/office/drawing/2014/main" val="1841150212"/>
                  </a:ext>
                </a:extLst>
              </a:tr>
              <a:tr h="370840">
                <a:tc vMerge="1">
                  <a:txBody>
                    <a:bodyPr/>
                    <a:lstStyle/>
                    <a:p>
                      <a:endParaRPr lang="it-IT" sz="1600" dirty="0"/>
                    </a:p>
                  </a:txBody>
                  <a:tcPr/>
                </a:tc>
                <a:tc>
                  <a:txBody>
                    <a:bodyPr/>
                    <a:lstStyle/>
                    <a:p>
                      <a:r>
                        <a:rPr lang="it-IT" sz="1600" dirty="0"/>
                        <a:t>-30</a:t>
                      </a:r>
                      <a:r>
                        <a:rPr lang="el-GR" sz="1600" dirty="0"/>
                        <a:t>μ</a:t>
                      </a:r>
                      <a:r>
                        <a:rPr lang="it-IT" sz="1600" dirty="0"/>
                        <a:t>m </a:t>
                      </a:r>
                    </a:p>
                  </a:txBody>
                  <a:tcPr/>
                </a:tc>
                <a:tc vMerge="1">
                  <a:txBody>
                    <a:bodyPr/>
                    <a:lstStyle/>
                    <a:p>
                      <a:endParaRPr lang="it-IT" sz="1600" dirty="0"/>
                    </a:p>
                  </a:txBody>
                  <a:tcPr/>
                </a:tc>
                <a:tc>
                  <a:txBody>
                    <a:bodyPr/>
                    <a:lstStyle/>
                    <a:p>
                      <a:r>
                        <a:rPr lang="it-IT" sz="1600" dirty="0"/>
                        <a:t>10</a:t>
                      </a:r>
                      <a:r>
                        <a:rPr lang="el-GR" sz="1600" dirty="0"/>
                        <a:t>μ</a:t>
                      </a:r>
                      <a:r>
                        <a:rPr lang="it-IT" sz="1600" dirty="0"/>
                        <a:t>m </a:t>
                      </a:r>
                    </a:p>
                  </a:txBody>
                  <a:tcPr/>
                </a:tc>
                <a:tc vMerge="1">
                  <a:txBody>
                    <a:bodyPr/>
                    <a:lstStyle/>
                    <a:p>
                      <a:endParaRPr lang="it-IT" sz="1600" dirty="0"/>
                    </a:p>
                  </a:txBody>
                  <a:tcPr/>
                </a:tc>
                <a:tc>
                  <a:txBody>
                    <a:bodyPr/>
                    <a:lstStyle/>
                    <a:p>
                      <a:r>
                        <a:rPr lang="it-IT" sz="1600" dirty="0"/>
                        <a:t>3,00 · 10</a:t>
                      </a:r>
                      <a:r>
                        <a:rPr lang="it-IT" sz="1600" baseline="30000" dirty="0"/>
                        <a:t>5</a:t>
                      </a:r>
                      <a:r>
                        <a:rPr lang="it-IT" sz="1600" dirty="0"/>
                        <a:t> N/m</a:t>
                      </a:r>
                    </a:p>
                  </a:txBody>
                  <a:tcPr/>
                </a:tc>
                <a:tc vMerge="1">
                  <a:txBody>
                    <a:bodyPr/>
                    <a:lstStyle/>
                    <a:p>
                      <a:endParaRPr lang="it-IT" sz="1600" dirty="0"/>
                    </a:p>
                  </a:txBody>
                  <a:tcPr/>
                </a:tc>
                <a:tc>
                  <a:txBody>
                    <a:bodyPr/>
                    <a:lstStyle/>
                    <a:p>
                      <a:r>
                        <a:rPr lang="it-IT" sz="1600" dirty="0"/>
                        <a:t>4</a:t>
                      </a:r>
                      <a:r>
                        <a:rPr lang="el-GR" sz="1600" dirty="0"/>
                        <a:t>μ</a:t>
                      </a:r>
                      <a:r>
                        <a:rPr lang="it-IT" sz="1600" dirty="0"/>
                        <a:t>m </a:t>
                      </a:r>
                    </a:p>
                  </a:txBody>
                  <a:tcPr/>
                </a:tc>
                <a:extLst>
                  <a:ext uri="{0D108BD9-81ED-4DB2-BD59-A6C34878D82A}">
                    <a16:rowId xmlns:a16="http://schemas.microsoft.com/office/drawing/2014/main" val="3624558921"/>
                  </a:ext>
                </a:extLst>
              </a:tr>
            </a:tbl>
          </a:graphicData>
        </a:graphic>
      </p:graphicFrame>
      <p:sp>
        <p:nvSpPr>
          <p:cNvPr id="3" name="CasellaDiTesto 2">
            <a:extLst>
              <a:ext uri="{FF2B5EF4-FFF2-40B4-BE49-F238E27FC236}">
                <a16:creationId xmlns:a16="http://schemas.microsoft.com/office/drawing/2014/main" id="{10C4CFA0-B3B7-F379-B689-17CD487C5BBE}"/>
              </a:ext>
            </a:extLst>
          </p:cNvPr>
          <p:cNvSpPr txBox="1"/>
          <p:nvPr/>
        </p:nvSpPr>
        <p:spPr>
          <a:xfrm>
            <a:off x="8659906" y="473024"/>
            <a:ext cx="3239247" cy="5632311"/>
          </a:xfrm>
          <a:prstGeom prst="rect">
            <a:avLst/>
          </a:prstGeom>
          <a:noFill/>
        </p:spPr>
        <p:txBody>
          <a:bodyPr wrap="square" rtlCol="0">
            <a:spAutoFit/>
          </a:bodyPr>
          <a:lstStyle/>
          <a:p>
            <a:pPr algn="just"/>
            <a:r>
              <a:rPr lang="it-IT" dirty="0"/>
              <a:t>Valori inseriti nel modello 1 in </a:t>
            </a:r>
            <a:r>
              <a:rPr lang="it-IT" dirty="0" err="1"/>
              <a:t>matlab</a:t>
            </a:r>
            <a:r>
              <a:rPr lang="it-IT" dirty="0"/>
              <a:t> per confronto andamenti teorici-sperimentali.</a:t>
            </a:r>
          </a:p>
          <a:p>
            <a:endParaRPr lang="it-IT" dirty="0"/>
          </a:p>
          <a:p>
            <a:pPr algn="just"/>
            <a:r>
              <a:rPr lang="it-IT" dirty="0"/>
              <a:t>A causa di un errore di montaggio di cui ci si è accorti solo durante l’analisi dei risultati, le prove con le membrane di 100, 120, 150</a:t>
            </a:r>
            <a:r>
              <a:rPr lang="el-GR" sz="1800" dirty="0"/>
              <a:t> μ</a:t>
            </a:r>
            <a:r>
              <a:rPr lang="it-IT" sz="1800" dirty="0"/>
              <a:t>m presentano andamenti errati di portata, verrà spiegato successivamente il perché. A causa di ciò i valori di </a:t>
            </a:r>
            <a:r>
              <a:rPr lang="it-IT" sz="1800" dirty="0" err="1"/>
              <a:t>x</a:t>
            </a:r>
            <a:r>
              <a:rPr lang="it-IT" sz="1800" baseline="-25000" dirty="0" err="1"/>
              <a:t>bypass</a:t>
            </a:r>
            <a:r>
              <a:rPr lang="it-IT" sz="1800" dirty="0"/>
              <a:t> e k</a:t>
            </a:r>
            <a:r>
              <a:rPr lang="it-IT" sz="1800" baseline="-25000" dirty="0"/>
              <a:t>m</a:t>
            </a:r>
            <a:r>
              <a:rPr lang="it-IT" sz="1800" dirty="0"/>
              <a:t> non sono troppo accurati e sono da ritenersi indicativi, anche se sembrano valori consoni. Inoltre, la rottura di un raccordo non ha permesso di effettuare nuovamente le prove sperimentali e, quindi, di correggere i dati errati.</a:t>
            </a:r>
            <a:endParaRPr lang="it-IT" dirty="0"/>
          </a:p>
        </p:txBody>
      </p:sp>
      <p:pic>
        <p:nvPicPr>
          <p:cNvPr id="8" name="Immagine 7">
            <a:extLst>
              <a:ext uri="{FF2B5EF4-FFF2-40B4-BE49-F238E27FC236}">
                <a16:creationId xmlns:a16="http://schemas.microsoft.com/office/drawing/2014/main" id="{F2C1B059-B939-6977-FB3F-DFEAE9DD9CB1}"/>
              </a:ext>
            </a:extLst>
          </p:cNvPr>
          <p:cNvPicPr>
            <a:picLocks noChangeAspect="1"/>
          </p:cNvPicPr>
          <p:nvPr/>
        </p:nvPicPr>
        <p:blipFill>
          <a:blip r:embed="rId2"/>
          <a:stretch>
            <a:fillRect/>
          </a:stretch>
        </p:blipFill>
        <p:spPr>
          <a:xfrm>
            <a:off x="292848" y="2049332"/>
            <a:ext cx="4064000" cy="2284127"/>
          </a:xfrm>
          <a:prstGeom prst="rect">
            <a:avLst/>
          </a:prstGeom>
        </p:spPr>
      </p:pic>
      <p:pic>
        <p:nvPicPr>
          <p:cNvPr id="10" name="Immagine 9">
            <a:extLst>
              <a:ext uri="{FF2B5EF4-FFF2-40B4-BE49-F238E27FC236}">
                <a16:creationId xmlns:a16="http://schemas.microsoft.com/office/drawing/2014/main" id="{0187D47A-E0CA-42B7-163E-E76E961CED34}"/>
              </a:ext>
            </a:extLst>
          </p:cNvPr>
          <p:cNvPicPr>
            <a:picLocks noChangeAspect="1"/>
          </p:cNvPicPr>
          <p:nvPr/>
        </p:nvPicPr>
        <p:blipFill>
          <a:blip r:embed="rId3"/>
          <a:stretch>
            <a:fillRect/>
          </a:stretch>
        </p:blipFill>
        <p:spPr>
          <a:xfrm>
            <a:off x="4356848" y="2049332"/>
            <a:ext cx="4064000" cy="2258599"/>
          </a:xfrm>
          <a:prstGeom prst="rect">
            <a:avLst/>
          </a:prstGeom>
        </p:spPr>
      </p:pic>
    </p:spTree>
    <p:extLst>
      <p:ext uri="{BB962C8B-B14F-4D97-AF65-F5344CB8AC3E}">
        <p14:creationId xmlns:p14="http://schemas.microsoft.com/office/powerpoint/2010/main" val="423586854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8BAFBD62-3407-F35E-E410-F7856F14F749}"/>
              </a:ext>
            </a:extLst>
          </p:cNvPr>
          <p:cNvSpPr txBox="1"/>
          <p:nvPr/>
        </p:nvSpPr>
        <p:spPr>
          <a:xfrm>
            <a:off x="367553" y="331694"/>
            <a:ext cx="11438965" cy="5078313"/>
          </a:xfrm>
          <a:prstGeom prst="rect">
            <a:avLst/>
          </a:prstGeom>
          <a:noFill/>
        </p:spPr>
        <p:txBody>
          <a:bodyPr wrap="square" rtlCol="0">
            <a:spAutoFit/>
          </a:bodyPr>
          <a:lstStyle/>
          <a:p>
            <a:r>
              <a:rPr lang="it-IT" dirty="0"/>
              <a:t>OSSERVAZIONI:</a:t>
            </a:r>
          </a:p>
          <a:p>
            <a:endParaRPr lang="it-IT" dirty="0"/>
          </a:p>
          <a:p>
            <a:pPr algn="just"/>
            <a:r>
              <a:rPr lang="it-IT" dirty="0"/>
              <a:t>- per tutte le membrane, l’aumento del precarico applicato dall’ugello causa una minore elaborazione di portata da parte della valvola, perché la forza necessaria all’apertura della luce di passaggio tra ugello e diaframma risulta maggiore; di conseguenza si ha che la zona di regolazione si sposta verso valori di altezza di meato sempre minori.</a:t>
            </a:r>
          </a:p>
          <a:p>
            <a:pPr algn="just"/>
            <a:endParaRPr lang="it-IT" dirty="0"/>
          </a:p>
          <a:p>
            <a:pPr algn="just"/>
            <a:r>
              <a:rPr lang="it-IT" dirty="0"/>
              <a:t>- nel cambio di membrana tra 50 e 100</a:t>
            </a:r>
            <a:r>
              <a:rPr lang="el-GR" sz="1800" dirty="0"/>
              <a:t>μ</a:t>
            </a:r>
            <a:r>
              <a:rPr lang="it-IT" sz="1800" dirty="0"/>
              <a:t>m, si è commesso un errore di montaggio: il raccordo che permette il collegamento tra la camera superiore della valvola e il pattino è stato avvitato eccessivamente nella sede della valvola. A causa di ciò l’estremità del raccordo stesso è andata in battuta con l’ugello e, di conseguenza, ha falsato le prove. I dati relativi alla capacità di carico si possono ritenere corretti, mentre nelle curve di portata per le membrane di 100, 120 e 150</a:t>
            </a:r>
            <a:r>
              <a:rPr lang="el-GR" sz="1800" dirty="0"/>
              <a:t>μ</a:t>
            </a:r>
            <a:r>
              <a:rPr lang="it-IT" sz="1800" dirty="0"/>
              <a:t>m presentano un tratto iniziale e finale orizzontali (non dati dalle condizioni di bypass). Il tratto curvo visibile può rappresentare la cresta della curva di portata, questo perché si suppone che in quella zona la forza di pressione applicata dal pattino fosse tale da spostare l’ugello e permettere la compensazione.</a:t>
            </a:r>
          </a:p>
          <a:p>
            <a:pPr algn="just"/>
            <a:endParaRPr lang="it-IT" dirty="0"/>
          </a:p>
          <a:p>
            <a:pPr algn="just"/>
            <a:r>
              <a:rPr lang="it-IT" dirty="0"/>
              <a:t>- le rigidezze ricavate tramite il modello numerico tendono a sottostimare quelle ricavate sperimentalmente.</a:t>
            </a:r>
          </a:p>
          <a:p>
            <a:pPr algn="just"/>
            <a:endParaRPr lang="it-IT" dirty="0"/>
          </a:p>
          <a:p>
            <a:pPr algn="just"/>
            <a:r>
              <a:rPr lang="it-IT" dirty="0"/>
              <a:t>- le prove in cui il precarico numerico imposto risulta positivo corrispondono a test in cui non si ha regolazione da parte della valvola. In questi casi anche i valori di rigidezza membranale risultano sfasati rispetto ai test in cui si ha regolazione.</a:t>
            </a:r>
          </a:p>
        </p:txBody>
      </p:sp>
    </p:spTree>
    <p:extLst>
      <p:ext uri="{BB962C8B-B14F-4D97-AF65-F5344CB8AC3E}">
        <p14:creationId xmlns:p14="http://schemas.microsoft.com/office/powerpoint/2010/main" val="190510307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a:extLst>
              <a:ext uri="{FF2B5EF4-FFF2-40B4-BE49-F238E27FC236}">
                <a16:creationId xmlns:a16="http://schemas.microsoft.com/office/drawing/2014/main" id="{7755B85F-6DCE-F3BD-13AE-6ED50F649C39}"/>
              </a:ext>
            </a:extLst>
          </p:cNvPr>
          <p:cNvPicPr>
            <a:picLocks noChangeAspect="1"/>
          </p:cNvPicPr>
          <p:nvPr/>
        </p:nvPicPr>
        <p:blipFill>
          <a:blip r:embed="rId2"/>
          <a:stretch>
            <a:fillRect/>
          </a:stretch>
        </p:blipFill>
        <p:spPr>
          <a:xfrm>
            <a:off x="0" y="247117"/>
            <a:ext cx="12192000" cy="6363765"/>
          </a:xfrm>
          <a:prstGeom prst="rect">
            <a:avLst/>
          </a:prstGeom>
        </p:spPr>
      </p:pic>
    </p:spTree>
    <p:extLst>
      <p:ext uri="{BB962C8B-B14F-4D97-AF65-F5344CB8AC3E}">
        <p14:creationId xmlns:p14="http://schemas.microsoft.com/office/powerpoint/2010/main" val="149236750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C3AE6186-3A99-136C-0FBA-0542FC98A438}"/>
              </a:ext>
            </a:extLst>
          </p:cNvPr>
          <p:cNvSpPr txBox="1"/>
          <p:nvPr/>
        </p:nvSpPr>
        <p:spPr>
          <a:xfrm>
            <a:off x="155643" y="155643"/>
            <a:ext cx="11731557" cy="923330"/>
          </a:xfrm>
          <a:prstGeom prst="rect">
            <a:avLst/>
          </a:prstGeom>
          <a:noFill/>
        </p:spPr>
        <p:txBody>
          <a:bodyPr wrap="square" rtlCol="0">
            <a:spAutoFit/>
          </a:bodyPr>
          <a:lstStyle/>
          <a:p>
            <a:pPr algn="just"/>
            <a:r>
              <a:rPr lang="it-IT" dirty="0"/>
              <a:t>A partire dai valori di rigidezza numerica ottenuti tramite il modello ‘’1’’, si ottiene una relazione tra questi e lo spessore vero delle membrane utilizzate. Da questa relazione, quindi, per mezzo del modello ‘’0’’, si possono ricavare i valori di spessore teorico necessari a garantire le condizioni di utilizzo imposte nel modello (</a:t>
            </a:r>
            <a:r>
              <a:rPr lang="it-IT" dirty="0" err="1"/>
              <a:t>h</a:t>
            </a:r>
            <a:r>
              <a:rPr lang="it-IT" baseline="-25000" dirty="0" err="1"/>
              <a:t>des</a:t>
            </a:r>
            <a:r>
              <a:rPr lang="it-IT" dirty="0"/>
              <a:t>, P</a:t>
            </a:r>
            <a:r>
              <a:rPr lang="it-IT" baseline="-25000" dirty="0"/>
              <a:t>s</a:t>
            </a:r>
            <a:r>
              <a:rPr lang="it-IT" dirty="0"/>
              <a:t>, F</a:t>
            </a:r>
            <a:r>
              <a:rPr lang="it-IT" baseline="-25000" dirty="0"/>
              <a:t>p</a:t>
            </a:r>
            <a:r>
              <a:rPr lang="it-IT" dirty="0"/>
              <a:t>).</a:t>
            </a:r>
          </a:p>
        </p:txBody>
      </p:sp>
      <p:pic>
        <p:nvPicPr>
          <p:cNvPr id="5" name="Immagine 4">
            <a:extLst>
              <a:ext uri="{FF2B5EF4-FFF2-40B4-BE49-F238E27FC236}">
                <a16:creationId xmlns:a16="http://schemas.microsoft.com/office/drawing/2014/main" id="{D3D98294-032C-1F46-330C-3259843A3DE6}"/>
              </a:ext>
            </a:extLst>
          </p:cNvPr>
          <p:cNvPicPr>
            <a:picLocks noChangeAspect="1"/>
          </p:cNvPicPr>
          <p:nvPr/>
        </p:nvPicPr>
        <p:blipFill>
          <a:blip r:embed="rId2"/>
          <a:stretch>
            <a:fillRect/>
          </a:stretch>
        </p:blipFill>
        <p:spPr>
          <a:xfrm>
            <a:off x="879199" y="1078973"/>
            <a:ext cx="5142221" cy="2877382"/>
          </a:xfrm>
          <a:prstGeom prst="rect">
            <a:avLst/>
          </a:prstGeom>
        </p:spPr>
      </p:pic>
      <p:pic>
        <p:nvPicPr>
          <p:cNvPr id="7" name="Immagine 6">
            <a:extLst>
              <a:ext uri="{FF2B5EF4-FFF2-40B4-BE49-F238E27FC236}">
                <a16:creationId xmlns:a16="http://schemas.microsoft.com/office/drawing/2014/main" id="{2A2F47D4-9154-31C2-37C2-6D41C6462631}"/>
              </a:ext>
            </a:extLst>
          </p:cNvPr>
          <p:cNvPicPr>
            <a:picLocks noChangeAspect="1"/>
          </p:cNvPicPr>
          <p:nvPr/>
        </p:nvPicPr>
        <p:blipFill>
          <a:blip r:embed="rId3"/>
          <a:stretch>
            <a:fillRect/>
          </a:stretch>
        </p:blipFill>
        <p:spPr>
          <a:xfrm>
            <a:off x="6021420" y="1078973"/>
            <a:ext cx="5149162" cy="2877381"/>
          </a:xfrm>
          <a:prstGeom prst="rect">
            <a:avLst/>
          </a:prstGeom>
        </p:spPr>
      </p:pic>
      <p:pic>
        <p:nvPicPr>
          <p:cNvPr id="9" name="Immagine 8">
            <a:extLst>
              <a:ext uri="{FF2B5EF4-FFF2-40B4-BE49-F238E27FC236}">
                <a16:creationId xmlns:a16="http://schemas.microsoft.com/office/drawing/2014/main" id="{80193BF0-379F-B354-5207-A8771F6C4E6A}"/>
              </a:ext>
            </a:extLst>
          </p:cNvPr>
          <p:cNvPicPr>
            <a:picLocks noChangeAspect="1"/>
          </p:cNvPicPr>
          <p:nvPr/>
        </p:nvPicPr>
        <p:blipFill>
          <a:blip r:embed="rId4"/>
          <a:stretch>
            <a:fillRect/>
          </a:stretch>
        </p:blipFill>
        <p:spPr>
          <a:xfrm>
            <a:off x="885267" y="3956354"/>
            <a:ext cx="5210733" cy="2877381"/>
          </a:xfrm>
          <a:prstGeom prst="rect">
            <a:avLst/>
          </a:prstGeom>
        </p:spPr>
      </p:pic>
      <p:sp>
        <p:nvSpPr>
          <p:cNvPr id="11" name="CasellaDiTesto 10">
            <a:extLst>
              <a:ext uri="{FF2B5EF4-FFF2-40B4-BE49-F238E27FC236}">
                <a16:creationId xmlns:a16="http://schemas.microsoft.com/office/drawing/2014/main" id="{E5C0B953-D0AC-2292-4F8E-2A8A7D9AAB53}"/>
              </a:ext>
            </a:extLst>
          </p:cNvPr>
          <p:cNvSpPr txBox="1"/>
          <p:nvPr/>
        </p:nvSpPr>
        <p:spPr>
          <a:xfrm>
            <a:off x="6284259" y="4069976"/>
            <a:ext cx="4886323" cy="1200329"/>
          </a:xfrm>
          <a:prstGeom prst="rect">
            <a:avLst/>
          </a:prstGeom>
          <a:noFill/>
        </p:spPr>
        <p:txBody>
          <a:bodyPr wrap="square" rtlCol="0">
            <a:spAutoFit/>
          </a:bodyPr>
          <a:lstStyle/>
          <a:p>
            <a:pPr algn="just"/>
            <a:r>
              <a:rPr lang="it-IT" dirty="0"/>
              <a:t>Dato che non si dispone di membrane di qualsiasi spessore, si possono replicare le condizioni di funzionamento scelte anche con le membrane disponibili, regolando il valore del precarico.</a:t>
            </a:r>
          </a:p>
        </p:txBody>
      </p:sp>
    </p:spTree>
    <p:extLst>
      <p:ext uri="{BB962C8B-B14F-4D97-AF65-F5344CB8AC3E}">
        <p14:creationId xmlns:p14="http://schemas.microsoft.com/office/powerpoint/2010/main" val="25172776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ella 4">
            <a:extLst>
              <a:ext uri="{FF2B5EF4-FFF2-40B4-BE49-F238E27FC236}">
                <a16:creationId xmlns:a16="http://schemas.microsoft.com/office/drawing/2014/main" id="{9A1933A8-CB53-65CE-75C9-5AA1951ED420}"/>
              </a:ext>
            </a:extLst>
          </p:cNvPr>
          <p:cNvGraphicFramePr>
            <a:graphicFrameLocks noGrp="1"/>
          </p:cNvGraphicFramePr>
          <p:nvPr>
            <p:extLst>
              <p:ext uri="{D42A27DB-BD31-4B8C-83A1-F6EECF244321}">
                <p14:modId xmlns:p14="http://schemas.microsoft.com/office/powerpoint/2010/main" val="261295437"/>
              </p:ext>
            </p:extLst>
          </p:nvPr>
        </p:nvGraphicFramePr>
        <p:xfrm>
          <a:off x="364565" y="647700"/>
          <a:ext cx="6496686" cy="5562600"/>
        </p:xfrm>
        <a:graphic>
          <a:graphicData uri="http://schemas.openxmlformats.org/drawingml/2006/table">
            <a:tbl>
              <a:tblPr firstRow="1" bandRow="1">
                <a:tableStyleId>{F5AB1C69-6EDB-4FF4-983F-18BD219EF322}</a:tableStyleId>
              </a:tblPr>
              <a:tblGrid>
                <a:gridCol w="1092518">
                  <a:extLst>
                    <a:ext uri="{9D8B030D-6E8A-4147-A177-3AD203B41FA5}">
                      <a16:colId xmlns:a16="http://schemas.microsoft.com/office/drawing/2014/main" val="2111043757"/>
                    </a:ext>
                  </a:extLst>
                </a:gridCol>
                <a:gridCol w="989330">
                  <a:extLst>
                    <a:ext uri="{9D8B030D-6E8A-4147-A177-3AD203B41FA5}">
                      <a16:colId xmlns:a16="http://schemas.microsoft.com/office/drawing/2014/main" val="1783977957"/>
                    </a:ext>
                  </a:extLst>
                </a:gridCol>
                <a:gridCol w="1238568">
                  <a:extLst>
                    <a:ext uri="{9D8B030D-6E8A-4147-A177-3AD203B41FA5}">
                      <a16:colId xmlns:a16="http://schemas.microsoft.com/office/drawing/2014/main" val="2136670869"/>
                    </a:ext>
                  </a:extLst>
                </a:gridCol>
                <a:gridCol w="1354455">
                  <a:extLst>
                    <a:ext uri="{9D8B030D-6E8A-4147-A177-3AD203B41FA5}">
                      <a16:colId xmlns:a16="http://schemas.microsoft.com/office/drawing/2014/main" val="3865412487"/>
                    </a:ext>
                  </a:extLst>
                </a:gridCol>
                <a:gridCol w="1821815">
                  <a:extLst>
                    <a:ext uri="{9D8B030D-6E8A-4147-A177-3AD203B41FA5}">
                      <a16:colId xmlns:a16="http://schemas.microsoft.com/office/drawing/2014/main" val="3105110278"/>
                    </a:ext>
                  </a:extLst>
                </a:gridCol>
              </a:tblGrid>
              <a:tr h="370840">
                <a:tc>
                  <a:txBody>
                    <a:bodyPr/>
                    <a:lstStyle/>
                    <a:p>
                      <a:pPr algn="ctr"/>
                      <a:r>
                        <a:rPr lang="it-IT" dirty="0" err="1"/>
                        <a:t>h</a:t>
                      </a:r>
                      <a:r>
                        <a:rPr lang="it-IT" baseline="-25000" dirty="0" err="1"/>
                        <a:t>des</a:t>
                      </a:r>
                      <a:r>
                        <a:rPr lang="it-IT" baseline="0" dirty="0"/>
                        <a:t> [</a:t>
                      </a:r>
                      <a:r>
                        <a:rPr lang="el-GR" baseline="0" dirty="0"/>
                        <a:t>μ</a:t>
                      </a:r>
                      <a:r>
                        <a:rPr lang="it-IT" baseline="0" dirty="0"/>
                        <a:t>m]</a:t>
                      </a:r>
                      <a:endParaRPr lang="it-IT" dirty="0"/>
                    </a:p>
                  </a:txBody>
                  <a:tcPr/>
                </a:tc>
                <a:tc>
                  <a:txBody>
                    <a:bodyPr/>
                    <a:lstStyle/>
                    <a:p>
                      <a:pPr algn="ctr"/>
                      <a:r>
                        <a:rPr lang="it-IT" dirty="0"/>
                        <a:t>F</a:t>
                      </a:r>
                      <a:r>
                        <a:rPr lang="it-IT" baseline="-25000" dirty="0"/>
                        <a:t>p</a:t>
                      </a:r>
                      <a:r>
                        <a:rPr lang="it-IT" baseline="0" dirty="0"/>
                        <a:t> [N]</a:t>
                      </a:r>
                      <a:endParaRPr lang="it-IT" dirty="0"/>
                    </a:p>
                  </a:txBody>
                  <a:tcPr/>
                </a:tc>
                <a:tc>
                  <a:txBody>
                    <a:bodyPr/>
                    <a:lstStyle/>
                    <a:p>
                      <a:pPr algn="ctr"/>
                      <a:r>
                        <a:rPr lang="it-IT" dirty="0" err="1"/>
                        <a:t>k</a:t>
                      </a:r>
                      <a:r>
                        <a:rPr lang="it-IT" baseline="-25000" dirty="0" err="1"/>
                        <a:t>m,id</a:t>
                      </a:r>
                      <a:r>
                        <a:rPr lang="it-IT" baseline="0" dirty="0"/>
                        <a:t> [N/m]</a:t>
                      </a:r>
                      <a:endParaRPr lang="it-IT" dirty="0"/>
                    </a:p>
                  </a:txBody>
                  <a:tcPr/>
                </a:tc>
                <a:tc>
                  <a:txBody>
                    <a:bodyPr/>
                    <a:lstStyle/>
                    <a:p>
                      <a:pPr algn="ctr"/>
                      <a:r>
                        <a:rPr lang="it-IT" dirty="0"/>
                        <a:t>x</a:t>
                      </a:r>
                      <a:r>
                        <a:rPr lang="it-IT" baseline="-25000" dirty="0"/>
                        <a:t>0,id</a:t>
                      </a:r>
                      <a:r>
                        <a:rPr lang="it-IT" baseline="0" dirty="0"/>
                        <a:t> [m]</a:t>
                      </a:r>
                      <a:endParaRPr lang="it-IT" dirty="0"/>
                    </a:p>
                  </a:txBody>
                  <a:tcPr/>
                </a:tc>
                <a:tc>
                  <a:txBody>
                    <a:bodyPr/>
                    <a:lstStyle/>
                    <a:p>
                      <a:pPr algn="ctr"/>
                      <a:r>
                        <a:rPr lang="it-IT" dirty="0"/>
                        <a:t>Spessore id </a:t>
                      </a:r>
                      <a:r>
                        <a:rPr lang="it-IT" baseline="0" dirty="0"/>
                        <a:t>[</a:t>
                      </a:r>
                      <a:r>
                        <a:rPr lang="el-GR" baseline="0" dirty="0"/>
                        <a:t>μ</a:t>
                      </a:r>
                      <a:r>
                        <a:rPr lang="it-IT" baseline="0" dirty="0"/>
                        <a:t>m]</a:t>
                      </a:r>
                      <a:endParaRPr lang="it-IT" dirty="0"/>
                    </a:p>
                  </a:txBody>
                  <a:tcPr/>
                </a:tc>
                <a:extLst>
                  <a:ext uri="{0D108BD9-81ED-4DB2-BD59-A6C34878D82A}">
                    <a16:rowId xmlns:a16="http://schemas.microsoft.com/office/drawing/2014/main" val="894478669"/>
                  </a:ext>
                </a:extLst>
              </a:tr>
              <a:tr h="370840">
                <a:tc>
                  <a:txBody>
                    <a:bodyPr/>
                    <a:lstStyle/>
                    <a:p>
                      <a:pPr algn="r"/>
                      <a:r>
                        <a:rPr lang="it-IT" dirty="0"/>
                        <a:t>19</a:t>
                      </a:r>
                    </a:p>
                  </a:txBody>
                  <a:tcPr/>
                </a:tc>
                <a:tc>
                  <a:txBody>
                    <a:bodyPr/>
                    <a:lstStyle/>
                    <a:p>
                      <a:pPr algn="r"/>
                      <a:r>
                        <a:rPr lang="it-IT" dirty="0"/>
                        <a:t>20 - 100</a:t>
                      </a:r>
                    </a:p>
                  </a:txBody>
                  <a:tcPr/>
                </a:tc>
                <a:tc>
                  <a:txBody>
                    <a:bodyPr/>
                    <a:lstStyle/>
                    <a:p>
                      <a:pPr algn="r"/>
                      <a:r>
                        <a:rPr lang="it-IT" dirty="0"/>
                        <a:t>3,3175·10</a:t>
                      </a:r>
                      <a:r>
                        <a:rPr lang="it-IT" baseline="30000" dirty="0"/>
                        <a:t>5</a:t>
                      </a:r>
                      <a:endParaRPr lang="it-IT" dirty="0"/>
                    </a:p>
                  </a:txBody>
                  <a:tcPr/>
                </a:tc>
                <a:tc>
                  <a:txBody>
                    <a:bodyPr/>
                    <a:lstStyle/>
                    <a:p>
                      <a:pPr algn="r"/>
                      <a:r>
                        <a:rPr lang="it-IT" dirty="0"/>
                        <a:t>-1,4144·10</a:t>
                      </a:r>
                      <a:r>
                        <a:rPr lang="it-IT" baseline="30000" dirty="0"/>
                        <a:t>-6</a:t>
                      </a:r>
                      <a:endParaRPr lang="it-IT" dirty="0"/>
                    </a:p>
                  </a:txBody>
                  <a:tcPr/>
                </a:tc>
                <a:tc>
                  <a:txBody>
                    <a:bodyPr/>
                    <a:lstStyle/>
                    <a:p>
                      <a:pPr algn="r"/>
                      <a:r>
                        <a:rPr lang="it-IT" dirty="0"/>
                        <a:t>&gt; 150</a:t>
                      </a:r>
                    </a:p>
                  </a:txBody>
                  <a:tcPr/>
                </a:tc>
                <a:extLst>
                  <a:ext uri="{0D108BD9-81ED-4DB2-BD59-A6C34878D82A}">
                    <a16:rowId xmlns:a16="http://schemas.microsoft.com/office/drawing/2014/main" val="2760478931"/>
                  </a:ext>
                </a:extLst>
              </a:tr>
              <a:tr h="370840">
                <a:tc>
                  <a:txBody>
                    <a:bodyPr/>
                    <a:lstStyle/>
                    <a:p>
                      <a:pPr algn="r"/>
                      <a:r>
                        <a:rPr lang="it-IT" dirty="0"/>
                        <a:t>20</a:t>
                      </a:r>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it-IT" dirty="0"/>
                        <a:t>20 - 100</a:t>
                      </a:r>
                    </a:p>
                  </a:txBody>
                  <a:tcPr/>
                </a:tc>
                <a:tc>
                  <a:txBody>
                    <a:bodyPr/>
                    <a:lstStyle/>
                    <a:p>
                      <a:pPr algn="r"/>
                      <a:r>
                        <a:rPr lang="it-IT" dirty="0"/>
                        <a:t>3,0427·10</a:t>
                      </a:r>
                      <a:r>
                        <a:rPr lang="it-IT" baseline="30000" dirty="0"/>
                        <a:t>5</a:t>
                      </a:r>
                      <a:endParaRPr lang="it-IT" dirty="0"/>
                    </a:p>
                  </a:txBody>
                  <a:tcPr/>
                </a:tc>
                <a:tc>
                  <a:txBody>
                    <a:bodyPr/>
                    <a:lstStyle/>
                    <a:p>
                      <a:pPr algn="r"/>
                      <a:r>
                        <a:rPr lang="it-IT" dirty="0"/>
                        <a:t>-1,3290·10</a:t>
                      </a:r>
                      <a:r>
                        <a:rPr lang="it-IT" baseline="30000" dirty="0"/>
                        <a:t>-6</a:t>
                      </a:r>
                      <a:endParaRPr lang="it-IT" dirty="0"/>
                    </a:p>
                  </a:txBody>
                  <a:tcPr/>
                </a:tc>
                <a:tc>
                  <a:txBody>
                    <a:bodyPr/>
                    <a:lstStyle/>
                    <a:p>
                      <a:pPr algn="r"/>
                      <a:r>
                        <a:rPr lang="it-IT" dirty="0"/>
                        <a:t>135</a:t>
                      </a:r>
                    </a:p>
                  </a:txBody>
                  <a:tcPr/>
                </a:tc>
                <a:extLst>
                  <a:ext uri="{0D108BD9-81ED-4DB2-BD59-A6C34878D82A}">
                    <a16:rowId xmlns:a16="http://schemas.microsoft.com/office/drawing/2014/main" val="1102801247"/>
                  </a:ext>
                </a:extLst>
              </a:tr>
              <a:tr h="370840">
                <a:tc>
                  <a:txBody>
                    <a:bodyPr/>
                    <a:lstStyle/>
                    <a:p>
                      <a:pPr algn="r"/>
                      <a:r>
                        <a:rPr lang="it-IT" dirty="0"/>
                        <a:t>21</a:t>
                      </a:r>
                    </a:p>
                  </a:txBody>
                  <a:tcPr/>
                </a:tc>
                <a:tc>
                  <a:txBody>
                    <a:bodyPr/>
                    <a:lstStyle/>
                    <a:p>
                      <a:pPr algn="r"/>
                      <a:r>
                        <a:rPr lang="it-IT" dirty="0"/>
                        <a:t>20 - 100</a:t>
                      </a:r>
                    </a:p>
                  </a:txBody>
                  <a:tcPr/>
                </a:tc>
                <a:tc>
                  <a:txBody>
                    <a:bodyPr/>
                    <a:lstStyle/>
                    <a:p>
                      <a:pPr algn="r"/>
                      <a:r>
                        <a:rPr lang="it-IT" dirty="0"/>
                        <a:t>2,7947·10</a:t>
                      </a:r>
                      <a:r>
                        <a:rPr lang="it-IT" baseline="30000" dirty="0"/>
                        <a:t>5</a:t>
                      </a:r>
                      <a:endParaRPr lang="it-IT" dirty="0"/>
                    </a:p>
                  </a:txBody>
                  <a:tcPr/>
                </a:tc>
                <a:tc>
                  <a:txBody>
                    <a:bodyPr/>
                    <a:lstStyle/>
                    <a:p>
                      <a:pPr algn="r"/>
                      <a:r>
                        <a:rPr lang="it-IT" dirty="0"/>
                        <a:t>-1,2725·10</a:t>
                      </a:r>
                      <a:r>
                        <a:rPr lang="it-IT" baseline="30000" dirty="0"/>
                        <a:t>-6</a:t>
                      </a:r>
                      <a:endParaRPr lang="it-IT" dirty="0"/>
                    </a:p>
                  </a:txBody>
                  <a:tcPr/>
                </a:tc>
                <a:tc>
                  <a:txBody>
                    <a:bodyPr/>
                    <a:lstStyle/>
                    <a:p>
                      <a:pPr algn="r"/>
                      <a:r>
                        <a:rPr lang="it-IT" dirty="0"/>
                        <a:t>120</a:t>
                      </a:r>
                    </a:p>
                  </a:txBody>
                  <a:tcPr/>
                </a:tc>
                <a:extLst>
                  <a:ext uri="{0D108BD9-81ED-4DB2-BD59-A6C34878D82A}">
                    <a16:rowId xmlns:a16="http://schemas.microsoft.com/office/drawing/2014/main" val="76729563"/>
                  </a:ext>
                </a:extLst>
              </a:tr>
              <a:tr h="370840">
                <a:tc>
                  <a:txBody>
                    <a:bodyPr/>
                    <a:lstStyle/>
                    <a:p>
                      <a:pPr algn="r"/>
                      <a:r>
                        <a:rPr lang="it-IT" dirty="0"/>
                        <a:t>22</a:t>
                      </a:r>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it-IT" dirty="0"/>
                        <a:t>20 - 100</a:t>
                      </a:r>
                    </a:p>
                  </a:txBody>
                  <a:tcPr/>
                </a:tc>
                <a:tc>
                  <a:txBody>
                    <a:bodyPr/>
                    <a:lstStyle/>
                    <a:p>
                      <a:pPr algn="r"/>
                      <a:r>
                        <a:rPr lang="it-IT" dirty="0"/>
                        <a:t>2,5759·10</a:t>
                      </a:r>
                      <a:r>
                        <a:rPr lang="it-IT" baseline="30000" dirty="0"/>
                        <a:t>5</a:t>
                      </a:r>
                      <a:endParaRPr lang="it-IT" dirty="0"/>
                    </a:p>
                  </a:txBody>
                  <a:tcPr/>
                </a:tc>
                <a:tc>
                  <a:txBody>
                    <a:bodyPr/>
                    <a:lstStyle/>
                    <a:p>
                      <a:pPr algn="r"/>
                      <a:r>
                        <a:rPr lang="it-IT" dirty="0"/>
                        <a:t>-1,2168·10</a:t>
                      </a:r>
                      <a:r>
                        <a:rPr lang="it-IT" baseline="30000" dirty="0"/>
                        <a:t>-6</a:t>
                      </a:r>
                      <a:endParaRPr lang="it-IT" dirty="0"/>
                    </a:p>
                  </a:txBody>
                  <a:tcPr/>
                </a:tc>
                <a:tc>
                  <a:txBody>
                    <a:bodyPr/>
                    <a:lstStyle/>
                    <a:p>
                      <a:pPr algn="r"/>
                      <a:r>
                        <a:rPr lang="it-IT" dirty="0"/>
                        <a:t>105</a:t>
                      </a:r>
                    </a:p>
                  </a:txBody>
                  <a:tcPr/>
                </a:tc>
                <a:extLst>
                  <a:ext uri="{0D108BD9-81ED-4DB2-BD59-A6C34878D82A}">
                    <a16:rowId xmlns:a16="http://schemas.microsoft.com/office/drawing/2014/main" val="1213953007"/>
                  </a:ext>
                </a:extLst>
              </a:tr>
              <a:tr h="370840">
                <a:tc>
                  <a:txBody>
                    <a:bodyPr/>
                    <a:lstStyle/>
                    <a:p>
                      <a:pPr algn="r"/>
                      <a:r>
                        <a:rPr lang="it-IT" dirty="0"/>
                        <a:t>23</a:t>
                      </a:r>
                    </a:p>
                  </a:txBody>
                  <a:tcPr/>
                </a:tc>
                <a:tc>
                  <a:txBody>
                    <a:bodyPr/>
                    <a:lstStyle/>
                    <a:p>
                      <a:pPr algn="r"/>
                      <a:r>
                        <a:rPr lang="it-IT" dirty="0"/>
                        <a:t>20 - 100</a:t>
                      </a:r>
                    </a:p>
                  </a:txBody>
                  <a:tcPr/>
                </a:tc>
                <a:tc>
                  <a:txBody>
                    <a:bodyPr/>
                    <a:lstStyle/>
                    <a:p>
                      <a:pPr algn="r"/>
                      <a:r>
                        <a:rPr lang="it-IT" dirty="0"/>
                        <a:t>2,3879·10</a:t>
                      </a:r>
                      <a:r>
                        <a:rPr lang="it-IT" baseline="30000" dirty="0"/>
                        <a:t>5</a:t>
                      </a:r>
                      <a:endParaRPr lang="it-IT" dirty="0"/>
                    </a:p>
                  </a:txBody>
                  <a:tcPr/>
                </a:tc>
                <a:tc>
                  <a:txBody>
                    <a:bodyPr/>
                    <a:lstStyle/>
                    <a:p>
                      <a:pPr algn="r"/>
                      <a:r>
                        <a:rPr lang="it-IT" dirty="0"/>
                        <a:t>-1,1092·10</a:t>
                      </a:r>
                      <a:r>
                        <a:rPr lang="it-IT" baseline="30000" dirty="0"/>
                        <a:t>-6</a:t>
                      </a:r>
                      <a:endParaRPr lang="it-IT" dirty="0"/>
                    </a:p>
                  </a:txBody>
                  <a:tcPr/>
                </a:tc>
                <a:tc>
                  <a:txBody>
                    <a:bodyPr/>
                    <a:lstStyle/>
                    <a:p>
                      <a:pPr algn="r"/>
                      <a:r>
                        <a:rPr lang="it-IT" dirty="0"/>
                        <a:t>95</a:t>
                      </a:r>
                    </a:p>
                  </a:txBody>
                  <a:tcPr/>
                </a:tc>
                <a:extLst>
                  <a:ext uri="{0D108BD9-81ED-4DB2-BD59-A6C34878D82A}">
                    <a16:rowId xmlns:a16="http://schemas.microsoft.com/office/drawing/2014/main" val="136744090"/>
                  </a:ext>
                </a:extLst>
              </a:tr>
              <a:tr h="370840">
                <a:tc>
                  <a:txBody>
                    <a:bodyPr/>
                    <a:lstStyle/>
                    <a:p>
                      <a:pPr algn="r"/>
                      <a:r>
                        <a:rPr lang="it-IT" dirty="0"/>
                        <a:t>24</a:t>
                      </a:r>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it-IT" dirty="0"/>
                        <a:t>20 - 100</a:t>
                      </a:r>
                    </a:p>
                  </a:txBody>
                  <a:tcPr/>
                </a:tc>
                <a:tc>
                  <a:txBody>
                    <a:bodyPr/>
                    <a:lstStyle/>
                    <a:p>
                      <a:pPr algn="r"/>
                      <a:r>
                        <a:rPr lang="it-IT" dirty="0"/>
                        <a:t>2,2187·10</a:t>
                      </a:r>
                      <a:r>
                        <a:rPr lang="it-IT" baseline="30000" dirty="0"/>
                        <a:t>5</a:t>
                      </a:r>
                      <a:endParaRPr lang="it-IT" dirty="0"/>
                    </a:p>
                  </a:txBody>
                  <a:tcPr/>
                </a:tc>
                <a:tc>
                  <a:txBody>
                    <a:bodyPr/>
                    <a:lstStyle/>
                    <a:p>
                      <a:pPr algn="r"/>
                      <a:r>
                        <a:rPr lang="it-IT" dirty="0"/>
                        <a:t>-1,0215·10</a:t>
                      </a:r>
                      <a:r>
                        <a:rPr lang="it-IT" baseline="30000" dirty="0"/>
                        <a:t>-6</a:t>
                      </a:r>
                      <a:endParaRPr lang="it-IT" dirty="0"/>
                    </a:p>
                  </a:txBody>
                  <a:tcPr/>
                </a:tc>
                <a:tc>
                  <a:txBody>
                    <a:bodyPr/>
                    <a:lstStyle/>
                    <a:p>
                      <a:pPr algn="r"/>
                      <a:r>
                        <a:rPr lang="it-IT" dirty="0"/>
                        <a:t>87</a:t>
                      </a:r>
                    </a:p>
                  </a:txBody>
                  <a:tcPr/>
                </a:tc>
                <a:extLst>
                  <a:ext uri="{0D108BD9-81ED-4DB2-BD59-A6C34878D82A}">
                    <a16:rowId xmlns:a16="http://schemas.microsoft.com/office/drawing/2014/main" val="2577727654"/>
                  </a:ext>
                </a:extLst>
              </a:tr>
              <a:tr h="370840">
                <a:tc>
                  <a:txBody>
                    <a:bodyPr/>
                    <a:lstStyle/>
                    <a:p>
                      <a:pPr algn="r"/>
                      <a:r>
                        <a:rPr lang="it-IT" dirty="0"/>
                        <a:t>25</a:t>
                      </a:r>
                    </a:p>
                  </a:txBody>
                  <a:tcPr/>
                </a:tc>
                <a:tc>
                  <a:txBody>
                    <a:bodyPr/>
                    <a:lstStyle/>
                    <a:p>
                      <a:pPr algn="r"/>
                      <a:r>
                        <a:rPr lang="it-IT" dirty="0"/>
                        <a:t>20 - 100</a:t>
                      </a:r>
                    </a:p>
                  </a:txBody>
                  <a:tcPr/>
                </a:tc>
                <a:tc>
                  <a:txBody>
                    <a:bodyPr/>
                    <a:lstStyle/>
                    <a:p>
                      <a:pPr algn="r"/>
                      <a:r>
                        <a:rPr lang="it-IT" dirty="0"/>
                        <a:t>2,0709·10</a:t>
                      </a:r>
                      <a:r>
                        <a:rPr lang="it-IT" baseline="30000" dirty="0"/>
                        <a:t>5</a:t>
                      </a:r>
                      <a:endParaRPr lang="it-IT" dirty="0"/>
                    </a:p>
                  </a:txBody>
                  <a:tcPr/>
                </a:tc>
                <a:tc>
                  <a:txBody>
                    <a:bodyPr/>
                    <a:lstStyle/>
                    <a:p>
                      <a:pPr algn="r"/>
                      <a:r>
                        <a:rPr lang="it-IT" dirty="0"/>
                        <a:t>-0,8939·10</a:t>
                      </a:r>
                      <a:r>
                        <a:rPr lang="it-IT" baseline="30000" dirty="0"/>
                        <a:t>-6</a:t>
                      </a:r>
                      <a:endParaRPr lang="it-IT" dirty="0"/>
                    </a:p>
                  </a:txBody>
                  <a:tcPr/>
                </a:tc>
                <a:tc>
                  <a:txBody>
                    <a:bodyPr/>
                    <a:lstStyle/>
                    <a:p>
                      <a:pPr algn="r"/>
                      <a:r>
                        <a:rPr lang="it-IT" dirty="0"/>
                        <a:t>81</a:t>
                      </a:r>
                    </a:p>
                  </a:txBody>
                  <a:tcPr/>
                </a:tc>
                <a:extLst>
                  <a:ext uri="{0D108BD9-81ED-4DB2-BD59-A6C34878D82A}">
                    <a16:rowId xmlns:a16="http://schemas.microsoft.com/office/drawing/2014/main" val="569222854"/>
                  </a:ext>
                </a:extLst>
              </a:tr>
              <a:tr h="370840">
                <a:tc>
                  <a:txBody>
                    <a:bodyPr/>
                    <a:lstStyle/>
                    <a:p>
                      <a:pPr algn="r"/>
                      <a:r>
                        <a:rPr lang="it-IT" dirty="0"/>
                        <a:t>26</a:t>
                      </a:r>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it-IT" dirty="0"/>
                        <a:t>20 - 100</a:t>
                      </a:r>
                    </a:p>
                  </a:txBody>
                  <a:tcPr/>
                </a:tc>
                <a:tc>
                  <a:txBody>
                    <a:bodyPr/>
                    <a:lstStyle/>
                    <a:p>
                      <a:pPr algn="r"/>
                      <a:r>
                        <a:rPr lang="it-IT" dirty="0"/>
                        <a:t>1,9310·10</a:t>
                      </a:r>
                      <a:r>
                        <a:rPr lang="it-IT" baseline="30000" dirty="0"/>
                        <a:t>5</a:t>
                      </a:r>
                      <a:endParaRPr lang="it-IT" dirty="0"/>
                    </a:p>
                  </a:txBody>
                  <a:tcPr/>
                </a:tc>
                <a:tc>
                  <a:txBody>
                    <a:bodyPr/>
                    <a:lstStyle/>
                    <a:p>
                      <a:pPr algn="r"/>
                      <a:r>
                        <a:rPr lang="it-IT" dirty="0"/>
                        <a:t>-0,8387·10</a:t>
                      </a:r>
                      <a:r>
                        <a:rPr lang="it-IT" baseline="30000" dirty="0"/>
                        <a:t>-6</a:t>
                      </a:r>
                      <a:endParaRPr lang="it-IT" dirty="0"/>
                    </a:p>
                  </a:txBody>
                  <a:tcPr/>
                </a:tc>
                <a:tc>
                  <a:txBody>
                    <a:bodyPr/>
                    <a:lstStyle/>
                    <a:p>
                      <a:pPr algn="r"/>
                      <a:r>
                        <a:rPr lang="it-IT" dirty="0"/>
                        <a:t>74</a:t>
                      </a:r>
                    </a:p>
                  </a:txBody>
                  <a:tcPr/>
                </a:tc>
                <a:extLst>
                  <a:ext uri="{0D108BD9-81ED-4DB2-BD59-A6C34878D82A}">
                    <a16:rowId xmlns:a16="http://schemas.microsoft.com/office/drawing/2014/main" val="2710831451"/>
                  </a:ext>
                </a:extLst>
              </a:tr>
              <a:tr h="370840">
                <a:tc>
                  <a:txBody>
                    <a:bodyPr/>
                    <a:lstStyle/>
                    <a:p>
                      <a:pPr algn="r"/>
                      <a:r>
                        <a:rPr lang="it-IT" dirty="0"/>
                        <a:t>27</a:t>
                      </a:r>
                    </a:p>
                  </a:txBody>
                  <a:tcPr/>
                </a:tc>
                <a:tc>
                  <a:txBody>
                    <a:bodyPr/>
                    <a:lstStyle/>
                    <a:p>
                      <a:pPr algn="r"/>
                      <a:r>
                        <a:rPr lang="it-IT" dirty="0"/>
                        <a:t>20 - 100</a:t>
                      </a:r>
                    </a:p>
                  </a:txBody>
                  <a:tcPr/>
                </a:tc>
                <a:tc>
                  <a:txBody>
                    <a:bodyPr/>
                    <a:lstStyle/>
                    <a:p>
                      <a:pPr algn="r"/>
                      <a:r>
                        <a:rPr lang="it-IT" dirty="0"/>
                        <a:t>1,8073·10</a:t>
                      </a:r>
                      <a:r>
                        <a:rPr lang="it-IT" baseline="30000" dirty="0"/>
                        <a:t>5</a:t>
                      </a:r>
                      <a:endParaRPr lang="it-IT" dirty="0"/>
                    </a:p>
                  </a:txBody>
                  <a:tcPr/>
                </a:tc>
                <a:tc>
                  <a:txBody>
                    <a:bodyPr/>
                    <a:lstStyle/>
                    <a:p>
                      <a:pPr algn="r"/>
                      <a:r>
                        <a:rPr lang="it-IT" dirty="0"/>
                        <a:t>-0,7973·10</a:t>
                      </a:r>
                      <a:r>
                        <a:rPr lang="it-IT" baseline="30000" dirty="0"/>
                        <a:t>-6</a:t>
                      </a:r>
                      <a:endParaRPr lang="it-IT" dirty="0"/>
                    </a:p>
                  </a:txBody>
                  <a:tcPr/>
                </a:tc>
                <a:tc>
                  <a:txBody>
                    <a:bodyPr/>
                    <a:lstStyle/>
                    <a:p>
                      <a:pPr algn="r"/>
                      <a:r>
                        <a:rPr lang="it-IT" dirty="0"/>
                        <a:t>69</a:t>
                      </a:r>
                    </a:p>
                  </a:txBody>
                  <a:tcPr/>
                </a:tc>
                <a:extLst>
                  <a:ext uri="{0D108BD9-81ED-4DB2-BD59-A6C34878D82A}">
                    <a16:rowId xmlns:a16="http://schemas.microsoft.com/office/drawing/2014/main" val="1839505186"/>
                  </a:ext>
                </a:extLst>
              </a:tr>
              <a:tr h="370840">
                <a:tc>
                  <a:txBody>
                    <a:bodyPr/>
                    <a:lstStyle/>
                    <a:p>
                      <a:pPr algn="r"/>
                      <a:r>
                        <a:rPr lang="it-IT" dirty="0"/>
                        <a:t>28</a:t>
                      </a:r>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it-IT" dirty="0"/>
                        <a:t>20 - 80</a:t>
                      </a:r>
                    </a:p>
                  </a:txBody>
                  <a:tcPr/>
                </a:tc>
                <a:tc>
                  <a:txBody>
                    <a:bodyPr/>
                    <a:lstStyle/>
                    <a:p>
                      <a:pPr algn="r"/>
                      <a:r>
                        <a:rPr lang="it-IT" dirty="0"/>
                        <a:t>1,6901·10</a:t>
                      </a:r>
                      <a:r>
                        <a:rPr lang="it-IT" baseline="30000" dirty="0"/>
                        <a:t>5</a:t>
                      </a:r>
                      <a:endParaRPr lang="it-IT" dirty="0"/>
                    </a:p>
                  </a:txBody>
                  <a:tcPr/>
                </a:tc>
                <a:tc>
                  <a:txBody>
                    <a:bodyPr/>
                    <a:lstStyle/>
                    <a:p>
                      <a:pPr algn="r"/>
                      <a:r>
                        <a:rPr lang="it-IT" dirty="0"/>
                        <a:t>-0,8383·10</a:t>
                      </a:r>
                      <a:r>
                        <a:rPr lang="it-IT" baseline="30000" dirty="0"/>
                        <a:t>-6</a:t>
                      </a:r>
                      <a:endParaRPr lang="it-IT" dirty="0"/>
                    </a:p>
                  </a:txBody>
                  <a:tcPr/>
                </a:tc>
                <a:tc>
                  <a:txBody>
                    <a:bodyPr/>
                    <a:lstStyle/>
                    <a:p>
                      <a:pPr algn="r"/>
                      <a:r>
                        <a:rPr lang="it-IT" dirty="0"/>
                        <a:t>63</a:t>
                      </a:r>
                    </a:p>
                  </a:txBody>
                  <a:tcPr/>
                </a:tc>
                <a:extLst>
                  <a:ext uri="{0D108BD9-81ED-4DB2-BD59-A6C34878D82A}">
                    <a16:rowId xmlns:a16="http://schemas.microsoft.com/office/drawing/2014/main" val="928042114"/>
                  </a:ext>
                </a:extLst>
              </a:tr>
              <a:tr h="370840">
                <a:tc>
                  <a:txBody>
                    <a:bodyPr/>
                    <a:lstStyle/>
                    <a:p>
                      <a:pPr algn="r"/>
                      <a:r>
                        <a:rPr lang="it-IT" dirty="0"/>
                        <a:t>29</a:t>
                      </a:r>
                    </a:p>
                  </a:txBody>
                  <a:tcPr/>
                </a:tc>
                <a:tc>
                  <a:txBody>
                    <a:bodyPr/>
                    <a:lstStyle/>
                    <a:p>
                      <a:pPr algn="r"/>
                      <a:r>
                        <a:rPr lang="it-IT" dirty="0"/>
                        <a:t>20 - 80</a:t>
                      </a:r>
                    </a:p>
                  </a:txBody>
                  <a:tcPr/>
                </a:tc>
                <a:tc>
                  <a:txBody>
                    <a:bodyPr/>
                    <a:lstStyle/>
                    <a:p>
                      <a:pPr algn="r"/>
                      <a:r>
                        <a:rPr lang="it-IT" dirty="0"/>
                        <a:t>1,5897·10</a:t>
                      </a:r>
                      <a:r>
                        <a:rPr lang="it-IT" baseline="30000" dirty="0"/>
                        <a:t>5</a:t>
                      </a:r>
                      <a:endParaRPr lang="it-IT" dirty="0"/>
                    </a:p>
                  </a:txBody>
                  <a:tcPr/>
                </a:tc>
                <a:tc>
                  <a:txBody>
                    <a:bodyPr/>
                    <a:lstStyle/>
                    <a:p>
                      <a:pPr algn="r"/>
                      <a:r>
                        <a:rPr lang="it-IT" dirty="0"/>
                        <a:t>-0,8145·10</a:t>
                      </a:r>
                      <a:r>
                        <a:rPr lang="it-IT" baseline="30000" dirty="0"/>
                        <a:t>-6</a:t>
                      </a:r>
                      <a:endParaRPr lang="it-IT" dirty="0"/>
                    </a:p>
                  </a:txBody>
                  <a:tcPr/>
                </a:tc>
                <a:tc>
                  <a:txBody>
                    <a:bodyPr/>
                    <a:lstStyle/>
                    <a:p>
                      <a:pPr algn="r"/>
                      <a:r>
                        <a:rPr lang="it-IT" dirty="0"/>
                        <a:t>59</a:t>
                      </a:r>
                    </a:p>
                  </a:txBody>
                  <a:tcPr/>
                </a:tc>
                <a:extLst>
                  <a:ext uri="{0D108BD9-81ED-4DB2-BD59-A6C34878D82A}">
                    <a16:rowId xmlns:a16="http://schemas.microsoft.com/office/drawing/2014/main" val="1535764849"/>
                  </a:ext>
                </a:extLst>
              </a:tr>
              <a:tr h="370840">
                <a:tc>
                  <a:txBody>
                    <a:bodyPr/>
                    <a:lstStyle/>
                    <a:p>
                      <a:pPr algn="r"/>
                      <a:r>
                        <a:rPr lang="it-IT" dirty="0"/>
                        <a:t>30</a:t>
                      </a:r>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it-IT" dirty="0"/>
                        <a:t>20 - 80</a:t>
                      </a:r>
                    </a:p>
                  </a:txBody>
                  <a:tcPr/>
                </a:tc>
                <a:tc>
                  <a:txBody>
                    <a:bodyPr/>
                    <a:lstStyle/>
                    <a:p>
                      <a:pPr algn="r"/>
                      <a:r>
                        <a:rPr lang="it-IT" dirty="0"/>
                        <a:t>1,4977·10</a:t>
                      </a:r>
                      <a:r>
                        <a:rPr lang="it-IT" baseline="30000" dirty="0"/>
                        <a:t>5</a:t>
                      </a:r>
                      <a:endParaRPr lang="it-IT" dirty="0"/>
                    </a:p>
                  </a:txBody>
                  <a:tcPr/>
                </a:tc>
                <a:tc>
                  <a:txBody>
                    <a:bodyPr/>
                    <a:lstStyle/>
                    <a:p>
                      <a:pPr algn="r"/>
                      <a:r>
                        <a:rPr lang="it-IT" dirty="0"/>
                        <a:t>-0,7856·10</a:t>
                      </a:r>
                      <a:r>
                        <a:rPr lang="it-IT" baseline="30000" dirty="0"/>
                        <a:t>-6</a:t>
                      </a:r>
                      <a:endParaRPr lang="it-IT" dirty="0"/>
                    </a:p>
                  </a:txBody>
                  <a:tcPr/>
                </a:tc>
                <a:tc>
                  <a:txBody>
                    <a:bodyPr/>
                    <a:lstStyle/>
                    <a:p>
                      <a:pPr algn="r"/>
                      <a:r>
                        <a:rPr lang="it-IT" dirty="0"/>
                        <a:t>54</a:t>
                      </a:r>
                    </a:p>
                  </a:txBody>
                  <a:tcPr/>
                </a:tc>
                <a:extLst>
                  <a:ext uri="{0D108BD9-81ED-4DB2-BD59-A6C34878D82A}">
                    <a16:rowId xmlns:a16="http://schemas.microsoft.com/office/drawing/2014/main" val="3168695477"/>
                  </a:ext>
                </a:extLst>
              </a:tr>
              <a:tr h="370840">
                <a:tc>
                  <a:txBody>
                    <a:bodyPr/>
                    <a:lstStyle/>
                    <a:p>
                      <a:pPr algn="r"/>
                      <a:r>
                        <a:rPr lang="it-IT" dirty="0"/>
                        <a:t>31</a:t>
                      </a:r>
                    </a:p>
                  </a:txBody>
                  <a:tcPr/>
                </a:tc>
                <a:tc>
                  <a:txBody>
                    <a:bodyPr/>
                    <a:lstStyle/>
                    <a:p>
                      <a:pPr algn="r"/>
                      <a:r>
                        <a:rPr lang="it-IT" dirty="0"/>
                        <a:t>20 - 80</a:t>
                      </a:r>
                    </a:p>
                  </a:txBody>
                  <a:tcPr/>
                </a:tc>
                <a:tc>
                  <a:txBody>
                    <a:bodyPr/>
                    <a:lstStyle/>
                    <a:p>
                      <a:pPr algn="r"/>
                      <a:r>
                        <a:rPr lang="it-IT" dirty="0"/>
                        <a:t>1,4158·10</a:t>
                      </a:r>
                      <a:r>
                        <a:rPr lang="it-IT" baseline="30000" dirty="0"/>
                        <a:t>5</a:t>
                      </a:r>
                      <a:endParaRPr lang="it-IT" dirty="0"/>
                    </a:p>
                  </a:txBody>
                  <a:tcPr/>
                </a:tc>
                <a:tc>
                  <a:txBody>
                    <a:bodyPr/>
                    <a:lstStyle/>
                    <a:p>
                      <a:pPr algn="r"/>
                      <a:r>
                        <a:rPr lang="it-IT" dirty="0"/>
                        <a:t>-0,7291·10</a:t>
                      </a:r>
                      <a:r>
                        <a:rPr lang="it-IT" baseline="30000" dirty="0"/>
                        <a:t>-6</a:t>
                      </a:r>
                      <a:endParaRPr lang="it-IT" dirty="0"/>
                    </a:p>
                  </a:txBody>
                  <a:tcPr/>
                </a:tc>
                <a:tc>
                  <a:txBody>
                    <a:bodyPr/>
                    <a:lstStyle/>
                    <a:p>
                      <a:pPr algn="r"/>
                      <a:r>
                        <a:rPr lang="it-IT" dirty="0"/>
                        <a:t>51</a:t>
                      </a:r>
                    </a:p>
                  </a:txBody>
                  <a:tcPr/>
                </a:tc>
                <a:extLst>
                  <a:ext uri="{0D108BD9-81ED-4DB2-BD59-A6C34878D82A}">
                    <a16:rowId xmlns:a16="http://schemas.microsoft.com/office/drawing/2014/main" val="351912385"/>
                  </a:ext>
                </a:extLst>
              </a:tr>
              <a:tr h="370840">
                <a:tc>
                  <a:txBody>
                    <a:bodyPr/>
                    <a:lstStyle/>
                    <a:p>
                      <a:pPr algn="r"/>
                      <a:r>
                        <a:rPr lang="it-IT" dirty="0"/>
                        <a:t>32</a:t>
                      </a:r>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it-IT" dirty="0"/>
                        <a:t>20 - 80</a:t>
                      </a:r>
                    </a:p>
                  </a:txBody>
                  <a:tcPr/>
                </a:tc>
                <a:tc>
                  <a:txBody>
                    <a:bodyPr/>
                    <a:lstStyle/>
                    <a:p>
                      <a:pPr algn="r"/>
                      <a:r>
                        <a:rPr lang="it-IT" dirty="0"/>
                        <a:t>1,3442·10</a:t>
                      </a:r>
                      <a:r>
                        <a:rPr lang="it-IT" baseline="30000" dirty="0"/>
                        <a:t>5</a:t>
                      </a:r>
                      <a:endParaRPr lang="it-IT" dirty="0"/>
                    </a:p>
                  </a:txBody>
                  <a:tcPr/>
                </a:tc>
                <a:tc>
                  <a:txBody>
                    <a:bodyPr/>
                    <a:lstStyle/>
                    <a:p>
                      <a:pPr algn="r"/>
                      <a:r>
                        <a:rPr lang="it-IT" dirty="0"/>
                        <a:t>-0,6019·10</a:t>
                      </a:r>
                      <a:r>
                        <a:rPr lang="it-IT" baseline="30000" dirty="0"/>
                        <a:t>-6</a:t>
                      </a:r>
                      <a:endParaRPr lang="it-IT" dirty="0"/>
                    </a:p>
                  </a:txBody>
                  <a:tcPr/>
                </a:tc>
                <a:tc>
                  <a:txBody>
                    <a:bodyPr/>
                    <a:lstStyle/>
                    <a:p>
                      <a:pPr algn="r"/>
                      <a:r>
                        <a:rPr lang="it-IT" dirty="0"/>
                        <a:t>&lt; 50</a:t>
                      </a:r>
                    </a:p>
                  </a:txBody>
                  <a:tcPr/>
                </a:tc>
                <a:extLst>
                  <a:ext uri="{0D108BD9-81ED-4DB2-BD59-A6C34878D82A}">
                    <a16:rowId xmlns:a16="http://schemas.microsoft.com/office/drawing/2014/main" val="3906551645"/>
                  </a:ext>
                </a:extLst>
              </a:tr>
            </a:tbl>
          </a:graphicData>
        </a:graphic>
      </p:graphicFrame>
      <p:sp>
        <p:nvSpPr>
          <p:cNvPr id="6" name="CasellaDiTesto 5">
            <a:extLst>
              <a:ext uri="{FF2B5EF4-FFF2-40B4-BE49-F238E27FC236}">
                <a16:creationId xmlns:a16="http://schemas.microsoft.com/office/drawing/2014/main" id="{B382F6E3-76BE-886B-A36E-EC222DE57DC3}"/>
              </a:ext>
            </a:extLst>
          </p:cNvPr>
          <p:cNvSpPr txBox="1"/>
          <p:nvPr/>
        </p:nvSpPr>
        <p:spPr>
          <a:xfrm>
            <a:off x="1264023" y="153110"/>
            <a:ext cx="9663953" cy="369332"/>
          </a:xfrm>
          <a:prstGeom prst="rect">
            <a:avLst/>
          </a:prstGeom>
          <a:noFill/>
        </p:spPr>
        <p:txBody>
          <a:bodyPr wrap="square" rtlCol="0">
            <a:spAutoFit/>
          </a:bodyPr>
          <a:lstStyle/>
          <a:p>
            <a:r>
              <a:rPr lang="it-IT" dirty="0"/>
              <a:t>TABELLA VALORI DI SPESSORE TEORICO A PARTIRE DA CONDIZIONI DI UTILIZZO IMPOSTE (P</a:t>
            </a:r>
            <a:r>
              <a:rPr lang="it-IT" baseline="-25000" dirty="0"/>
              <a:t>S</a:t>
            </a:r>
            <a:r>
              <a:rPr lang="it-IT" dirty="0"/>
              <a:t> = 3bar)</a:t>
            </a:r>
          </a:p>
        </p:txBody>
      </p:sp>
      <p:graphicFrame>
        <p:nvGraphicFramePr>
          <p:cNvPr id="7" name="Tabella 6">
            <a:extLst>
              <a:ext uri="{FF2B5EF4-FFF2-40B4-BE49-F238E27FC236}">
                <a16:creationId xmlns:a16="http://schemas.microsoft.com/office/drawing/2014/main" id="{F6B6EE28-A82B-4C59-BDA3-6C89E3E6C628}"/>
              </a:ext>
            </a:extLst>
          </p:cNvPr>
          <p:cNvGraphicFramePr>
            <a:graphicFrameLocks noGrp="1"/>
          </p:cNvGraphicFramePr>
          <p:nvPr>
            <p:extLst>
              <p:ext uri="{D42A27DB-BD31-4B8C-83A1-F6EECF244321}">
                <p14:modId xmlns:p14="http://schemas.microsoft.com/office/powerpoint/2010/main" val="3719092683"/>
              </p:ext>
            </p:extLst>
          </p:nvPr>
        </p:nvGraphicFramePr>
        <p:xfrm>
          <a:off x="7360023" y="647700"/>
          <a:ext cx="4585779" cy="5562600"/>
        </p:xfrm>
        <a:graphic>
          <a:graphicData uri="http://schemas.openxmlformats.org/drawingml/2006/table">
            <a:tbl>
              <a:tblPr firstRow="1" bandRow="1">
                <a:tableStyleId>{F5AB1C69-6EDB-4FF4-983F-18BD219EF322}</a:tableStyleId>
              </a:tblPr>
              <a:tblGrid>
                <a:gridCol w="1328610">
                  <a:extLst>
                    <a:ext uri="{9D8B030D-6E8A-4147-A177-3AD203B41FA5}">
                      <a16:colId xmlns:a16="http://schemas.microsoft.com/office/drawing/2014/main" val="2136670869"/>
                    </a:ext>
                  </a:extLst>
                </a:gridCol>
                <a:gridCol w="1354455">
                  <a:extLst>
                    <a:ext uri="{9D8B030D-6E8A-4147-A177-3AD203B41FA5}">
                      <a16:colId xmlns:a16="http://schemas.microsoft.com/office/drawing/2014/main" val="3865412487"/>
                    </a:ext>
                  </a:extLst>
                </a:gridCol>
                <a:gridCol w="1902714">
                  <a:extLst>
                    <a:ext uri="{9D8B030D-6E8A-4147-A177-3AD203B41FA5}">
                      <a16:colId xmlns:a16="http://schemas.microsoft.com/office/drawing/2014/main" val="3105110278"/>
                    </a:ext>
                  </a:extLst>
                </a:gridCol>
              </a:tblGrid>
              <a:tr h="370840">
                <a:tc>
                  <a:txBody>
                    <a:bodyPr/>
                    <a:lstStyle/>
                    <a:p>
                      <a:pPr algn="ctr"/>
                      <a:r>
                        <a:rPr lang="it-IT" dirty="0" err="1"/>
                        <a:t>k</a:t>
                      </a:r>
                      <a:r>
                        <a:rPr lang="it-IT" baseline="-25000" dirty="0" err="1"/>
                        <a:t>m,eff</a:t>
                      </a:r>
                      <a:r>
                        <a:rPr lang="it-IT" baseline="0" dirty="0"/>
                        <a:t> [N/m]</a:t>
                      </a:r>
                      <a:endParaRPr lang="it-IT" dirty="0"/>
                    </a:p>
                  </a:txBody>
                  <a:tcPr/>
                </a:tc>
                <a:tc>
                  <a:txBody>
                    <a:bodyPr/>
                    <a:lstStyle/>
                    <a:p>
                      <a:pPr algn="ctr"/>
                      <a:r>
                        <a:rPr lang="it-IT" dirty="0"/>
                        <a:t>x</a:t>
                      </a:r>
                      <a:r>
                        <a:rPr lang="it-IT" baseline="-25000" dirty="0"/>
                        <a:t>0,eff</a:t>
                      </a:r>
                      <a:r>
                        <a:rPr lang="it-IT" baseline="0" dirty="0"/>
                        <a:t> [m]</a:t>
                      </a:r>
                      <a:endParaRPr lang="it-IT" dirty="0"/>
                    </a:p>
                  </a:txBody>
                  <a:tcPr/>
                </a:tc>
                <a:tc>
                  <a:txBody>
                    <a:bodyPr/>
                    <a:lstStyle/>
                    <a:p>
                      <a:pPr algn="ctr"/>
                      <a:r>
                        <a:rPr lang="it-IT" dirty="0"/>
                        <a:t>Spessore </a:t>
                      </a:r>
                      <a:r>
                        <a:rPr lang="it-IT" dirty="0" err="1"/>
                        <a:t>eff</a:t>
                      </a:r>
                      <a:r>
                        <a:rPr lang="it-IT" dirty="0"/>
                        <a:t> </a:t>
                      </a:r>
                      <a:r>
                        <a:rPr lang="it-IT" baseline="0" dirty="0"/>
                        <a:t>[</a:t>
                      </a:r>
                      <a:r>
                        <a:rPr lang="el-GR" baseline="0" dirty="0"/>
                        <a:t>μ</a:t>
                      </a:r>
                      <a:r>
                        <a:rPr lang="it-IT" baseline="0" dirty="0"/>
                        <a:t>m]</a:t>
                      </a:r>
                      <a:endParaRPr lang="it-IT" dirty="0"/>
                    </a:p>
                  </a:txBody>
                  <a:tcPr/>
                </a:tc>
                <a:extLst>
                  <a:ext uri="{0D108BD9-81ED-4DB2-BD59-A6C34878D82A}">
                    <a16:rowId xmlns:a16="http://schemas.microsoft.com/office/drawing/2014/main" val="894478669"/>
                  </a:ext>
                </a:extLst>
              </a:tr>
              <a:tr h="370840">
                <a:tc>
                  <a:txBody>
                    <a:bodyPr/>
                    <a:lstStyle/>
                    <a:p>
                      <a:pPr algn="r"/>
                      <a:r>
                        <a:rPr lang="it-IT" dirty="0"/>
                        <a:t>3,30·10</a:t>
                      </a:r>
                      <a:r>
                        <a:rPr lang="it-IT" baseline="30000" dirty="0"/>
                        <a:t>5</a:t>
                      </a:r>
                      <a:endParaRPr lang="it-IT" dirty="0"/>
                    </a:p>
                  </a:txBody>
                  <a:tcPr/>
                </a:tc>
                <a:tc>
                  <a:txBody>
                    <a:bodyPr/>
                    <a:lstStyle/>
                    <a:p>
                      <a:pPr algn="r"/>
                      <a:r>
                        <a:rPr lang="it-IT" dirty="0"/>
                        <a:t>-1,40·10</a:t>
                      </a:r>
                      <a:r>
                        <a:rPr lang="it-IT" baseline="30000" dirty="0"/>
                        <a:t>-6</a:t>
                      </a:r>
                      <a:endParaRPr lang="it-IT" dirty="0"/>
                    </a:p>
                  </a:txBody>
                  <a:tcPr/>
                </a:tc>
                <a:tc>
                  <a:txBody>
                    <a:bodyPr/>
                    <a:lstStyle/>
                    <a:p>
                      <a:pPr algn="r"/>
                      <a:r>
                        <a:rPr lang="it-IT" dirty="0"/>
                        <a:t>150</a:t>
                      </a:r>
                    </a:p>
                  </a:txBody>
                  <a:tcPr/>
                </a:tc>
                <a:extLst>
                  <a:ext uri="{0D108BD9-81ED-4DB2-BD59-A6C34878D82A}">
                    <a16:rowId xmlns:a16="http://schemas.microsoft.com/office/drawing/2014/main" val="2760478931"/>
                  </a:ext>
                </a:extLst>
              </a:tr>
              <a:tr h="370840">
                <a:tc>
                  <a:txBody>
                    <a:bodyPr/>
                    <a:lstStyle/>
                    <a:p>
                      <a:pPr algn="r"/>
                      <a:r>
                        <a:rPr lang="it-IT" dirty="0"/>
                        <a:t>2,80·10</a:t>
                      </a:r>
                      <a:r>
                        <a:rPr lang="it-IT" baseline="30000" dirty="0"/>
                        <a:t>5</a:t>
                      </a:r>
                      <a:endParaRPr lang="it-IT" dirty="0"/>
                    </a:p>
                  </a:txBody>
                  <a:tcPr/>
                </a:tc>
                <a:tc>
                  <a:txBody>
                    <a:bodyPr/>
                    <a:lstStyle/>
                    <a:p>
                      <a:pPr algn="r"/>
                      <a:r>
                        <a:rPr lang="it-IT" dirty="0"/>
                        <a:t>-2,70·10</a:t>
                      </a:r>
                      <a:r>
                        <a:rPr lang="it-IT" baseline="30000" dirty="0"/>
                        <a:t>-6</a:t>
                      </a:r>
                      <a:endParaRPr lang="it-IT" dirty="0"/>
                    </a:p>
                  </a:txBody>
                  <a:tcPr/>
                </a:tc>
                <a:tc>
                  <a:txBody>
                    <a:bodyPr/>
                    <a:lstStyle/>
                    <a:p>
                      <a:pPr algn="r"/>
                      <a:r>
                        <a:rPr lang="it-IT" dirty="0"/>
                        <a:t>120</a:t>
                      </a:r>
                    </a:p>
                  </a:txBody>
                  <a:tcPr/>
                </a:tc>
                <a:extLst>
                  <a:ext uri="{0D108BD9-81ED-4DB2-BD59-A6C34878D82A}">
                    <a16:rowId xmlns:a16="http://schemas.microsoft.com/office/drawing/2014/main" val="1102801247"/>
                  </a:ext>
                </a:extLst>
              </a:tr>
              <a:tr h="370840">
                <a:tc>
                  <a:txBody>
                    <a:bodyPr/>
                    <a:lstStyle/>
                    <a:p>
                      <a:pPr algn="r"/>
                      <a:r>
                        <a:rPr lang="it-IT" dirty="0"/>
                        <a:t>2,80·10</a:t>
                      </a:r>
                      <a:r>
                        <a:rPr lang="it-IT" baseline="30000" dirty="0"/>
                        <a:t>5</a:t>
                      </a:r>
                      <a:endParaRPr lang="it-IT" dirty="0"/>
                    </a:p>
                  </a:txBody>
                  <a:tcPr/>
                </a:tc>
                <a:tc>
                  <a:txBody>
                    <a:bodyPr/>
                    <a:lstStyle/>
                    <a:p>
                      <a:pPr algn="r"/>
                      <a:r>
                        <a:rPr lang="it-IT" dirty="0"/>
                        <a:t>-1,27·10</a:t>
                      </a:r>
                      <a:r>
                        <a:rPr lang="it-IT" baseline="30000" dirty="0"/>
                        <a:t>-6</a:t>
                      </a:r>
                      <a:endParaRPr lang="it-IT" dirty="0"/>
                    </a:p>
                  </a:txBody>
                  <a:tcPr/>
                </a:tc>
                <a:tc>
                  <a:txBody>
                    <a:bodyPr/>
                    <a:lstStyle/>
                    <a:p>
                      <a:pPr algn="r"/>
                      <a:r>
                        <a:rPr lang="it-IT" dirty="0"/>
                        <a:t>120</a:t>
                      </a:r>
                    </a:p>
                  </a:txBody>
                  <a:tcPr/>
                </a:tc>
                <a:extLst>
                  <a:ext uri="{0D108BD9-81ED-4DB2-BD59-A6C34878D82A}">
                    <a16:rowId xmlns:a16="http://schemas.microsoft.com/office/drawing/2014/main" val="76729563"/>
                  </a:ext>
                </a:extLst>
              </a:tr>
              <a:tr h="370840">
                <a:tc>
                  <a:txBody>
                    <a:bodyPr/>
                    <a:lstStyle/>
                    <a:p>
                      <a:pPr algn="r"/>
                      <a:r>
                        <a:rPr lang="it-IT" dirty="0"/>
                        <a:t>2,50·10</a:t>
                      </a:r>
                      <a:r>
                        <a:rPr lang="it-IT" baseline="30000" dirty="0"/>
                        <a:t>5</a:t>
                      </a:r>
                      <a:endParaRPr lang="it-IT" dirty="0"/>
                    </a:p>
                  </a:txBody>
                  <a:tcPr/>
                </a:tc>
                <a:tc>
                  <a:txBody>
                    <a:bodyPr/>
                    <a:lstStyle/>
                    <a:p>
                      <a:pPr algn="r"/>
                      <a:r>
                        <a:rPr lang="it-IT" dirty="0"/>
                        <a:t>-1,70·10</a:t>
                      </a:r>
                      <a:r>
                        <a:rPr lang="it-IT" baseline="30000" dirty="0"/>
                        <a:t>-6</a:t>
                      </a:r>
                      <a:endParaRPr lang="it-IT" dirty="0"/>
                    </a:p>
                  </a:txBody>
                  <a:tcPr/>
                </a:tc>
                <a:tc>
                  <a:txBody>
                    <a:bodyPr/>
                    <a:lstStyle/>
                    <a:p>
                      <a:pPr algn="r"/>
                      <a:r>
                        <a:rPr lang="it-IT" dirty="0"/>
                        <a:t>100</a:t>
                      </a:r>
                    </a:p>
                  </a:txBody>
                  <a:tcPr/>
                </a:tc>
                <a:extLst>
                  <a:ext uri="{0D108BD9-81ED-4DB2-BD59-A6C34878D82A}">
                    <a16:rowId xmlns:a16="http://schemas.microsoft.com/office/drawing/2014/main" val="1213953007"/>
                  </a:ext>
                </a:extLst>
              </a:tr>
              <a:tr h="370840">
                <a:tc>
                  <a:txBody>
                    <a:bodyPr/>
                    <a:lstStyle/>
                    <a:p>
                      <a:pPr algn="r"/>
                      <a:r>
                        <a:rPr lang="it-IT" dirty="0"/>
                        <a:t>2,50·10</a:t>
                      </a:r>
                      <a:r>
                        <a:rPr lang="it-IT" baseline="30000" dirty="0"/>
                        <a:t>5</a:t>
                      </a:r>
                      <a:endParaRPr lang="it-IT" dirty="0"/>
                    </a:p>
                  </a:txBody>
                  <a:tcPr/>
                </a:tc>
                <a:tc>
                  <a:txBody>
                    <a:bodyPr/>
                    <a:lstStyle/>
                    <a:p>
                      <a:pPr algn="r"/>
                      <a:r>
                        <a:rPr lang="it-IT" dirty="0"/>
                        <a:t>-0,10·10</a:t>
                      </a:r>
                      <a:r>
                        <a:rPr lang="it-IT" baseline="30000" dirty="0"/>
                        <a:t>-6</a:t>
                      </a:r>
                      <a:endParaRPr lang="it-IT" dirty="0"/>
                    </a:p>
                  </a:txBody>
                  <a:tcPr/>
                </a:tc>
                <a:tc>
                  <a:txBody>
                    <a:bodyPr/>
                    <a:lstStyle/>
                    <a:p>
                      <a:pPr algn="r"/>
                      <a:r>
                        <a:rPr lang="it-IT" dirty="0"/>
                        <a:t>100</a:t>
                      </a:r>
                    </a:p>
                  </a:txBody>
                  <a:tcPr/>
                </a:tc>
                <a:extLst>
                  <a:ext uri="{0D108BD9-81ED-4DB2-BD59-A6C34878D82A}">
                    <a16:rowId xmlns:a16="http://schemas.microsoft.com/office/drawing/2014/main" val="136744090"/>
                  </a:ext>
                </a:extLst>
              </a:tr>
              <a:tr h="370840">
                <a:tc>
                  <a:txBody>
                    <a:bodyPr/>
                    <a:lstStyle/>
                    <a:p>
                      <a:pPr algn="r"/>
                      <a:r>
                        <a:rPr lang="it-IT" dirty="0"/>
                        <a:t>1,40·10</a:t>
                      </a:r>
                      <a:r>
                        <a:rPr lang="it-IT" baseline="30000" dirty="0"/>
                        <a:t>5</a:t>
                      </a:r>
                      <a:endParaRPr lang="it-IT" dirty="0"/>
                    </a:p>
                  </a:txBody>
                  <a:tcPr/>
                </a:tc>
                <a:tc>
                  <a:txBody>
                    <a:bodyPr/>
                    <a:lstStyle/>
                    <a:p>
                      <a:pPr algn="r"/>
                      <a:r>
                        <a:rPr lang="it-IT" dirty="0"/>
                        <a:t>-16,00·10</a:t>
                      </a:r>
                      <a:r>
                        <a:rPr lang="it-IT" baseline="30000" dirty="0"/>
                        <a:t>-6</a:t>
                      </a:r>
                      <a:endParaRPr lang="it-IT" dirty="0"/>
                    </a:p>
                  </a:txBody>
                  <a:tcPr/>
                </a:tc>
                <a:tc>
                  <a:txBody>
                    <a:bodyPr/>
                    <a:lstStyle/>
                    <a:p>
                      <a:pPr algn="r"/>
                      <a:r>
                        <a:rPr lang="it-IT" dirty="0"/>
                        <a:t>50</a:t>
                      </a:r>
                    </a:p>
                  </a:txBody>
                  <a:tcPr/>
                </a:tc>
                <a:extLst>
                  <a:ext uri="{0D108BD9-81ED-4DB2-BD59-A6C34878D82A}">
                    <a16:rowId xmlns:a16="http://schemas.microsoft.com/office/drawing/2014/main" val="2577727654"/>
                  </a:ext>
                </a:extLst>
              </a:tr>
              <a:tr h="370840">
                <a:tc>
                  <a:txBody>
                    <a:bodyPr/>
                    <a:lstStyle/>
                    <a:p>
                      <a:pPr algn="r"/>
                      <a:r>
                        <a:rPr lang="it-IT" dirty="0"/>
                        <a:t>1,40·10</a:t>
                      </a:r>
                      <a:r>
                        <a:rPr lang="it-IT" baseline="30000" dirty="0"/>
                        <a:t>5</a:t>
                      </a:r>
                      <a:endParaRPr lang="it-IT" dirty="0"/>
                    </a:p>
                  </a:txBody>
                  <a:tcPr/>
                </a:tc>
                <a:tc>
                  <a:txBody>
                    <a:bodyPr/>
                    <a:lstStyle/>
                    <a:p>
                      <a:pPr algn="r"/>
                      <a:r>
                        <a:rPr lang="it-IT" dirty="0"/>
                        <a:t>-14,00·10</a:t>
                      </a:r>
                      <a:r>
                        <a:rPr lang="it-IT" baseline="30000" dirty="0"/>
                        <a:t>-6</a:t>
                      </a:r>
                      <a:endParaRPr lang="it-IT" dirty="0"/>
                    </a:p>
                  </a:txBody>
                  <a:tcPr/>
                </a:tc>
                <a:tc>
                  <a:txBody>
                    <a:bodyPr/>
                    <a:lstStyle/>
                    <a:p>
                      <a:pPr algn="r"/>
                      <a:r>
                        <a:rPr lang="it-IT" dirty="0"/>
                        <a:t>50</a:t>
                      </a:r>
                    </a:p>
                  </a:txBody>
                  <a:tcPr/>
                </a:tc>
                <a:extLst>
                  <a:ext uri="{0D108BD9-81ED-4DB2-BD59-A6C34878D82A}">
                    <a16:rowId xmlns:a16="http://schemas.microsoft.com/office/drawing/2014/main" val="569222854"/>
                  </a:ext>
                </a:extLst>
              </a:tr>
              <a:tr h="370840">
                <a:tc>
                  <a:txBody>
                    <a:bodyPr/>
                    <a:lstStyle/>
                    <a:p>
                      <a:pPr algn="r"/>
                      <a:r>
                        <a:rPr lang="it-IT" dirty="0"/>
                        <a:t>1,40·10</a:t>
                      </a:r>
                      <a:r>
                        <a:rPr lang="it-IT" baseline="30000" dirty="0"/>
                        <a:t>5</a:t>
                      </a:r>
                      <a:endParaRPr lang="it-IT" dirty="0"/>
                    </a:p>
                  </a:txBody>
                  <a:tcPr/>
                </a:tc>
                <a:tc>
                  <a:txBody>
                    <a:bodyPr/>
                    <a:lstStyle/>
                    <a:p>
                      <a:pPr algn="r"/>
                      <a:r>
                        <a:rPr lang="it-IT" dirty="0"/>
                        <a:t>-9,00·10</a:t>
                      </a:r>
                      <a:r>
                        <a:rPr lang="it-IT" baseline="30000" dirty="0"/>
                        <a:t>-6</a:t>
                      </a:r>
                      <a:endParaRPr lang="it-IT" dirty="0"/>
                    </a:p>
                  </a:txBody>
                  <a:tcPr/>
                </a:tc>
                <a:tc>
                  <a:txBody>
                    <a:bodyPr/>
                    <a:lstStyle/>
                    <a:p>
                      <a:pPr algn="r"/>
                      <a:r>
                        <a:rPr lang="it-IT" dirty="0"/>
                        <a:t>50</a:t>
                      </a:r>
                    </a:p>
                  </a:txBody>
                  <a:tcPr/>
                </a:tc>
                <a:extLst>
                  <a:ext uri="{0D108BD9-81ED-4DB2-BD59-A6C34878D82A}">
                    <a16:rowId xmlns:a16="http://schemas.microsoft.com/office/drawing/2014/main" val="2710831451"/>
                  </a:ext>
                </a:extLst>
              </a:tr>
              <a:tr h="370840">
                <a:tc>
                  <a:txBody>
                    <a:bodyPr/>
                    <a:lstStyle/>
                    <a:p>
                      <a:pPr algn="r"/>
                      <a:r>
                        <a:rPr lang="it-IT" dirty="0"/>
                        <a:t>1,40·10</a:t>
                      </a:r>
                      <a:r>
                        <a:rPr lang="it-IT" baseline="30000" dirty="0"/>
                        <a:t>5</a:t>
                      </a:r>
                      <a:endParaRPr lang="it-IT" dirty="0"/>
                    </a:p>
                  </a:txBody>
                  <a:tcPr/>
                </a:tc>
                <a:tc>
                  <a:txBody>
                    <a:bodyPr/>
                    <a:lstStyle/>
                    <a:p>
                      <a:pPr algn="r"/>
                      <a:r>
                        <a:rPr lang="it-IT" dirty="0"/>
                        <a:t>-6,50·10</a:t>
                      </a:r>
                      <a:r>
                        <a:rPr lang="it-IT" baseline="30000" dirty="0"/>
                        <a:t>-6</a:t>
                      </a:r>
                      <a:endParaRPr lang="it-IT" dirty="0"/>
                    </a:p>
                  </a:txBody>
                  <a:tcPr/>
                </a:tc>
                <a:tc>
                  <a:txBody>
                    <a:bodyPr/>
                    <a:lstStyle/>
                    <a:p>
                      <a:pPr algn="r"/>
                      <a:r>
                        <a:rPr lang="it-IT" dirty="0"/>
                        <a:t>50</a:t>
                      </a:r>
                    </a:p>
                  </a:txBody>
                  <a:tcPr/>
                </a:tc>
                <a:extLst>
                  <a:ext uri="{0D108BD9-81ED-4DB2-BD59-A6C34878D82A}">
                    <a16:rowId xmlns:a16="http://schemas.microsoft.com/office/drawing/2014/main" val="1839505186"/>
                  </a:ext>
                </a:extLst>
              </a:tr>
              <a:tr h="370840">
                <a:tc>
                  <a:txBody>
                    <a:bodyPr/>
                    <a:lstStyle/>
                    <a:p>
                      <a:pPr algn="r"/>
                      <a:r>
                        <a:rPr lang="it-IT" dirty="0"/>
                        <a:t>1,40·10</a:t>
                      </a:r>
                      <a:r>
                        <a:rPr lang="it-IT" baseline="30000" dirty="0"/>
                        <a:t>5</a:t>
                      </a:r>
                      <a:endParaRPr lang="it-IT" dirty="0"/>
                    </a:p>
                  </a:txBody>
                  <a:tcPr/>
                </a:tc>
                <a:tc>
                  <a:txBody>
                    <a:bodyPr/>
                    <a:lstStyle/>
                    <a:p>
                      <a:pPr algn="r"/>
                      <a:r>
                        <a:rPr lang="it-IT" dirty="0"/>
                        <a:t>-5,30·10</a:t>
                      </a:r>
                      <a:r>
                        <a:rPr lang="it-IT" baseline="30000" dirty="0"/>
                        <a:t>-6</a:t>
                      </a:r>
                      <a:endParaRPr lang="it-IT" dirty="0"/>
                    </a:p>
                  </a:txBody>
                  <a:tcPr/>
                </a:tc>
                <a:tc>
                  <a:txBody>
                    <a:bodyPr/>
                    <a:lstStyle/>
                    <a:p>
                      <a:pPr algn="r"/>
                      <a:r>
                        <a:rPr lang="it-IT" dirty="0"/>
                        <a:t>50</a:t>
                      </a:r>
                    </a:p>
                  </a:txBody>
                  <a:tcPr/>
                </a:tc>
                <a:extLst>
                  <a:ext uri="{0D108BD9-81ED-4DB2-BD59-A6C34878D82A}">
                    <a16:rowId xmlns:a16="http://schemas.microsoft.com/office/drawing/2014/main" val="928042114"/>
                  </a:ext>
                </a:extLst>
              </a:tr>
              <a:tr h="370840">
                <a:tc>
                  <a:txBody>
                    <a:bodyPr/>
                    <a:lstStyle/>
                    <a:p>
                      <a:pPr algn="r"/>
                      <a:r>
                        <a:rPr lang="it-IT" dirty="0"/>
                        <a:t>1,40·10</a:t>
                      </a:r>
                      <a:r>
                        <a:rPr lang="it-IT" baseline="30000" dirty="0"/>
                        <a:t>5</a:t>
                      </a:r>
                      <a:endParaRPr lang="it-IT" dirty="0"/>
                    </a:p>
                  </a:txBody>
                  <a:tcPr/>
                </a:tc>
                <a:tc>
                  <a:txBody>
                    <a:bodyPr/>
                    <a:lstStyle/>
                    <a:p>
                      <a:pPr algn="r"/>
                      <a:r>
                        <a:rPr lang="it-IT" dirty="0"/>
                        <a:t>-4,10·10</a:t>
                      </a:r>
                      <a:r>
                        <a:rPr lang="it-IT" baseline="30000" dirty="0"/>
                        <a:t>-6</a:t>
                      </a:r>
                      <a:endParaRPr lang="it-IT" dirty="0"/>
                    </a:p>
                  </a:txBody>
                  <a:tcPr/>
                </a:tc>
                <a:tc>
                  <a:txBody>
                    <a:bodyPr/>
                    <a:lstStyle/>
                    <a:p>
                      <a:pPr algn="r"/>
                      <a:r>
                        <a:rPr lang="it-IT" dirty="0"/>
                        <a:t>50</a:t>
                      </a:r>
                    </a:p>
                  </a:txBody>
                  <a:tcPr/>
                </a:tc>
                <a:extLst>
                  <a:ext uri="{0D108BD9-81ED-4DB2-BD59-A6C34878D82A}">
                    <a16:rowId xmlns:a16="http://schemas.microsoft.com/office/drawing/2014/main" val="1535764849"/>
                  </a:ext>
                </a:extLst>
              </a:tr>
              <a:tr h="370840">
                <a:tc>
                  <a:txBody>
                    <a:bodyPr/>
                    <a:lstStyle/>
                    <a:p>
                      <a:pPr algn="r"/>
                      <a:r>
                        <a:rPr lang="it-IT" dirty="0"/>
                        <a:t>1,40·10</a:t>
                      </a:r>
                      <a:r>
                        <a:rPr lang="it-IT" baseline="30000" dirty="0"/>
                        <a:t>5</a:t>
                      </a:r>
                      <a:endParaRPr lang="it-IT" dirty="0"/>
                    </a:p>
                  </a:txBody>
                  <a:tcPr/>
                </a:tc>
                <a:tc>
                  <a:txBody>
                    <a:bodyPr/>
                    <a:lstStyle/>
                    <a:p>
                      <a:pPr algn="r"/>
                      <a:r>
                        <a:rPr lang="it-IT" dirty="0"/>
                        <a:t>-2,50·10</a:t>
                      </a:r>
                      <a:r>
                        <a:rPr lang="it-IT" baseline="30000" dirty="0"/>
                        <a:t>-6</a:t>
                      </a:r>
                      <a:endParaRPr lang="it-IT" dirty="0"/>
                    </a:p>
                  </a:txBody>
                  <a:tcPr/>
                </a:tc>
                <a:tc>
                  <a:txBody>
                    <a:bodyPr/>
                    <a:lstStyle/>
                    <a:p>
                      <a:pPr algn="r"/>
                      <a:r>
                        <a:rPr lang="it-IT" dirty="0"/>
                        <a:t>50</a:t>
                      </a:r>
                    </a:p>
                  </a:txBody>
                  <a:tcPr/>
                </a:tc>
                <a:extLst>
                  <a:ext uri="{0D108BD9-81ED-4DB2-BD59-A6C34878D82A}">
                    <a16:rowId xmlns:a16="http://schemas.microsoft.com/office/drawing/2014/main" val="3168695477"/>
                  </a:ext>
                </a:extLst>
              </a:tr>
              <a:tr h="370840">
                <a:tc>
                  <a:txBody>
                    <a:bodyPr/>
                    <a:lstStyle/>
                    <a:p>
                      <a:pPr algn="r"/>
                      <a:r>
                        <a:rPr lang="it-IT" dirty="0"/>
                        <a:t>1,40·10</a:t>
                      </a:r>
                      <a:r>
                        <a:rPr lang="it-IT" baseline="30000" dirty="0"/>
                        <a:t>5</a:t>
                      </a:r>
                      <a:endParaRPr lang="it-IT" dirty="0"/>
                    </a:p>
                  </a:txBody>
                  <a:tcPr/>
                </a:tc>
                <a:tc>
                  <a:txBody>
                    <a:bodyPr/>
                    <a:lstStyle/>
                    <a:p>
                      <a:pPr algn="r"/>
                      <a:r>
                        <a:rPr lang="it-IT" dirty="0"/>
                        <a:t>-1,00·10</a:t>
                      </a:r>
                      <a:r>
                        <a:rPr lang="it-IT" baseline="30000" dirty="0"/>
                        <a:t>-6</a:t>
                      </a:r>
                      <a:endParaRPr lang="it-IT" dirty="0"/>
                    </a:p>
                  </a:txBody>
                  <a:tcPr/>
                </a:tc>
                <a:tc>
                  <a:txBody>
                    <a:bodyPr/>
                    <a:lstStyle/>
                    <a:p>
                      <a:pPr algn="r"/>
                      <a:r>
                        <a:rPr lang="it-IT" dirty="0"/>
                        <a:t>50</a:t>
                      </a:r>
                    </a:p>
                  </a:txBody>
                  <a:tcPr/>
                </a:tc>
                <a:extLst>
                  <a:ext uri="{0D108BD9-81ED-4DB2-BD59-A6C34878D82A}">
                    <a16:rowId xmlns:a16="http://schemas.microsoft.com/office/drawing/2014/main" val="351912385"/>
                  </a:ext>
                </a:extLst>
              </a:tr>
              <a:tr h="370840">
                <a:tc>
                  <a:txBody>
                    <a:bodyPr/>
                    <a:lstStyle/>
                    <a:p>
                      <a:pPr algn="r"/>
                      <a:endParaRPr lang="it-IT" dirty="0"/>
                    </a:p>
                  </a:txBody>
                  <a:tcPr/>
                </a:tc>
                <a:tc>
                  <a:txBody>
                    <a:bodyPr/>
                    <a:lstStyle/>
                    <a:p>
                      <a:pPr algn="r"/>
                      <a:endParaRPr lang="it-IT" dirty="0"/>
                    </a:p>
                  </a:txBody>
                  <a:tcPr/>
                </a:tc>
                <a:tc>
                  <a:txBody>
                    <a:bodyPr/>
                    <a:lstStyle/>
                    <a:p>
                      <a:pPr algn="r"/>
                      <a:r>
                        <a:rPr lang="it-IT" dirty="0"/>
                        <a:t>&lt; 50</a:t>
                      </a:r>
                    </a:p>
                  </a:txBody>
                  <a:tcPr/>
                </a:tc>
                <a:extLst>
                  <a:ext uri="{0D108BD9-81ED-4DB2-BD59-A6C34878D82A}">
                    <a16:rowId xmlns:a16="http://schemas.microsoft.com/office/drawing/2014/main" val="3906551645"/>
                  </a:ext>
                </a:extLst>
              </a:tr>
            </a:tbl>
          </a:graphicData>
        </a:graphic>
      </p:graphicFrame>
    </p:spTree>
    <p:extLst>
      <p:ext uri="{BB962C8B-B14F-4D97-AF65-F5344CB8AC3E}">
        <p14:creationId xmlns:p14="http://schemas.microsoft.com/office/powerpoint/2010/main" val="13045491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ella 4">
            <a:extLst>
              <a:ext uri="{FF2B5EF4-FFF2-40B4-BE49-F238E27FC236}">
                <a16:creationId xmlns:a16="http://schemas.microsoft.com/office/drawing/2014/main" id="{9A1933A8-CB53-65CE-75C9-5AA1951ED420}"/>
              </a:ext>
            </a:extLst>
          </p:cNvPr>
          <p:cNvGraphicFramePr>
            <a:graphicFrameLocks noGrp="1"/>
          </p:cNvGraphicFramePr>
          <p:nvPr>
            <p:extLst>
              <p:ext uri="{D42A27DB-BD31-4B8C-83A1-F6EECF244321}">
                <p14:modId xmlns:p14="http://schemas.microsoft.com/office/powerpoint/2010/main" val="3116942384"/>
              </p:ext>
            </p:extLst>
          </p:nvPr>
        </p:nvGraphicFramePr>
        <p:xfrm>
          <a:off x="364565" y="647700"/>
          <a:ext cx="6496686" cy="5562600"/>
        </p:xfrm>
        <a:graphic>
          <a:graphicData uri="http://schemas.openxmlformats.org/drawingml/2006/table">
            <a:tbl>
              <a:tblPr firstRow="1" bandRow="1">
                <a:tableStyleId>{F5AB1C69-6EDB-4FF4-983F-18BD219EF322}</a:tableStyleId>
              </a:tblPr>
              <a:tblGrid>
                <a:gridCol w="1092518">
                  <a:extLst>
                    <a:ext uri="{9D8B030D-6E8A-4147-A177-3AD203B41FA5}">
                      <a16:colId xmlns:a16="http://schemas.microsoft.com/office/drawing/2014/main" val="2111043757"/>
                    </a:ext>
                  </a:extLst>
                </a:gridCol>
                <a:gridCol w="989330">
                  <a:extLst>
                    <a:ext uri="{9D8B030D-6E8A-4147-A177-3AD203B41FA5}">
                      <a16:colId xmlns:a16="http://schemas.microsoft.com/office/drawing/2014/main" val="1783977957"/>
                    </a:ext>
                  </a:extLst>
                </a:gridCol>
                <a:gridCol w="1238568">
                  <a:extLst>
                    <a:ext uri="{9D8B030D-6E8A-4147-A177-3AD203B41FA5}">
                      <a16:colId xmlns:a16="http://schemas.microsoft.com/office/drawing/2014/main" val="2136670869"/>
                    </a:ext>
                  </a:extLst>
                </a:gridCol>
                <a:gridCol w="1354455">
                  <a:extLst>
                    <a:ext uri="{9D8B030D-6E8A-4147-A177-3AD203B41FA5}">
                      <a16:colId xmlns:a16="http://schemas.microsoft.com/office/drawing/2014/main" val="3865412487"/>
                    </a:ext>
                  </a:extLst>
                </a:gridCol>
                <a:gridCol w="1821815">
                  <a:extLst>
                    <a:ext uri="{9D8B030D-6E8A-4147-A177-3AD203B41FA5}">
                      <a16:colId xmlns:a16="http://schemas.microsoft.com/office/drawing/2014/main" val="3105110278"/>
                    </a:ext>
                  </a:extLst>
                </a:gridCol>
              </a:tblGrid>
              <a:tr h="370840">
                <a:tc>
                  <a:txBody>
                    <a:bodyPr/>
                    <a:lstStyle/>
                    <a:p>
                      <a:pPr algn="ctr"/>
                      <a:r>
                        <a:rPr lang="it-IT" dirty="0" err="1"/>
                        <a:t>h</a:t>
                      </a:r>
                      <a:r>
                        <a:rPr lang="it-IT" baseline="-25000" dirty="0" err="1"/>
                        <a:t>des</a:t>
                      </a:r>
                      <a:r>
                        <a:rPr lang="it-IT" baseline="0" dirty="0"/>
                        <a:t> [</a:t>
                      </a:r>
                      <a:r>
                        <a:rPr lang="el-GR" baseline="0" dirty="0"/>
                        <a:t>μ</a:t>
                      </a:r>
                      <a:r>
                        <a:rPr lang="it-IT" baseline="0" dirty="0"/>
                        <a:t>m]</a:t>
                      </a:r>
                      <a:endParaRPr lang="it-IT" dirty="0"/>
                    </a:p>
                  </a:txBody>
                  <a:tcPr/>
                </a:tc>
                <a:tc>
                  <a:txBody>
                    <a:bodyPr/>
                    <a:lstStyle/>
                    <a:p>
                      <a:pPr algn="ctr"/>
                      <a:r>
                        <a:rPr lang="it-IT" dirty="0"/>
                        <a:t>F</a:t>
                      </a:r>
                      <a:r>
                        <a:rPr lang="it-IT" baseline="-25000" dirty="0"/>
                        <a:t>p</a:t>
                      </a:r>
                      <a:r>
                        <a:rPr lang="it-IT" baseline="0" dirty="0"/>
                        <a:t> [N]</a:t>
                      </a:r>
                      <a:endParaRPr lang="it-IT" dirty="0"/>
                    </a:p>
                  </a:txBody>
                  <a:tcPr/>
                </a:tc>
                <a:tc>
                  <a:txBody>
                    <a:bodyPr/>
                    <a:lstStyle/>
                    <a:p>
                      <a:pPr algn="ctr"/>
                      <a:r>
                        <a:rPr lang="it-IT" dirty="0" err="1"/>
                        <a:t>k</a:t>
                      </a:r>
                      <a:r>
                        <a:rPr lang="it-IT" baseline="-25000" dirty="0" err="1"/>
                        <a:t>m,id</a:t>
                      </a:r>
                      <a:r>
                        <a:rPr lang="it-IT" baseline="0" dirty="0"/>
                        <a:t> [N/m]</a:t>
                      </a:r>
                      <a:endParaRPr lang="it-IT" dirty="0"/>
                    </a:p>
                  </a:txBody>
                  <a:tcPr/>
                </a:tc>
                <a:tc>
                  <a:txBody>
                    <a:bodyPr/>
                    <a:lstStyle/>
                    <a:p>
                      <a:pPr algn="ctr"/>
                      <a:r>
                        <a:rPr lang="it-IT" dirty="0"/>
                        <a:t>x</a:t>
                      </a:r>
                      <a:r>
                        <a:rPr lang="it-IT" baseline="-25000" dirty="0"/>
                        <a:t>0,id</a:t>
                      </a:r>
                      <a:r>
                        <a:rPr lang="it-IT" baseline="0" dirty="0"/>
                        <a:t> [m]</a:t>
                      </a:r>
                      <a:endParaRPr lang="it-IT" dirty="0"/>
                    </a:p>
                  </a:txBody>
                  <a:tcPr/>
                </a:tc>
                <a:tc>
                  <a:txBody>
                    <a:bodyPr/>
                    <a:lstStyle/>
                    <a:p>
                      <a:pPr algn="ctr"/>
                      <a:r>
                        <a:rPr lang="it-IT" dirty="0"/>
                        <a:t>Spessore id </a:t>
                      </a:r>
                      <a:r>
                        <a:rPr lang="it-IT" baseline="0" dirty="0"/>
                        <a:t>[</a:t>
                      </a:r>
                      <a:r>
                        <a:rPr lang="el-GR" baseline="0" dirty="0"/>
                        <a:t>μ</a:t>
                      </a:r>
                      <a:r>
                        <a:rPr lang="it-IT" baseline="0" dirty="0"/>
                        <a:t>m]</a:t>
                      </a:r>
                      <a:endParaRPr lang="it-IT" dirty="0"/>
                    </a:p>
                  </a:txBody>
                  <a:tcPr/>
                </a:tc>
                <a:extLst>
                  <a:ext uri="{0D108BD9-81ED-4DB2-BD59-A6C34878D82A}">
                    <a16:rowId xmlns:a16="http://schemas.microsoft.com/office/drawing/2014/main" val="894478669"/>
                  </a:ext>
                </a:extLst>
              </a:tr>
              <a:tr h="370840">
                <a:tc>
                  <a:txBody>
                    <a:bodyPr/>
                    <a:lstStyle/>
                    <a:p>
                      <a:pPr algn="r"/>
                      <a:r>
                        <a:rPr lang="it-IT" dirty="0"/>
                        <a:t>20</a:t>
                      </a:r>
                    </a:p>
                  </a:txBody>
                  <a:tcPr/>
                </a:tc>
                <a:tc>
                  <a:txBody>
                    <a:bodyPr/>
                    <a:lstStyle/>
                    <a:p>
                      <a:pPr algn="r"/>
                      <a:r>
                        <a:rPr lang="it-IT" dirty="0"/>
                        <a:t>20 - 130</a:t>
                      </a:r>
                    </a:p>
                  </a:txBody>
                  <a:tcPr/>
                </a:tc>
                <a:tc>
                  <a:txBody>
                    <a:bodyPr/>
                    <a:lstStyle/>
                    <a:p>
                      <a:pPr algn="r"/>
                      <a:r>
                        <a:rPr lang="it-IT" dirty="0"/>
                        <a:t>3,4866·10</a:t>
                      </a:r>
                      <a:r>
                        <a:rPr lang="it-IT" baseline="30000" dirty="0"/>
                        <a:t>5</a:t>
                      </a:r>
                      <a:endParaRPr lang="it-IT" dirty="0"/>
                    </a:p>
                  </a:txBody>
                  <a:tcPr/>
                </a:tc>
                <a:tc>
                  <a:txBody>
                    <a:bodyPr/>
                    <a:lstStyle/>
                    <a:p>
                      <a:pPr algn="r"/>
                      <a:r>
                        <a:rPr lang="it-IT" dirty="0"/>
                        <a:t>-2,3624·10</a:t>
                      </a:r>
                      <a:r>
                        <a:rPr lang="it-IT" baseline="30000" dirty="0"/>
                        <a:t>-6</a:t>
                      </a:r>
                      <a:endParaRPr lang="it-IT" dirty="0"/>
                    </a:p>
                  </a:txBody>
                  <a:tcPr/>
                </a:tc>
                <a:tc>
                  <a:txBody>
                    <a:bodyPr/>
                    <a:lstStyle/>
                    <a:p>
                      <a:pPr marL="0" indent="0" algn="r">
                        <a:buFont typeface="Wingdings" panose="05000000000000000000" pitchFamily="2" charset="2"/>
                        <a:buNone/>
                      </a:pPr>
                      <a:r>
                        <a:rPr lang="it-IT" dirty="0"/>
                        <a:t>&gt; 150</a:t>
                      </a:r>
                    </a:p>
                  </a:txBody>
                  <a:tcPr/>
                </a:tc>
                <a:extLst>
                  <a:ext uri="{0D108BD9-81ED-4DB2-BD59-A6C34878D82A}">
                    <a16:rowId xmlns:a16="http://schemas.microsoft.com/office/drawing/2014/main" val="2760478931"/>
                  </a:ext>
                </a:extLst>
              </a:tr>
              <a:tr h="370840">
                <a:tc>
                  <a:txBody>
                    <a:bodyPr/>
                    <a:lstStyle/>
                    <a:p>
                      <a:pPr algn="r"/>
                      <a:r>
                        <a:rPr lang="it-IT" dirty="0"/>
                        <a:t>21</a:t>
                      </a:r>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it-IT" dirty="0"/>
                        <a:t>20 - 130</a:t>
                      </a:r>
                    </a:p>
                  </a:txBody>
                  <a:tcPr/>
                </a:tc>
                <a:tc>
                  <a:txBody>
                    <a:bodyPr/>
                    <a:lstStyle/>
                    <a:p>
                      <a:pPr algn="r"/>
                      <a:r>
                        <a:rPr lang="it-IT" dirty="0"/>
                        <a:t>3,2370·10</a:t>
                      </a:r>
                      <a:r>
                        <a:rPr lang="it-IT" baseline="30000" dirty="0"/>
                        <a:t>5</a:t>
                      </a:r>
                      <a:endParaRPr lang="it-IT" dirty="0"/>
                    </a:p>
                  </a:txBody>
                  <a:tcPr/>
                </a:tc>
                <a:tc>
                  <a:txBody>
                    <a:bodyPr/>
                    <a:lstStyle/>
                    <a:p>
                      <a:pPr algn="r"/>
                      <a:r>
                        <a:rPr lang="it-IT" dirty="0"/>
                        <a:t>-2,1653·10</a:t>
                      </a:r>
                      <a:r>
                        <a:rPr lang="it-IT" baseline="30000" dirty="0"/>
                        <a:t>-6</a:t>
                      </a:r>
                      <a:endParaRPr lang="it-IT" dirty="0"/>
                    </a:p>
                  </a:txBody>
                  <a:tcPr/>
                </a:tc>
                <a:tc>
                  <a:txBody>
                    <a:bodyPr/>
                    <a:lstStyle/>
                    <a:p>
                      <a:pPr algn="r"/>
                      <a:r>
                        <a:rPr lang="it-IT" dirty="0"/>
                        <a:t>126</a:t>
                      </a:r>
                    </a:p>
                  </a:txBody>
                  <a:tcPr/>
                </a:tc>
                <a:extLst>
                  <a:ext uri="{0D108BD9-81ED-4DB2-BD59-A6C34878D82A}">
                    <a16:rowId xmlns:a16="http://schemas.microsoft.com/office/drawing/2014/main" val="1102801247"/>
                  </a:ext>
                </a:extLst>
              </a:tr>
              <a:tr h="370840">
                <a:tc>
                  <a:txBody>
                    <a:bodyPr/>
                    <a:lstStyle/>
                    <a:p>
                      <a:pPr algn="r"/>
                      <a:r>
                        <a:rPr lang="it-IT" dirty="0"/>
                        <a:t>22</a:t>
                      </a:r>
                    </a:p>
                  </a:txBody>
                  <a:tcPr/>
                </a:tc>
                <a:tc>
                  <a:txBody>
                    <a:bodyPr/>
                    <a:lstStyle/>
                    <a:p>
                      <a:pPr algn="r"/>
                      <a:r>
                        <a:rPr lang="it-IT" dirty="0"/>
                        <a:t>20 - 130</a:t>
                      </a:r>
                    </a:p>
                  </a:txBody>
                  <a:tcPr/>
                </a:tc>
                <a:tc>
                  <a:txBody>
                    <a:bodyPr/>
                    <a:lstStyle/>
                    <a:p>
                      <a:pPr algn="r"/>
                      <a:r>
                        <a:rPr lang="it-IT" dirty="0"/>
                        <a:t>3,0034·10</a:t>
                      </a:r>
                      <a:r>
                        <a:rPr lang="it-IT" baseline="30000" dirty="0"/>
                        <a:t>5</a:t>
                      </a:r>
                      <a:endParaRPr lang="it-IT" dirty="0"/>
                    </a:p>
                  </a:txBody>
                  <a:tcPr/>
                </a:tc>
                <a:tc>
                  <a:txBody>
                    <a:bodyPr/>
                    <a:lstStyle/>
                    <a:p>
                      <a:pPr algn="r"/>
                      <a:r>
                        <a:rPr lang="it-IT" dirty="0"/>
                        <a:t>-2,0457·10</a:t>
                      </a:r>
                      <a:r>
                        <a:rPr lang="it-IT" baseline="30000" dirty="0"/>
                        <a:t>-6</a:t>
                      </a:r>
                      <a:endParaRPr lang="it-IT" dirty="0"/>
                    </a:p>
                  </a:txBody>
                  <a:tcPr/>
                </a:tc>
                <a:tc>
                  <a:txBody>
                    <a:bodyPr/>
                    <a:lstStyle/>
                    <a:p>
                      <a:pPr algn="r"/>
                      <a:r>
                        <a:rPr lang="it-IT" dirty="0"/>
                        <a:t>113</a:t>
                      </a:r>
                    </a:p>
                  </a:txBody>
                  <a:tcPr/>
                </a:tc>
                <a:extLst>
                  <a:ext uri="{0D108BD9-81ED-4DB2-BD59-A6C34878D82A}">
                    <a16:rowId xmlns:a16="http://schemas.microsoft.com/office/drawing/2014/main" val="76729563"/>
                  </a:ext>
                </a:extLst>
              </a:tr>
              <a:tr h="370840">
                <a:tc>
                  <a:txBody>
                    <a:bodyPr/>
                    <a:lstStyle/>
                    <a:p>
                      <a:pPr algn="r"/>
                      <a:r>
                        <a:rPr lang="it-IT" dirty="0"/>
                        <a:t>23</a:t>
                      </a:r>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it-IT" dirty="0"/>
                        <a:t>20 - 130</a:t>
                      </a:r>
                    </a:p>
                  </a:txBody>
                  <a:tcPr/>
                </a:tc>
                <a:tc>
                  <a:txBody>
                    <a:bodyPr/>
                    <a:lstStyle/>
                    <a:p>
                      <a:pPr algn="r"/>
                      <a:r>
                        <a:rPr lang="it-IT" dirty="0"/>
                        <a:t>2,7956·10</a:t>
                      </a:r>
                      <a:r>
                        <a:rPr lang="it-IT" baseline="30000" dirty="0"/>
                        <a:t>5</a:t>
                      </a:r>
                      <a:endParaRPr lang="it-IT" dirty="0"/>
                    </a:p>
                  </a:txBody>
                  <a:tcPr/>
                </a:tc>
                <a:tc>
                  <a:txBody>
                    <a:bodyPr/>
                    <a:lstStyle/>
                    <a:p>
                      <a:pPr algn="r"/>
                      <a:r>
                        <a:rPr lang="it-IT" dirty="0"/>
                        <a:t>-1,9302·10</a:t>
                      </a:r>
                      <a:r>
                        <a:rPr lang="it-IT" baseline="30000" dirty="0"/>
                        <a:t>-6</a:t>
                      </a:r>
                      <a:endParaRPr lang="it-IT" dirty="0"/>
                    </a:p>
                  </a:txBody>
                  <a:tcPr/>
                </a:tc>
                <a:tc>
                  <a:txBody>
                    <a:bodyPr/>
                    <a:lstStyle/>
                    <a:p>
                      <a:pPr algn="r"/>
                      <a:r>
                        <a:rPr lang="it-IT" dirty="0"/>
                        <a:t>105</a:t>
                      </a:r>
                    </a:p>
                  </a:txBody>
                  <a:tcPr/>
                </a:tc>
                <a:extLst>
                  <a:ext uri="{0D108BD9-81ED-4DB2-BD59-A6C34878D82A}">
                    <a16:rowId xmlns:a16="http://schemas.microsoft.com/office/drawing/2014/main" val="1213953007"/>
                  </a:ext>
                </a:extLst>
              </a:tr>
              <a:tr h="370840">
                <a:tc>
                  <a:txBody>
                    <a:bodyPr/>
                    <a:lstStyle/>
                    <a:p>
                      <a:pPr algn="r"/>
                      <a:r>
                        <a:rPr lang="it-IT" dirty="0"/>
                        <a:t>24</a:t>
                      </a:r>
                    </a:p>
                  </a:txBody>
                  <a:tcPr/>
                </a:tc>
                <a:tc>
                  <a:txBody>
                    <a:bodyPr/>
                    <a:lstStyle/>
                    <a:p>
                      <a:pPr algn="r"/>
                      <a:r>
                        <a:rPr lang="it-IT" dirty="0"/>
                        <a:t>20 - 130</a:t>
                      </a:r>
                    </a:p>
                  </a:txBody>
                  <a:tcPr/>
                </a:tc>
                <a:tc>
                  <a:txBody>
                    <a:bodyPr/>
                    <a:lstStyle/>
                    <a:p>
                      <a:pPr algn="r"/>
                      <a:r>
                        <a:rPr lang="it-IT" dirty="0"/>
                        <a:t>2,6148·10</a:t>
                      </a:r>
                      <a:r>
                        <a:rPr lang="it-IT" baseline="30000" dirty="0"/>
                        <a:t>5</a:t>
                      </a:r>
                      <a:endParaRPr lang="it-IT" dirty="0"/>
                    </a:p>
                  </a:txBody>
                  <a:tcPr/>
                </a:tc>
                <a:tc>
                  <a:txBody>
                    <a:bodyPr/>
                    <a:lstStyle/>
                    <a:p>
                      <a:pPr algn="r"/>
                      <a:r>
                        <a:rPr lang="it-IT" dirty="0"/>
                        <a:t>-1,7639·10</a:t>
                      </a:r>
                      <a:r>
                        <a:rPr lang="it-IT" baseline="30000" dirty="0"/>
                        <a:t>-6</a:t>
                      </a:r>
                      <a:endParaRPr lang="it-IT" dirty="0"/>
                    </a:p>
                  </a:txBody>
                  <a:tcPr/>
                </a:tc>
                <a:tc>
                  <a:txBody>
                    <a:bodyPr/>
                    <a:lstStyle/>
                    <a:p>
                      <a:pPr algn="r"/>
                      <a:r>
                        <a:rPr lang="it-IT" dirty="0"/>
                        <a:t>98</a:t>
                      </a:r>
                    </a:p>
                  </a:txBody>
                  <a:tcPr/>
                </a:tc>
                <a:extLst>
                  <a:ext uri="{0D108BD9-81ED-4DB2-BD59-A6C34878D82A}">
                    <a16:rowId xmlns:a16="http://schemas.microsoft.com/office/drawing/2014/main" val="136744090"/>
                  </a:ext>
                </a:extLst>
              </a:tr>
              <a:tr h="370840">
                <a:tc>
                  <a:txBody>
                    <a:bodyPr/>
                    <a:lstStyle/>
                    <a:p>
                      <a:pPr algn="r"/>
                      <a:r>
                        <a:rPr lang="it-IT" dirty="0"/>
                        <a:t>25</a:t>
                      </a:r>
                    </a:p>
                  </a:txBody>
                  <a:tcPr/>
                </a:tc>
                <a:tc>
                  <a:txBody>
                    <a:bodyPr/>
                    <a:lstStyle/>
                    <a:p>
                      <a:pPr algn="r"/>
                      <a:r>
                        <a:rPr lang="it-IT" dirty="0"/>
                        <a:t>20 - 130</a:t>
                      </a:r>
                    </a:p>
                  </a:txBody>
                  <a:tcPr/>
                </a:tc>
                <a:tc>
                  <a:txBody>
                    <a:bodyPr/>
                    <a:lstStyle/>
                    <a:p>
                      <a:pPr algn="r"/>
                      <a:r>
                        <a:rPr lang="it-IT" dirty="0"/>
                        <a:t>2,4515·10</a:t>
                      </a:r>
                      <a:r>
                        <a:rPr lang="it-IT" baseline="30000" dirty="0"/>
                        <a:t>5</a:t>
                      </a:r>
                      <a:endParaRPr lang="it-IT" dirty="0"/>
                    </a:p>
                  </a:txBody>
                  <a:tcPr/>
                </a:tc>
                <a:tc>
                  <a:txBody>
                    <a:bodyPr/>
                    <a:lstStyle/>
                    <a:p>
                      <a:pPr algn="r"/>
                      <a:r>
                        <a:rPr lang="it-IT" dirty="0"/>
                        <a:t>-1,5782·10</a:t>
                      </a:r>
                      <a:r>
                        <a:rPr lang="it-IT" baseline="30000" dirty="0"/>
                        <a:t>-6</a:t>
                      </a:r>
                      <a:endParaRPr lang="it-IT" dirty="0"/>
                    </a:p>
                  </a:txBody>
                  <a:tcPr/>
                </a:tc>
                <a:tc>
                  <a:txBody>
                    <a:bodyPr/>
                    <a:lstStyle/>
                    <a:p>
                      <a:pPr algn="r"/>
                      <a:r>
                        <a:rPr lang="it-IT" dirty="0"/>
                        <a:t>90</a:t>
                      </a:r>
                    </a:p>
                  </a:txBody>
                  <a:tcPr/>
                </a:tc>
                <a:extLst>
                  <a:ext uri="{0D108BD9-81ED-4DB2-BD59-A6C34878D82A}">
                    <a16:rowId xmlns:a16="http://schemas.microsoft.com/office/drawing/2014/main" val="2577727654"/>
                  </a:ext>
                </a:extLst>
              </a:tr>
              <a:tr h="370840">
                <a:tc>
                  <a:txBody>
                    <a:bodyPr/>
                    <a:lstStyle/>
                    <a:p>
                      <a:pPr algn="r"/>
                      <a:r>
                        <a:rPr lang="it-IT" dirty="0"/>
                        <a:t>26</a:t>
                      </a:r>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it-IT" dirty="0"/>
                        <a:t>20 - 130</a:t>
                      </a:r>
                    </a:p>
                  </a:txBody>
                  <a:tcPr/>
                </a:tc>
                <a:tc>
                  <a:txBody>
                    <a:bodyPr/>
                    <a:lstStyle/>
                    <a:p>
                      <a:pPr algn="r"/>
                      <a:r>
                        <a:rPr lang="it-IT" dirty="0"/>
                        <a:t>2,3021·10</a:t>
                      </a:r>
                      <a:r>
                        <a:rPr lang="it-IT" baseline="30000" dirty="0"/>
                        <a:t>5</a:t>
                      </a:r>
                      <a:endParaRPr lang="it-IT" dirty="0"/>
                    </a:p>
                  </a:txBody>
                  <a:tcPr/>
                </a:tc>
                <a:tc>
                  <a:txBody>
                    <a:bodyPr/>
                    <a:lstStyle/>
                    <a:p>
                      <a:pPr algn="r"/>
                      <a:r>
                        <a:rPr lang="it-IT" dirty="0"/>
                        <a:t>-1,4682·10</a:t>
                      </a:r>
                      <a:r>
                        <a:rPr lang="it-IT" baseline="30000" dirty="0"/>
                        <a:t>-6</a:t>
                      </a:r>
                      <a:endParaRPr lang="it-IT" dirty="0"/>
                    </a:p>
                  </a:txBody>
                  <a:tcPr/>
                </a:tc>
                <a:tc>
                  <a:txBody>
                    <a:bodyPr/>
                    <a:lstStyle/>
                    <a:p>
                      <a:pPr algn="r"/>
                      <a:r>
                        <a:rPr lang="it-IT" dirty="0"/>
                        <a:t>83</a:t>
                      </a:r>
                    </a:p>
                  </a:txBody>
                  <a:tcPr/>
                </a:tc>
                <a:extLst>
                  <a:ext uri="{0D108BD9-81ED-4DB2-BD59-A6C34878D82A}">
                    <a16:rowId xmlns:a16="http://schemas.microsoft.com/office/drawing/2014/main" val="569222854"/>
                  </a:ext>
                </a:extLst>
              </a:tr>
              <a:tr h="370840">
                <a:tc>
                  <a:txBody>
                    <a:bodyPr/>
                    <a:lstStyle/>
                    <a:p>
                      <a:pPr algn="r"/>
                      <a:r>
                        <a:rPr lang="it-IT" dirty="0"/>
                        <a:t>27</a:t>
                      </a:r>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it-IT" dirty="0"/>
                        <a:t>20 - 100</a:t>
                      </a:r>
                    </a:p>
                  </a:txBody>
                  <a:tcPr/>
                </a:tc>
                <a:tc>
                  <a:txBody>
                    <a:bodyPr/>
                    <a:lstStyle/>
                    <a:p>
                      <a:pPr algn="r"/>
                      <a:r>
                        <a:rPr lang="it-IT" dirty="0"/>
                        <a:t>2,1701·10</a:t>
                      </a:r>
                      <a:r>
                        <a:rPr lang="it-IT" baseline="30000" dirty="0"/>
                        <a:t>5</a:t>
                      </a:r>
                      <a:endParaRPr lang="it-IT" dirty="0"/>
                    </a:p>
                  </a:txBody>
                  <a:tcPr/>
                </a:tc>
                <a:tc>
                  <a:txBody>
                    <a:bodyPr/>
                    <a:lstStyle/>
                    <a:p>
                      <a:pPr algn="r"/>
                      <a:r>
                        <a:rPr lang="it-IT" dirty="0"/>
                        <a:t>-1,2787·10</a:t>
                      </a:r>
                      <a:r>
                        <a:rPr lang="it-IT" baseline="30000" dirty="0"/>
                        <a:t>-6</a:t>
                      </a:r>
                      <a:endParaRPr lang="it-IT" dirty="0"/>
                    </a:p>
                  </a:txBody>
                  <a:tcPr/>
                </a:tc>
                <a:tc>
                  <a:txBody>
                    <a:bodyPr/>
                    <a:lstStyle/>
                    <a:p>
                      <a:pPr algn="r"/>
                      <a:r>
                        <a:rPr lang="it-IT" dirty="0"/>
                        <a:t>77</a:t>
                      </a:r>
                    </a:p>
                  </a:txBody>
                  <a:tcPr/>
                </a:tc>
                <a:extLst>
                  <a:ext uri="{0D108BD9-81ED-4DB2-BD59-A6C34878D82A}">
                    <a16:rowId xmlns:a16="http://schemas.microsoft.com/office/drawing/2014/main" val="2710831451"/>
                  </a:ext>
                </a:extLst>
              </a:tr>
              <a:tr h="370840">
                <a:tc>
                  <a:txBody>
                    <a:bodyPr/>
                    <a:lstStyle/>
                    <a:p>
                      <a:pPr algn="r"/>
                      <a:r>
                        <a:rPr lang="it-IT" dirty="0"/>
                        <a:t>28</a:t>
                      </a:r>
                    </a:p>
                  </a:txBody>
                  <a:tcPr/>
                </a:tc>
                <a:tc>
                  <a:txBody>
                    <a:bodyPr/>
                    <a:lstStyle/>
                    <a:p>
                      <a:pPr algn="r"/>
                      <a:r>
                        <a:rPr lang="it-IT" dirty="0"/>
                        <a:t>20 - 100</a:t>
                      </a:r>
                    </a:p>
                  </a:txBody>
                  <a:tcPr/>
                </a:tc>
                <a:tc>
                  <a:txBody>
                    <a:bodyPr/>
                    <a:lstStyle/>
                    <a:p>
                      <a:pPr algn="r"/>
                      <a:r>
                        <a:rPr lang="it-IT" dirty="0"/>
                        <a:t>2,0483·10</a:t>
                      </a:r>
                      <a:r>
                        <a:rPr lang="it-IT" baseline="30000" dirty="0"/>
                        <a:t>5</a:t>
                      </a:r>
                      <a:endParaRPr lang="it-IT" dirty="0"/>
                    </a:p>
                  </a:txBody>
                  <a:tcPr/>
                </a:tc>
                <a:tc>
                  <a:txBody>
                    <a:bodyPr/>
                    <a:lstStyle/>
                    <a:p>
                      <a:pPr algn="r"/>
                      <a:r>
                        <a:rPr lang="it-IT" dirty="0"/>
                        <a:t>-1,1332·10</a:t>
                      </a:r>
                      <a:r>
                        <a:rPr lang="it-IT" baseline="30000" dirty="0"/>
                        <a:t>-6</a:t>
                      </a:r>
                      <a:endParaRPr lang="it-IT" dirty="0"/>
                    </a:p>
                  </a:txBody>
                  <a:tcPr/>
                </a:tc>
                <a:tc>
                  <a:txBody>
                    <a:bodyPr/>
                    <a:lstStyle/>
                    <a:p>
                      <a:pPr algn="r"/>
                      <a:r>
                        <a:rPr lang="it-IT" dirty="0"/>
                        <a:t>71</a:t>
                      </a:r>
                    </a:p>
                  </a:txBody>
                  <a:tcPr/>
                </a:tc>
                <a:extLst>
                  <a:ext uri="{0D108BD9-81ED-4DB2-BD59-A6C34878D82A}">
                    <a16:rowId xmlns:a16="http://schemas.microsoft.com/office/drawing/2014/main" val="1839505186"/>
                  </a:ext>
                </a:extLst>
              </a:tr>
              <a:tr h="370840">
                <a:tc>
                  <a:txBody>
                    <a:bodyPr/>
                    <a:lstStyle/>
                    <a:p>
                      <a:pPr algn="r"/>
                      <a:r>
                        <a:rPr lang="it-IT" dirty="0"/>
                        <a:t>29</a:t>
                      </a:r>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it-IT" dirty="0"/>
                        <a:t>20 - 100</a:t>
                      </a:r>
                    </a:p>
                  </a:txBody>
                  <a:tcPr/>
                </a:tc>
                <a:tc>
                  <a:txBody>
                    <a:bodyPr/>
                    <a:lstStyle/>
                    <a:p>
                      <a:pPr algn="r"/>
                      <a:r>
                        <a:rPr lang="it-IT" dirty="0"/>
                        <a:t>1,9386·10</a:t>
                      </a:r>
                      <a:r>
                        <a:rPr lang="it-IT" baseline="30000" dirty="0"/>
                        <a:t>5</a:t>
                      </a:r>
                      <a:endParaRPr lang="it-IT" dirty="0"/>
                    </a:p>
                  </a:txBody>
                  <a:tcPr/>
                </a:tc>
                <a:tc>
                  <a:txBody>
                    <a:bodyPr/>
                    <a:lstStyle/>
                    <a:p>
                      <a:pPr algn="r"/>
                      <a:r>
                        <a:rPr lang="it-IT" dirty="0"/>
                        <a:t>-1,0141·10</a:t>
                      </a:r>
                      <a:r>
                        <a:rPr lang="it-IT" baseline="30000" dirty="0"/>
                        <a:t>-6</a:t>
                      </a:r>
                      <a:endParaRPr lang="it-IT" dirty="0"/>
                    </a:p>
                  </a:txBody>
                  <a:tcPr/>
                </a:tc>
                <a:tc>
                  <a:txBody>
                    <a:bodyPr/>
                    <a:lstStyle/>
                    <a:p>
                      <a:pPr algn="r"/>
                      <a:r>
                        <a:rPr lang="it-IT" dirty="0"/>
                        <a:t>66</a:t>
                      </a:r>
                    </a:p>
                  </a:txBody>
                  <a:tcPr/>
                </a:tc>
                <a:extLst>
                  <a:ext uri="{0D108BD9-81ED-4DB2-BD59-A6C34878D82A}">
                    <a16:rowId xmlns:a16="http://schemas.microsoft.com/office/drawing/2014/main" val="928042114"/>
                  </a:ext>
                </a:extLst>
              </a:tr>
              <a:tr h="370840">
                <a:tc>
                  <a:txBody>
                    <a:bodyPr/>
                    <a:lstStyle/>
                    <a:p>
                      <a:pPr algn="r"/>
                      <a:r>
                        <a:rPr lang="it-IT" dirty="0"/>
                        <a:t>30</a:t>
                      </a:r>
                    </a:p>
                  </a:txBody>
                  <a:tcPr/>
                </a:tc>
                <a:tc>
                  <a:txBody>
                    <a:bodyPr/>
                    <a:lstStyle/>
                    <a:p>
                      <a:pPr algn="r"/>
                      <a:r>
                        <a:rPr lang="it-IT" dirty="0"/>
                        <a:t>20 - 100</a:t>
                      </a:r>
                    </a:p>
                  </a:txBody>
                  <a:tcPr/>
                </a:tc>
                <a:tc>
                  <a:txBody>
                    <a:bodyPr/>
                    <a:lstStyle/>
                    <a:p>
                      <a:pPr algn="r"/>
                      <a:r>
                        <a:rPr lang="it-IT" dirty="0"/>
                        <a:t>1,8346·10</a:t>
                      </a:r>
                      <a:r>
                        <a:rPr lang="it-IT" baseline="30000" dirty="0"/>
                        <a:t>5</a:t>
                      </a:r>
                      <a:endParaRPr lang="it-IT" dirty="0"/>
                    </a:p>
                  </a:txBody>
                  <a:tcPr/>
                </a:tc>
                <a:tc>
                  <a:txBody>
                    <a:bodyPr/>
                    <a:lstStyle/>
                    <a:p>
                      <a:pPr algn="r"/>
                      <a:r>
                        <a:rPr lang="it-IT" dirty="0"/>
                        <a:t>-0,9582·10</a:t>
                      </a:r>
                      <a:r>
                        <a:rPr lang="it-IT" baseline="30000" dirty="0"/>
                        <a:t>-6</a:t>
                      </a:r>
                      <a:endParaRPr lang="it-IT" dirty="0"/>
                    </a:p>
                  </a:txBody>
                  <a:tcPr/>
                </a:tc>
                <a:tc>
                  <a:txBody>
                    <a:bodyPr/>
                    <a:lstStyle/>
                    <a:p>
                      <a:pPr algn="r"/>
                      <a:r>
                        <a:rPr lang="it-IT" dirty="0"/>
                        <a:t>61</a:t>
                      </a:r>
                    </a:p>
                  </a:txBody>
                  <a:tcPr/>
                </a:tc>
                <a:extLst>
                  <a:ext uri="{0D108BD9-81ED-4DB2-BD59-A6C34878D82A}">
                    <a16:rowId xmlns:a16="http://schemas.microsoft.com/office/drawing/2014/main" val="1535764849"/>
                  </a:ext>
                </a:extLst>
              </a:tr>
              <a:tr h="370840">
                <a:tc>
                  <a:txBody>
                    <a:bodyPr/>
                    <a:lstStyle/>
                    <a:p>
                      <a:pPr algn="r"/>
                      <a:r>
                        <a:rPr lang="it-IT" dirty="0"/>
                        <a:t>31</a:t>
                      </a:r>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it-IT" dirty="0"/>
                        <a:t>20 - 100</a:t>
                      </a:r>
                    </a:p>
                  </a:txBody>
                  <a:tcPr/>
                </a:tc>
                <a:tc>
                  <a:txBody>
                    <a:bodyPr/>
                    <a:lstStyle/>
                    <a:p>
                      <a:pPr algn="r"/>
                      <a:r>
                        <a:rPr lang="it-IT" dirty="0"/>
                        <a:t>1,7395·10</a:t>
                      </a:r>
                      <a:r>
                        <a:rPr lang="it-IT" baseline="30000" dirty="0"/>
                        <a:t>5</a:t>
                      </a:r>
                      <a:endParaRPr lang="it-IT" dirty="0"/>
                    </a:p>
                  </a:txBody>
                  <a:tcPr/>
                </a:tc>
                <a:tc>
                  <a:txBody>
                    <a:bodyPr/>
                    <a:lstStyle/>
                    <a:p>
                      <a:pPr algn="r"/>
                      <a:r>
                        <a:rPr lang="it-IT" dirty="0"/>
                        <a:t>-0,8872·10</a:t>
                      </a:r>
                      <a:r>
                        <a:rPr lang="it-IT" baseline="30000" dirty="0"/>
                        <a:t>-6</a:t>
                      </a:r>
                      <a:endParaRPr lang="it-IT" dirty="0"/>
                    </a:p>
                  </a:txBody>
                  <a:tcPr/>
                </a:tc>
                <a:tc>
                  <a:txBody>
                    <a:bodyPr/>
                    <a:lstStyle/>
                    <a:p>
                      <a:pPr algn="r"/>
                      <a:r>
                        <a:rPr lang="it-IT" dirty="0"/>
                        <a:t>57</a:t>
                      </a:r>
                    </a:p>
                  </a:txBody>
                  <a:tcPr/>
                </a:tc>
                <a:extLst>
                  <a:ext uri="{0D108BD9-81ED-4DB2-BD59-A6C34878D82A}">
                    <a16:rowId xmlns:a16="http://schemas.microsoft.com/office/drawing/2014/main" val="3168695477"/>
                  </a:ext>
                </a:extLst>
              </a:tr>
              <a:tr h="370840">
                <a:tc>
                  <a:txBody>
                    <a:bodyPr/>
                    <a:lstStyle/>
                    <a:p>
                      <a:pPr algn="r"/>
                      <a:r>
                        <a:rPr lang="it-IT" dirty="0"/>
                        <a:t>32</a:t>
                      </a:r>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it-IT" dirty="0"/>
                        <a:t>20 - 100</a:t>
                      </a:r>
                    </a:p>
                  </a:txBody>
                  <a:tcPr/>
                </a:tc>
                <a:tc>
                  <a:txBody>
                    <a:bodyPr/>
                    <a:lstStyle/>
                    <a:p>
                      <a:pPr algn="r"/>
                      <a:r>
                        <a:rPr lang="it-IT" dirty="0"/>
                        <a:t>1,6561·10</a:t>
                      </a:r>
                      <a:r>
                        <a:rPr lang="it-IT" baseline="30000" dirty="0"/>
                        <a:t>5</a:t>
                      </a:r>
                      <a:endParaRPr lang="it-IT" dirty="0"/>
                    </a:p>
                  </a:txBody>
                  <a:tcPr/>
                </a:tc>
                <a:tc>
                  <a:txBody>
                    <a:bodyPr/>
                    <a:lstStyle/>
                    <a:p>
                      <a:pPr algn="r"/>
                      <a:r>
                        <a:rPr lang="it-IT" dirty="0"/>
                        <a:t>-0,7596·10</a:t>
                      </a:r>
                      <a:r>
                        <a:rPr lang="it-IT" baseline="30000" dirty="0"/>
                        <a:t>-6</a:t>
                      </a:r>
                      <a:endParaRPr lang="it-IT" dirty="0"/>
                    </a:p>
                  </a:txBody>
                  <a:tcPr/>
                </a:tc>
                <a:tc>
                  <a:txBody>
                    <a:bodyPr/>
                    <a:lstStyle/>
                    <a:p>
                      <a:pPr algn="r"/>
                      <a:r>
                        <a:rPr lang="it-IT" dirty="0"/>
                        <a:t>53</a:t>
                      </a:r>
                    </a:p>
                  </a:txBody>
                  <a:tcPr/>
                </a:tc>
                <a:extLst>
                  <a:ext uri="{0D108BD9-81ED-4DB2-BD59-A6C34878D82A}">
                    <a16:rowId xmlns:a16="http://schemas.microsoft.com/office/drawing/2014/main" val="351912385"/>
                  </a:ext>
                </a:extLst>
              </a:tr>
              <a:tr h="370840">
                <a:tc>
                  <a:txBody>
                    <a:bodyPr/>
                    <a:lstStyle/>
                    <a:p>
                      <a:pPr algn="r"/>
                      <a:r>
                        <a:rPr lang="it-IT" dirty="0"/>
                        <a:t>33</a:t>
                      </a:r>
                    </a:p>
                  </a:txBody>
                  <a:tcPr/>
                </a:tc>
                <a:tc>
                  <a:txBody>
                    <a:bodyPr/>
                    <a:lstStyle/>
                    <a:p>
                      <a:pPr algn="r"/>
                      <a:r>
                        <a:rPr lang="it-IT" dirty="0"/>
                        <a:t>20 - 100</a:t>
                      </a:r>
                    </a:p>
                  </a:txBody>
                  <a:tcPr/>
                </a:tc>
                <a:tc>
                  <a:txBody>
                    <a:bodyPr/>
                    <a:lstStyle/>
                    <a:p>
                      <a:pPr algn="r"/>
                      <a:r>
                        <a:rPr lang="it-IT" dirty="0"/>
                        <a:t>1,5806·10</a:t>
                      </a:r>
                      <a:r>
                        <a:rPr lang="it-IT" baseline="30000" dirty="0"/>
                        <a:t>5</a:t>
                      </a:r>
                      <a:endParaRPr lang="it-IT" dirty="0"/>
                    </a:p>
                  </a:txBody>
                  <a:tcPr/>
                </a:tc>
                <a:tc>
                  <a:txBody>
                    <a:bodyPr/>
                    <a:lstStyle/>
                    <a:p>
                      <a:pPr algn="r"/>
                      <a:r>
                        <a:rPr lang="it-IT" dirty="0"/>
                        <a:t>-0,5961·10</a:t>
                      </a:r>
                      <a:r>
                        <a:rPr lang="it-IT" baseline="30000" dirty="0"/>
                        <a:t>-6</a:t>
                      </a:r>
                      <a:endParaRPr lang="it-IT" dirty="0"/>
                    </a:p>
                  </a:txBody>
                  <a:tcPr/>
                </a:tc>
                <a:tc>
                  <a:txBody>
                    <a:bodyPr/>
                    <a:lstStyle/>
                    <a:p>
                      <a:pPr algn="r"/>
                      <a:r>
                        <a:rPr lang="it-IT" dirty="0"/>
                        <a:t>&lt; 50</a:t>
                      </a:r>
                    </a:p>
                  </a:txBody>
                  <a:tcPr/>
                </a:tc>
                <a:extLst>
                  <a:ext uri="{0D108BD9-81ED-4DB2-BD59-A6C34878D82A}">
                    <a16:rowId xmlns:a16="http://schemas.microsoft.com/office/drawing/2014/main" val="3906551645"/>
                  </a:ext>
                </a:extLst>
              </a:tr>
            </a:tbl>
          </a:graphicData>
        </a:graphic>
      </p:graphicFrame>
      <p:sp>
        <p:nvSpPr>
          <p:cNvPr id="6" name="CasellaDiTesto 5">
            <a:extLst>
              <a:ext uri="{FF2B5EF4-FFF2-40B4-BE49-F238E27FC236}">
                <a16:creationId xmlns:a16="http://schemas.microsoft.com/office/drawing/2014/main" id="{B382F6E3-76BE-886B-A36E-EC222DE57DC3}"/>
              </a:ext>
            </a:extLst>
          </p:cNvPr>
          <p:cNvSpPr txBox="1"/>
          <p:nvPr/>
        </p:nvSpPr>
        <p:spPr>
          <a:xfrm>
            <a:off x="1264023" y="153110"/>
            <a:ext cx="9663953" cy="369332"/>
          </a:xfrm>
          <a:prstGeom prst="rect">
            <a:avLst/>
          </a:prstGeom>
          <a:noFill/>
        </p:spPr>
        <p:txBody>
          <a:bodyPr wrap="square" rtlCol="0">
            <a:spAutoFit/>
          </a:bodyPr>
          <a:lstStyle/>
          <a:p>
            <a:r>
              <a:rPr lang="it-IT" dirty="0"/>
              <a:t>TABELLA VALORI DI SPESSORE TEORICO A PARTIRE DA CONDIZIONI DI UTILIZZO IMPOSTE (P</a:t>
            </a:r>
            <a:r>
              <a:rPr lang="it-IT" baseline="-25000" dirty="0"/>
              <a:t>S</a:t>
            </a:r>
            <a:r>
              <a:rPr lang="it-IT" dirty="0"/>
              <a:t> = 4bar)</a:t>
            </a:r>
          </a:p>
        </p:txBody>
      </p:sp>
      <p:graphicFrame>
        <p:nvGraphicFramePr>
          <p:cNvPr id="7" name="Tabella 6">
            <a:extLst>
              <a:ext uri="{FF2B5EF4-FFF2-40B4-BE49-F238E27FC236}">
                <a16:creationId xmlns:a16="http://schemas.microsoft.com/office/drawing/2014/main" id="{F6B6EE28-A82B-4C59-BDA3-6C89E3E6C628}"/>
              </a:ext>
            </a:extLst>
          </p:cNvPr>
          <p:cNvGraphicFramePr>
            <a:graphicFrameLocks noGrp="1"/>
          </p:cNvGraphicFramePr>
          <p:nvPr>
            <p:extLst>
              <p:ext uri="{D42A27DB-BD31-4B8C-83A1-F6EECF244321}">
                <p14:modId xmlns:p14="http://schemas.microsoft.com/office/powerpoint/2010/main" val="3562192229"/>
              </p:ext>
            </p:extLst>
          </p:nvPr>
        </p:nvGraphicFramePr>
        <p:xfrm>
          <a:off x="7360023" y="647700"/>
          <a:ext cx="4572381" cy="5562600"/>
        </p:xfrm>
        <a:graphic>
          <a:graphicData uri="http://schemas.openxmlformats.org/drawingml/2006/table">
            <a:tbl>
              <a:tblPr firstRow="1" bandRow="1">
                <a:tableStyleId>{F5AB1C69-6EDB-4FF4-983F-18BD219EF322}</a:tableStyleId>
              </a:tblPr>
              <a:tblGrid>
                <a:gridCol w="1315212">
                  <a:extLst>
                    <a:ext uri="{9D8B030D-6E8A-4147-A177-3AD203B41FA5}">
                      <a16:colId xmlns:a16="http://schemas.microsoft.com/office/drawing/2014/main" val="2136670869"/>
                    </a:ext>
                  </a:extLst>
                </a:gridCol>
                <a:gridCol w="1354455">
                  <a:extLst>
                    <a:ext uri="{9D8B030D-6E8A-4147-A177-3AD203B41FA5}">
                      <a16:colId xmlns:a16="http://schemas.microsoft.com/office/drawing/2014/main" val="3865412487"/>
                    </a:ext>
                  </a:extLst>
                </a:gridCol>
                <a:gridCol w="1902714">
                  <a:extLst>
                    <a:ext uri="{9D8B030D-6E8A-4147-A177-3AD203B41FA5}">
                      <a16:colId xmlns:a16="http://schemas.microsoft.com/office/drawing/2014/main" val="3105110278"/>
                    </a:ext>
                  </a:extLst>
                </a:gridCol>
              </a:tblGrid>
              <a:tr h="370840">
                <a:tc>
                  <a:txBody>
                    <a:bodyPr/>
                    <a:lstStyle/>
                    <a:p>
                      <a:pPr algn="ctr"/>
                      <a:r>
                        <a:rPr lang="it-IT" dirty="0" err="1"/>
                        <a:t>k</a:t>
                      </a:r>
                      <a:r>
                        <a:rPr lang="it-IT" baseline="-25000" dirty="0" err="1"/>
                        <a:t>m,eff</a:t>
                      </a:r>
                      <a:r>
                        <a:rPr lang="it-IT" baseline="0" dirty="0"/>
                        <a:t> [N/m]</a:t>
                      </a:r>
                      <a:endParaRPr lang="it-IT" dirty="0"/>
                    </a:p>
                  </a:txBody>
                  <a:tcPr/>
                </a:tc>
                <a:tc>
                  <a:txBody>
                    <a:bodyPr/>
                    <a:lstStyle/>
                    <a:p>
                      <a:pPr algn="ctr"/>
                      <a:r>
                        <a:rPr lang="it-IT" dirty="0"/>
                        <a:t>x</a:t>
                      </a:r>
                      <a:r>
                        <a:rPr lang="it-IT" baseline="-25000" dirty="0"/>
                        <a:t>0,eff</a:t>
                      </a:r>
                      <a:r>
                        <a:rPr lang="it-IT" baseline="0" dirty="0"/>
                        <a:t> [m]</a:t>
                      </a:r>
                      <a:endParaRPr lang="it-IT" dirty="0"/>
                    </a:p>
                  </a:txBody>
                  <a:tcPr/>
                </a:tc>
                <a:tc>
                  <a:txBody>
                    <a:bodyPr/>
                    <a:lstStyle/>
                    <a:p>
                      <a:pPr algn="ctr"/>
                      <a:r>
                        <a:rPr lang="it-IT" dirty="0"/>
                        <a:t>Spessore </a:t>
                      </a:r>
                      <a:r>
                        <a:rPr lang="it-IT" dirty="0" err="1"/>
                        <a:t>eff</a:t>
                      </a:r>
                      <a:r>
                        <a:rPr lang="it-IT" dirty="0"/>
                        <a:t> </a:t>
                      </a:r>
                      <a:r>
                        <a:rPr lang="it-IT" baseline="0" dirty="0"/>
                        <a:t>[</a:t>
                      </a:r>
                      <a:r>
                        <a:rPr lang="el-GR" baseline="0" dirty="0"/>
                        <a:t>μ</a:t>
                      </a:r>
                      <a:r>
                        <a:rPr lang="it-IT" baseline="0" dirty="0"/>
                        <a:t>m]</a:t>
                      </a:r>
                      <a:endParaRPr lang="it-IT" dirty="0"/>
                    </a:p>
                  </a:txBody>
                  <a:tcPr/>
                </a:tc>
                <a:extLst>
                  <a:ext uri="{0D108BD9-81ED-4DB2-BD59-A6C34878D82A}">
                    <a16:rowId xmlns:a16="http://schemas.microsoft.com/office/drawing/2014/main" val="894478669"/>
                  </a:ext>
                </a:extLst>
              </a:tr>
              <a:tr h="370840">
                <a:tc>
                  <a:txBody>
                    <a:bodyPr/>
                    <a:lstStyle/>
                    <a:p>
                      <a:pPr algn="r"/>
                      <a:r>
                        <a:rPr lang="it-IT" dirty="0"/>
                        <a:t>3,40·10</a:t>
                      </a:r>
                      <a:r>
                        <a:rPr lang="it-IT" baseline="30000" dirty="0"/>
                        <a:t>5</a:t>
                      </a:r>
                      <a:endParaRPr lang="it-IT" dirty="0"/>
                    </a:p>
                  </a:txBody>
                  <a:tcPr/>
                </a:tc>
                <a:tc>
                  <a:txBody>
                    <a:bodyPr/>
                    <a:lstStyle/>
                    <a:p>
                      <a:pPr algn="r"/>
                      <a:r>
                        <a:rPr lang="it-IT" dirty="0"/>
                        <a:t>-2,50·10</a:t>
                      </a:r>
                      <a:r>
                        <a:rPr lang="it-IT" baseline="30000" dirty="0"/>
                        <a:t>-6</a:t>
                      </a:r>
                      <a:endParaRPr lang="it-IT" dirty="0"/>
                    </a:p>
                  </a:txBody>
                  <a:tcPr/>
                </a:tc>
                <a:tc>
                  <a:txBody>
                    <a:bodyPr/>
                    <a:lstStyle/>
                    <a:p>
                      <a:pPr algn="r"/>
                      <a:r>
                        <a:rPr lang="it-IT" dirty="0"/>
                        <a:t>150</a:t>
                      </a:r>
                    </a:p>
                  </a:txBody>
                  <a:tcPr/>
                </a:tc>
                <a:extLst>
                  <a:ext uri="{0D108BD9-81ED-4DB2-BD59-A6C34878D82A}">
                    <a16:rowId xmlns:a16="http://schemas.microsoft.com/office/drawing/2014/main" val="2760478931"/>
                  </a:ext>
                </a:extLst>
              </a:tr>
              <a:tr h="370840">
                <a:tc>
                  <a:txBody>
                    <a:bodyPr/>
                    <a:lstStyle/>
                    <a:p>
                      <a:pPr algn="r"/>
                      <a:r>
                        <a:rPr lang="it-IT" dirty="0"/>
                        <a:t>3,20·10</a:t>
                      </a:r>
                      <a:r>
                        <a:rPr lang="it-IT" baseline="30000" dirty="0"/>
                        <a:t>5</a:t>
                      </a:r>
                      <a:endParaRPr lang="it-IT" dirty="0"/>
                    </a:p>
                  </a:txBody>
                  <a:tcPr/>
                </a:tc>
                <a:tc>
                  <a:txBody>
                    <a:bodyPr/>
                    <a:lstStyle/>
                    <a:p>
                      <a:pPr algn="r"/>
                      <a:r>
                        <a:rPr lang="it-IT" dirty="0"/>
                        <a:t>-2,50·10</a:t>
                      </a:r>
                      <a:r>
                        <a:rPr lang="it-IT" baseline="30000" dirty="0"/>
                        <a:t>-6</a:t>
                      </a:r>
                      <a:endParaRPr lang="it-IT" dirty="0"/>
                    </a:p>
                  </a:txBody>
                  <a:tcPr/>
                </a:tc>
                <a:tc>
                  <a:txBody>
                    <a:bodyPr/>
                    <a:lstStyle/>
                    <a:p>
                      <a:pPr algn="r"/>
                      <a:r>
                        <a:rPr lang="it-IT" dirty="0"/>
                        <a:t>120</a:t>
                      </a:r>
                    </a:p>
                  </a:txBody>
                  <a:tcPr/>
                </a:tc>
                <a:extLst>
                  <a:ext uri="{0D108BD9-81ED-4DB2-BD59-A6C34878D82A}">
                    <a16:rowId xmlns:a16="http://schemas.microsoft.com/office/drawing/2014/main" val="1102801247"/>
                  </a:ext>
                </a:extLst>
              </a:tr>
              <a:tr h="370840">
                <a:tc>
                  <a:txBody>
                    <a:bodyPr/>
                    <a:lstStyle/>
                    <a:p>
                      <a:pPr algn="r"/>
                      <a:r>
                        <a:rPr lang="it-IT" dirty="0"/>
                        <a:t>2,65·10</a:t>
                      </a:r>
                      <a:r>
                        <a:rPr lang="it-IT" baseline="30000" dirty="0"/>
                        <a:t>5</a:t>
                      </a:r>
                      <a:endParaRPr lang="it-IT" dirty="0"/>
                    </a:p>
                  </a:txBody>
                  <a:tcPr/>
                </a:tc>
                <a:tc>
                  <a:txBody>
                    <a:bodyPr/>
                    <a:lstStyle/>
                    <a:p>
                      <a:pPr algn="r"/>
                      <a:r>
                        <a:rPr lang="it-IT" dirty="0"/>
                        <a:t>-5,40·10</a:t>
                      </a:r>
                      <a:r>
                        <a:rPr lang="it-IT" baseline="30000" dirty="0"/>
                        <a:t>-6</a:t>
                      </a:r>
                      <a:endParaRPr lang="it-IT" dirty="0"/>
                    </a:p>
                  </a:txBody>
                  <a:tcPr/>
                </a:tc>
                <a:tc>
                  <a:txBody>
                    <a:bodyPr/>
                    <a:lstStyle/>
                    <a:p>
                      <a:pPr algn="r"/>
                      <a:r>
                        <a:rPr lang="it-IT" dirty="0"/>
                        <a:t>100</a:t>
                      </a:r>
                    </a:p>
                  </a:txBody>
                  <a:tcPr/>
                </a:tc>
                <a:extLst>
                  <a:ext uri="{0D108BD9-81ED-4DB2-BD59-A6C34878D82A}">
                    <a16:rowId xmlns:a16="http://schemas.microsoft.com/office/drawing/2014/main" val="76729563"/>
                  </a:ext>
                </a:extLst>
              </a:tr>
              <a:tr h="370840">
                <a:tc>
                  <a:txBody>
                    <a:bodyPr/>
                    <a:lstStyle/>
                    <a:p>
                      <a:pPr algn="r"/>
                      <a:r>
                        <a:rPr lang="it-IT" dirty="0"/>
                        <a:t>2,65·10</a:t>
                      </a:r>
                      <a:r>
                        <a:rPr lang="it-IT" baseline="30000" dirty="0"/>
                        <a:t>5</a:t>
                      </a:r>
                      <a:endParaRPr lang="it-IT" dirty="0"/>
                    </a:p>
                  </a:txBody>
                  <a:tcPr/>
                </a:tc>
                <a:tc>
                  <a:txBody>
                    <a:bodyPr/>
                    <a:lstStyle/>
                    <a:p>
                      <a:pPr algn="r"/>
                      <a:r>
                        <a:rPr lang="it-IT" dirty="0"/>
                        <a:t>-3,40·10</a:t>
                      </a:r>
                      <a:r>
                        <a:rPr lang="it-IT" baseline="30000" dirty="0"/>
                        <a:t>-6</a:t>
                      </a:r>
                      <a:endParaRPr lang="it-IT" dirty="0"/>
                    </a:p>
                  </a:txBody>
                  <a:tcPr/>
                </a:tc>
                <a:tc>
                  <a:txBody>
                    <a:bodyPr/>
                    <a:lstStyle/>
                    <a:p>
                      <a:pPr algn="r"/>
                      <a:r>
                        <a:rPr lang="it-IT" dirty="0"/>
                        <a:t>100</a:t>
                      </a:r>
                    </a:p>
                  </a:txBody>
                  <a:tcPr/>
                </a:tc>
                <a:extLst>
                  <a:ext uri="{0D108BD9-81ED-4DB2-BD59-A6C34878D82A}">
                    <a16:rowId xmlns:a16="http://schemas.microsoft.com/office/drawing/2014/main" val="1213953007"/>
                  </a:ext>
                </a:extLst>
              </a:tr>
              <a:tr h="370840">
                <a:tc>
                  <a:txBody>
                    <a:bodyPr/>
                    <a:lstStyle/>
                    <a:p>
                      <a:pPr algn="r"/>
                      <a:r>
                        <a:rPr lang="it-IT" dirty="0"/>
                        <a:t>2,65·10</a:t>
                      </a:r>
                      <a:r>
                        <a:rPr lang="it-IT" baseline="30000" dirty="0"/>
                        <a:t>5</a:t>
                      </a:r>
                      <a:endParaRPr lang="it-IT" dirty="0"/>
                    </a:p>
                  </a:txBody>
                  <a:tcPr/>
                </a:tc>
                <a:tc>
                  <a:txBody>
                    <a:bodyPr/>
                    <a:lstStyle/>
                    <a:p>
                      <a:pPr algn="r"/>
                      <a:r>
                        <a:rPr lang="it-IT" dirty="0"/>
                        <a:t>-0, 85·10</a:t>
                      </a:r>
                      <a:r>
                        <a:rPr lang="it-IT" baseline="30000" dirty="0"/>
                        <a:t>-6</a:t>
                      </a:r>
                      <a:endParaRPr lang="it-IT" dirty="0"/>
                    </a:p>
                  </a:txBody>
                  <a:tcPr/>
                </a:tc>
                <a:tc>
                  <a:txBody>
                    <a:bodyPr/>
                    <a:lstStyle/>
                    <a:p>
                      <a:pPr algn="r"/>
                      <a:r>
                        <a:rPr lang="it-IT" dirty="0"/>
                        <a:t>100</a:t>
                      </a:r>
                    </a:p>
                  </a:txBody>
                  <a:tcPr/>
                </a:tc>
                <a:extLst>
                  <a:ext uri="{0D108BD9-81ED-4DB2-BD59-A6C34878D82A}">
                    <a16:rowId xmlns:a16="http://schemas.microsoft.com/office/drawing/2014/main" val="136744090"/>
                  </a:ext>
                </a:extLst>
              </a:tr>
              <a:tr h="370840">
                <a:tc>
                  <a:txBody>
                    <a:bodyPr/>
                    <a:lstStyle/>
                    <a:p>
                      <a:pPr algn="r"/>
                      <a:r>
                        <a:rPr lang="it-IT" dirty="0"/>
                        <a:t>1,60·10</a:t>
                      </a:r>
                      <a:r>
                        <a:rPr lang="it-IT" baseline="30000" dirty="0"/>
                        <a:t>5</a:t>
                      </a:r>
                      <a:endParaRPr lang="it-IT" dirty="0"/>
                    </a:p>
                  </a:txBody>
                  <a:tcPr/>
                </a:tc>
                <a:tc>
                  <a:txBody>
                    <a:bodyPr/>
                    <a:lstStyle/>
                    <a:p>
                      <a:pPr algn="r"/>
                      <a:r>
                        <a:rPr lang="it-IT" dirty="0"/>
                        <a:t>-16,00·10</a:t>
                      </a:r>
                      <a:r>
                        <a:rPr lang="it-IT" baseline="30000" dirty="0"/>
                        <a:t>-6</a:t>
                      </a:r>
                      <a:endParaRPr lang="it-IT" dirty="0"/>
                    </a:p>
                  </a:txBody>
                  <a:tcPr/>
                </a:tc>
                <a:tc>
                  <a:txBody>
                    <a:bodyPr/>
                    <a:lstStyle/>
                    <a:p>
                      <a:pPr algn="r"/>
                      <a:r>
                        <a:rPr lang="it-IT" dirty="0"/>
                        <a:t>50</a:t>
                      </a:r>
                    </a:p>
                  </a:txBody>
                  <a:tcPr/>
                </a:tc>
                <a:extLst>
                  <a:ext uri="{0D108BD9-81ED-4DB2-BD59-A6C34878D82A}">
                    <a16:rowId xmlns:a16="http://schemas.microsoft.com/office/drawing/2014/main" val="2577727654"/>
                  </a:ext>
                </a:extLst>
              </a:tr>
              <a:tr h="370840">
                <a:tc>
                  <a:txBody>
                    <a:bodyPr/>
                    <a:lstStyle/>
                    <a:p>
                      <a:pPr algn="r"/>
                      <a:r>
                        <a:rPr lang="it-IT" dirty="0"/>
                        <a:t>1,60·10</a:t>
                      </a:r>
                      <a:r>
                        <a:rPr lang="it-IT" baseline="30000" dirty="0"/>
                        <a:t>5</a:t>
                      </a:r>
                      <a:endParaRPr lang="it-IT" dirty="0"/>
                    </a:p>
                  </a:txBody>
                  <a:tcPr/>
                </a:tc>
                <a:tc>
                  <a:txBody>
                    <a:bodyPr/>
                    <a:lstStyle/>
                    <a:p>
                      <a:pPr algn="r"/>
                      <a:r>
                        <a:rPr lang="it-IT" dirty="0"/>
                        <a:t>-14,00·10</a:t>
                      </a:r>
                      <a:r>
                        <a:rPr lang="it-IT" baseline="30000" dirty="0"/>
                        <a:t>-6</a:t>
                      </a:r>
                      <a:endParaRPr lang="it-IT" dirty="0"/>
                    </a:p>
                  </a:txBody>
                  <a:tcPr/>
                </a:tc>
                <a:tc>
                  <a:txBody>
                    <a:bodyPr/>
                    <a:lstStyle/>
                    <a:p>
                      <a:pPr algn="r"/>
                      <a:r>
                        <a:rPr lang="it-IT" dirty="0"/>
                        <a:t>50</a:t>
                      </a:r>
                    </a:p>
                  </a:txBody>
                  <a:tcPr/>
                </a:tc>
                <a:extLst>
                  <a:ext uri="{0D108BD9-81ED-4DB2-BD59-A6C34878D82A}">
                    <a16:rowId xmlns:a16="http://schemas.microsoft.com/office/drawing/2014/main" val="569222854"/>
                  </a:ext>
                </a:extLst>
              </a:tr>
              <a:tr h="370840">
                <a:tc>
                  <a:txBody>
                    <a:bodyPr/>
                    <a:lstStyle/>
                    <a:p>
                      <a:pPr algn="r"/>
                      <a:r>
                        <a:rPr lang="it-IT" dirty="0"/>
                        <a:t>1,60·10</a:t>
                      </a:r>
                      <a:r>
                        <a:rPr lang="it-IT" baseline="30000" dirty="0"/>
                        <a:t>5</a:t>
                      </a:r>
                      <a:endParaRPr lang="it-IT" dirty="0"/>
                    </a:p>
                  </a:txBody>
                  <a:tcPr/>
                </a:tc>
                <a:tc>
                  <a:txBody>
                    <a:bodyPr/>
                    <a:lstStyle/>
                    <a:p>
                      <a:pPr algn="r"/>
                      <a:r>
                        <a:rPr lang="it-IT" dirty="0"/>
                        <a:t>-11,00·10</a:t>
                      </a:r>
                      <a:r>
                        <a:rPr lang="it-IT" baseline="30000" dirty="0"/>
                        <a:t>-6</a:t>
                      </a:r>
                      <a:endParaRPr lang="it-IT" dirty="0"/>
                    </a:p>
                  </a:txBody>
                  <a:tcPr/>
                </a:tc>
                <a:tc>
                  <a:txBody>
                    <a:bodyPr/>
                    <a:lstStyle/>
                    <a:p>
                      <a:pPr algn="r"/>
                      <a:r>
                        <a:rPr lang="it-IT" dirty="0"/>
                        <a:t>50</a:t>
                      </a:r>
                    </a:p>
                  </a:txBody>
                  <a:tcPr/>
                </a:tc>
                <a:extLst>
                  <a:ext uri="{0D108BD9-81ED-4DB2-BD59-A6C34878D82A}">
                    <a16:rowId xmlns:a16="http://schemas.microsoft.com/office/drawing/2014/main" val="2710831451"/>
                  </a:ext>
                </a:extLst>
              </a:tr>
              <a:tr h="370840">
                <a:tc>
                  <a:txBody>
                    <a:bodyPr/>
                    <a:lstStyle/>
                    <a:p>
                      <a:pPr algn="r"/>
                      <a:r>
                        <a:rPr lang="it-IT" dirty="0"/>
                        <a:t>1,60·10</a:t>
                      </a:r>
                      <a:r>
                        <a:rPr lang="it-IT" baseline="30000" dirty="0"/>
                        <a:t>5</a:t>
                      </a:r>
                      <a:endParaRPr lang="it-IT" dirty="0"/>
                    </a:p>
                  </a:txBody>
                  <a:tcPr/>
                </a:tc>
                <a:tc>
                  <a:txBody>
                    <a:bodyPr/>
                    <a:lstStyle/>
                    <a:p>
                      <a:pPr algn="r"/>
                      <a:r>
                        <a:rPr lang="it-IT" dirty="0"/>
                        <a:t>-8,00·10</a:t>
                      </a:r>
                      <a:r>
                        <a:rPr lang="it-IT" baseline="30000" dirty="0"/>
                        <a:t>-6</a:t>
                      </a:r>
                      <a:endParaRPr lang="it-IT" dirty="0"/>
                    </a:p>
                  </a:txBody>
                  <a:tcPr/>
                </a:tc>
                <a:tc>
                  <a:txBody>
                    <a:bodyPr/>
                    <a:lstStyle/>
                    <a:p>
                      <a:pPr algn="r"/>
                      <a:r>
                        <a:rPr lang="it-IT" dirty="0"/>
                        <a:t>50</a:t>
                      </a:r>
                    </a:p>
                  </a:txBody>
                  <a:tcPr/>
                </a:tc>
                <a:extLst>
                  <a:ext uri="{0D108BD9-81ED-4DB2-BD59-A6C34878D82A}">
                    <a16:rowId xmlns:a16="http://schemas.microsoft.com/office/drawing/2014/main" val="1839505186"/>
                  </a:ext>
                </a:extLst>
              </a:tr>
              <a:tr h="370840">
                <a:tc>
                  <a:txBody>
                    <a:bodyPr/>
                    <a:lstStyle/>
                    <a:p>
                      <a:pPr algn="r"/>
                      <a:r>
                        <a:rPr lang="it-IT" dirty="0"/>
                        <a:t>1,60·10</a:t>
                      </a:r>
                      <a:r>
                        <a:rPr lang="it-IT" baseline="30000" dirty="0"/>
                        <a:t>5</a:t>
                      </a:r>
                      <a:endParaRPr lang="it-IT" dirty="0"/>
                    </a:p>
                  </a:txBody>
                  <a:tcPr/>
                </a:tc>
                <a:tc>
                  <a:txBody>
                    <a:bodyPr/>
                    <a:lstStyle/>
                    <a:p>
                      <a:pPr algn="r"/>
                      <a:r>
                        <a:rPr lang="it-IT" dirty="0"/>
                        <a:t>-6,00·10</a:t>
                      </a:r>
                      <a:r>
                        <a:rPr lang="it-IT" baseline="30000" dirty="0"/>
                        <a:t>-6</a:t>
                      </a:r>
                      <a:endParaRPr lang="it-IT" dirty="0"/>
                    </a:p>
                  </a:txBody>
                  <a:tcPr/>
                </a:tc>
                <a:tc>
                  <a:txBody>
                    <a:bodyPr/>
                    <a:lstStyle/>
                    <a:p>
                      <a:pPr algn="r"/>
                      <a:r>
                        <a:rPr lang="it-IT" dirty="0"/>
                        <a:t>50</a:t>
                      </a:r>
                    </a:p>
                  </a:txBody>
                  <a:tcPr/>
                </a:tc>
                <a:extLst>
                  <a:ext uri="{0D108BD9-81ED-4DB2-BD59-A6C34878D82A}">
                    <a16:rowId xmlns:a16="http://schemas.microsoft.com/office/drawing/2014/main" val="928042114"/>
                  </a:ext>
                </a:extLst>
              </a:tr>
              <a:tr h="370840">
                <a:tc>
                  <a:txBody>
                    <a:bodyPr/>
                    <a:lstStyle/>
                    <a:p>
                      <a:pPr algn="r"/>
                      <a:r>
                        <a:rPr lang="it-IT" dirty="0"/>
                        <a:t>1,60·10</a:t>
                      </a:r>
                      <a:r>
                        <a:rPr lang="it-IT" baseline="30000" dirty="0"/>
                        <a:t>5</a:t>
                      </a:r>
                      <a:endParaRPr lang="it-IT" dirty="0"/>
                    </a:p>
                  </a:txBody>
                  <a:tcPr/>
                </a:tc>
                <a:tc>
                  <a:txBody>
                    <a:bodyPr/>
                    <a:lstStyle/>
                    <a:p>
                      <a:pPr algn="r"/>
                      <a:r>
                        <a:rPr lang="it-IT" dirty="0"/>
                        <a:t>-4,20·10</a:t>
                      </a:r>
                      <a:r>
                        <a:rPr lang="it-IT" baseline="30000" dirty="0"/>
                        <a:t>-6</a:t>
                      </a:r>
                      <a:endParaRPr lang="it-IT" dirty="0"/>
                    </a:p>
                  </a:txBody>
                  <a:tcPr/>
                </a:tc>
                <a:tc>
                  <a:txBody>
                    <a:bodyPr/>
                    <a:lstStyle/>
                    <a:p>
                      <a:pPr algn="r"/>
                      <a:r>
                        <a:rPr lang="it-IT" dirty="0"/>
                        <a:t>50</a:t>
                      </a:r>
                    </a:p>
                  </a:txBody>
                  <a:tcPr/>
                </a:tc>
                <a:extLst>
                  <a:ext uri="{0D108BD9-81ED-4DB2-BD59-A6C34878D82A}">
                    <a16:rowId xmlns:a16="http://schemas.microsoft.com/office/drawing/2014/main" val="1535764849"/>
                  </a:ext>
                </a:extLst>
              </a:tr>
              <a:tr h="370840">
                <a:tc>
                  <a:txBody>
                    <a:bodyPr/>
                    <a:lstStyle/>
                    <a:p>
                      <a:pPr algn="r"/>
                      <a:r>
                        <a:rPr lang="it-IT" dirty="0"/>
                        <a:t>1,60·10</a:t>
                      </a:r>
                      <a:r>
                        <a:rPr lang="it-IT" baseline="30000" dirty="0"/>
                        <a:t>5</a:t>
                      </a:r>
                      <a:endParaRPr lang="it-IT" dirty="0"/>
                    </a:p>
                  </a:txBody>
                  <a:tcPr/>
                </a:tc>
                <a:tc>
                  <a:txBody>
                    <a:bodyPr/>
                    <a:lstStyle/>
                    <a:p>
                      <a:pPr algn="r"/>
                      <a:r>
                        <a:rPr lang="it-IT" dirty="0"/>
                        <a:t>-3,00·10</a:t>
                      </a:r>
                      <a:r>
                        <a:rPr lang="it-IT" baseline="30000" dirty="0"/>
                        <a:t>-6</a:t>
                      </a:r>
                      <a:endParaRPr lang="it-IT" dirty="0"/>
                    </a:p>
                  </a:txBody>
                  <a:tcPr/>
                </a:tc>
                <a:tc>
                  <a:txBody>
                    <a:bodyPr/>
                    <a:lstStyle/>
                    <a:p>
                      <a:pPr algn="r"/>
                      <a:r>
                        <a:rPr lang="it-IT" dirty="0"/>
                        <a:t>50</a:t>
                      </a:r>
                    </a:p>
                  </a:txBody>
                  <a:tcPr/>
                </a:tc>
                <a:extLst>
                  <a:ext uri="{0D108BD9-81ED-4DB2-BD59-A6C34878D82A}">
                    <a16:rowId xmlns:a16="http://schemas.microsoft.com/office/drawing/2014/main" val="3168695477"/>
                  </a:ext>
                </a:extLst>
              </a:tr>
              <a:tr h="370840">
                <a:tc>
                  <a:txBody>
                    <a:bodyPr/>
                    <a:lstStyle/>
                    <a:p>
                      <a:pPr algn="r"/>
                      <a:r>
                        <a:rPr lang="it-IT" dirty="0"/>
                        <a:t>1,60·10</a:t>
                      </a:r>
                      <a:r>
                        <a:rPr lang="it-IT" baseline="30000" dirty="0"/>
                        <a:t>5</a:t>
                      </a:r>
                      <a:endParaRPr lang="it-IT" dirty="0"/>
                    </a:p>
                  </a:txBody>
                  <a:tcPr/>
                </a:tc>
                <a:tc>
                  <a:txBody>
                    <a:bodyPr/>
                    <a:lstStyle/>
                    <a:p>
                      <a:pPr algn="r"/>
                      <a:r>
                        <a:rPr lang="it-IT" dirty="0"/>
                        <a:t>-1,50·10</a:t>
                      </a:r>
                      <a:r>
                        <a:rPr lang="it-IT" baseline="30000" dirty="0"/>
                        <a:t>-6</a:t>
                      </a:r>
                      <a:endParaRPr lang="it-IT" dirty="0"/>
                    </a:p>
                  </a:txBody>
                  <a:tcPr/>
                </a:tc>
                <a:tc>
                  <a:txBody>
                    <a:bodyPr/>
                    <a:lstStyle/>
                    <a:p>
                      <a:pPr algn="r"/>
                      <a:r>
                        <a:rPr lang="it-IT" dirty="0"/>
                        <a:t>50</a:t>
                      </a:r>
                    </a:p>
                  </a:txBody>
                  <a:tcPr/>
                </a:tc>
                <a:extLst>
                  <a:ext uri="{0D108BD9-81ED-4DB2-BD59-A6C34878D82A}">
                    <a16:rowId xmlns:a16="http://schemas.microsoft.com/office/drawing/2014/main" val="351912385"/>
                  </a:ext>
                </a:extLst>
              </a:tr>
              <a:tr h="370840">
                <a:tc>
                  <a:txBody>
                    <a:bodyPr/>
                    <a:lstStyle/>
                    <a:p>
                      <a:pPr algn="r"/>
                      <a:r>
                        <a:rPr lang="it-IT" dirty="0"/>
                        <a:t>1,60·10</a:t>
                      </a:r>
                      <a:r>
                        <a:rPr lang="it-IT" baseline="30000" dirty="0"/>
                        <a:t>5</a:t>
                      </a:r>
                      <a:endParaRPr lang="it-IT" dirty="0"/>
                    </a:p>
                  </a:txBody>
                  <a:tcPr/>
                </a:tc>
                <a:tc>
                  <a:txBody>
                    <a:bodyPr/>
                    <a:lstStyle/>
                    <a:p>
                      <a:pPr algn="r"/>
                      <a:r>
                        <a:rPr lang="it-IT" dirty="0"/>
                        <a:t>-1,00·10</a:t>
                      </a:r>
                      <a:r>
                        <a:rPr lang="it-IT" baseline="30000" dirty="0"/>
                        <a:t>-6</a:t>
                      </a:r>
                      <a:endParaRPr lang="it-IT" dirty="0"/>
                    </a:p>
                  </a:txBody>
                  <a:tcPr/>
                </a:tc>
                <a:tc>
                  <a:txBody>
                    <a:bodyPr/>
                    <a:lstStyle/>
                    <a:p>
                      <a:pPr algn="r"/>
                      <a:r>
                        <a:rPr lang="it-IT" dirty="0"/>
                        <a:t>50</a:t>
                      </a:r>
                    </a:p>
                  </a:txBody>
                  <a:tcPr/>
                </a:tc>
                <a:extLst>
                  <a:ext uri="{0D108BD9-81ED-4DB2-BD59-A6C34878D82A}">
                    <a16:rowId xmlns:a16="http://schemas.microsoft.com/office/drawing/2014/main" val="3906551645"/>
                  </a:ext>
                </a:extLst>
              </a:tr>
            </a:tbl>
          </a:graphicData>
        </a:graphic>
      </p:graphicFrame>
    </p:spTree>
    <p:extLst>
      <p:ext uri="{BB962C8B-B14F-4D97-AF65-F5344CB8AC3E}">
        <p14:creationId xmlns:p14="http://schemas.microsoft.com/office/powerpoint/2010/main" val="7141644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ella 4">
            <a:extLst>
              <a:ext uri="{FF2B5EF4-FFF2-40B4-BE49-F238E27FC236}">
                <a16:creationId xmlns:a16="http://schemas.microsoft.com/office/drawing/2014/main" id="{9A1933A8-CB53-65CE-75C9-5AA1951ED420}"/>
              </a:ext>
            </a:extLst>
          </p:cNvPr>
          <p:cNvGraphicFramePr>
            <a:graphicFrameLocks noGrp="1"/>
          </p:cNvGraphicFramePr>
          <p:nvPr>
            <p:extLst>
              <p:ext uri="{D42A27DB-BD31-4B8C-83A1-F6EECF244321}">
                <p14:modId xmlns:p14="http://schemas.microsoft.com/office/powerpoint/2010/main" val="4022341152"/>
              </p:ext>
            </p:extLst>
          </p:nvPr>
        </p:nvGraphicFramePr>
        <p:xfrm>
          <a:off x="364565" y="518389"/>
          <a:ext cx="6496686" cy="6304280"/>
        </p:xfrm>
        <a:graphic>
          <a:graphicData uri="http://schemas.openxmlformats.org/drawingml/2006/table">
            <a:tbl>
              <a:tblPr firstRow="1" bandRow="1">
                <a:tableStyleId>{F5AB1C69-6EDB-4FF4-983F-18BD219EF322}</a:tableStyleId>
              </a:tblPr>
              <a:tblGrid>
                <a:gridCol w="1092518">
                  <a:extLst>
                    <a:ext uri="{9D8B030D-6E8A-4147-A177-3AD203B41FA5}">
                      <a16:colId xmlns:a16="http://schemas.microsoft.com/office/drawing/2014/main" val="2111043757"/>
                    </a:ext>
                  </a:extLst>
                </a:gridCol>
                <a:gridCol w="989330">
                  <a:extLst>
                    <a:ext uri="{9D8B030D-6E8A-4147-A177-3AD203B41FA5}">
                      <a16:colId xmlns:a16="http://schemas.microsoft.com/office/drawing/2014/main" val="1783977957"/>
                    </a:ext>
                  </a:extLst>
                </a:gridCol>
                <a:gridCol w="1238568">
                  <a:extLst>
                    <a:ext uri="{9D8B030D-6E8A-4147-A177-3AD203B41FA5}">
                      <a16:colId xmlns:a16="http://schemas.microsoft.com/office/drawing/2014/main" val="2136670869"/>
                    </a:ext>
                  </a:extLst>
                </a:gridCol>
                <a:gridCol w="1354455">
                  <a:extLst>
                    <a:ext uri="{9D8B030D-6E8A-4147-A177-3AD203B41FA5}">
                      <a16:colId xmlns:a16="http://schemas.microsoft.com/office/drawing/2014/main" val="3865412487"/>
                    </a:ext>
                  </a:extLst>
                </a:gridCol>
                <a:gridCol w="1821815">
                  <a:extLst>
                    <a:ext uri="{9D8B030D-6E8A-4147-A177-3AD203B41FA5}">
                      <a16:colId xmlns:a16="http://schemas.microsoft.com/office/drawing/2014/main" val="3105110278"/>
                    </a:ext>
                  </a:extLst>
                </a:gridCol>
              </a:tblGrid>
              <a:tr h="370840">
                <a:tc>
                  <a:txBody>
                    <a:bodyPr/>
                    <a:lstStyle/>
                    <a:p>
                      <a:pPr algn="ctr"/>
                      <a:r>
                        <a:rPr lang="it-IT" dirty="0" err="1"/>
                        <a:t>h</a:t>
                      </a:r>
                      <a:r>
                        <a:rPr lang="it-IT" baseline="-25000" dirty="0" err="1"/>
                        <a:t>des</a:t>
                      </a:r>
                      <a:r>
                        <a:rPr lang="it-IT" baseline="0" dirty="0"/>
                        <a:t> [</a:t>
                      </a:r>
                      <a:r>
                        <a:rPr lang="el-GR" baseline="0" dirty="0"/>
                        <a:t>μ</a:t>
                      </a:r>
                      <a:r>
                        <a:rPr lang="it-IT" baseline="0" dirty="0"/>
                        <a:t>m]</a:t>
                      </a:r>
                      <a:endParaRPr lang="it-IT" dirty="0"/>
                    </a:p>
                  </a:txBody>
                  <a:tcPr/>
                </a:tc>
                <a:tc>
                  <a:txBody>
                    <a:bodyPr/>
                    <a:lstStyle/>
                    <a:p>
                      <a:pPr algn="ctr"/>
                      <a:r>
                        <a:rPr lang="it-IT" dirty="0"/>
                        <a:t>F</a:t>
                      </a:r>
                      <a:r>
                        <a:rPr lang="it-IT" baseline="-25000" dirty="0"/>
                        <a:t>p</a:t>
                      </a:r>
                      <a:r>
                        <a:rPr lang="it-IT" baseline="0" dirty="0"/>
                        <a:t> [N]</a:t>
                      </a:r>
                      <a:endParaRPr lang="it-IT" dirty="0"/>
                    </a:p>
                  </a:txBody>
                  <a:tcPr/>
                </a:tc>
                <a:tc>
                  <a:txBody>
                    <a:bodyPr/>
                    <a:lstStyle/>
                    <a:p>
                      <a:pPr algn="ctr"/>
                      <a:r>
                        <a:rPr lang="it-IT" dirty="0" err="1"/>
                        <a:t>k</a:t>
                      </a:r>
                      <a:r>
                        <a:rPr lang="it-IT" baseline="-25000" dirty="0" err="1"/>
                        <a:t>m,id</a:t>
                      </a:r>
                      <a:r>
                        <a:rPr lang="it-IT" baseline="0" dirty="0"/>
                        <a:t> [N/m]</a:t>
                      </a:r>
                      <a:endParaRPr lang="it-IT" dirty="0"/>
                    </a:p>
                  </a:txBody>
                  <a:tcPr/>
                </a:tc>
                <a:tc>
                  <a:txBody>
                    <a:bodyPr/>
                    <a:lstStyle/>
                    <a:p>
                      <a:pPr algn="ctr"/>
                      <a:r>
                        <a:rPr lang="it-IT" dirty="0"/>
                        <a:t>x</a:t>
                      </a:r>
                      <a:r>
                        <a:rPr lang="it-IT" baseline="-25000" dirty="0"/>
                        <a:t>0,id</a:t>
                      </a:r>
                      <a:r>
                        <a:rPr lang="it-IT" baseline="0" dirty="0"/>
                        <a:t> [m]</a:t>
                      </a:r>
                      <a:endParaRPr lang="it-IT" dirty="0"/>
                    </a:p>
                  </a:txBody>
                  <a:tcPr/>
                </a:tc>
                <a:tc>
                  <a:txBody>
                    <a:bodyPr/>
                    <a:lstStyle/>
                    <a:p>
                      <a:pPr algn="ctr"/>
                      <a:r>
                        <a:rPr lang="it-IT" dirty="0"/>
                        <a:t>Spessore id </a:t>
                      </a:r>
                      <a:r>
                        <a:rPr lang="it-IT" baseline="0" dirty="0"/>
                        <a:t>[</a:t>
                      </a:r>
                      <a:r>
                        <a:rPr lang="el-GR" baseline="0" dirty="0"/>
                        <a:t>μ</a:t>
                      </a:r>
                      <a:r>
                        <a:rPr lang="it-IT" baseline="0" dirty="0"/>
                        <a:t>m]</a:t>
                      </a:r>
                      <a:endParaRPr lang="it-IT" dirty="0"/>
                    </a:p>
                  </a:txBody>
                  <a:tcPr/>
                </a:tc>
                <a:extLst>
                  <a:ext uri="{0D108BD9-81ED-4DB2-BD59-A6C34878D82A}">
                    <a16:rowId xmlns:a16="http://schemas.microsoft.com/office/drawing/2014/main" val="894478669"/>
                  </a:ext>
                </a:extLst>
              </a:tr>
              <a:tr h="370840">
                <a:tc>
                  <a:txBody>
                    <a:bodyPr/>
                    <a:lstStyle/>
                    <a:p>
                      <a:pPr algn="r"/>
                      <a:r>
                        <a:rPr lang="it-IT" dirty="0"/>
                        <a:t>20</a:t>
                      </a:r>
                    </a:p>
                  </a:txBody>
                  <a:tcPr/>
                </a:tc>
                <a:tc>
                  <a:txBody>
                    <a:bodyPr/>
                    <a:lstStyle/>
                    <a:p>
                      <a:pPr algn="r"/>
                      <a:r>
                        <a:rPr lang="it-IT" dirty="0"/>
                        <a:t>20 - 180</a:t>
                      </a:r>
                    </a:p>
                  </a:txBody>
                  <a:tcPr/>
                </a:tc>
                <a:tc>
                  <a:txBody>
                    <a:bodyPr/>
                    <a:lstStyle/>
                    <a:p>
                      <a:pPr algn="r"/>
                      <a:r>
                        <a:rPr lang="it-IT" dirty="0"/>
                        <a:t>3,9338·10</a:t>
                      </a:r>
                      <a:r>
                        <a:rPr lang="it-IT" baseline="30000" dirty="0"/>
                        <a:t>5</a:t>
                      </a:r>
                      <a:endParaRPr lang="it-IT" dirty="0"/>
                    </a:p>
                  </a:txBody>
                  <a:tcPr/>
                </a:tc>
                <a:tc>
                  <a:txBody>
                    <a:bodyPr/>
                    <a:lstStyle/>
                    <a:p>
                      <a:pPr algn="r"/>
                      <a:r>
                        <a:rPr lang="it-IT" dirty="0"/>
                        <a:t>-3,0046·10</a:t>
                      </a:r>
                      <a:r>
                        <a:rPr lang="it-IT" baseline="30000" dirty="0"/>
                        <a:t>-6</a:t>
                      </a:r>
                      <a:endParaRPr lang="it-IT" dirty="0"/>
                    </a:p>
                  </a:txBody>
                  <a:tcPr/>
                </a:tc>
                <a:tc>
                  <a:txBody>
                    <a:bodyPr/>
                    <a:lstStyle/>
                    <a:p>
                      <a:pPr marL="0" indent="0" algn="r">
                        <a:buFont typeface="Wingdings" panose="05000000000000000000" pitchFamily="2" charset="2"/>
                        <a:buNone/>
                      </a:pPr>
                      <a:r>
                        <a:rPr lang="it-IT" dirty="0"/>
                        <a:t>&gt; 150</a:t>
                      </a:r>
                    </a:p>
                  </a:txBody>
                  <a:tcPr/>
                </a:tc>
                <a:extLst>
                  <a:ext uri="{0D108BD9-81ED-4DB2-BD59-A6C34878D82A}">
                    <a16:rowId xmlns:a16="http://schemas.microsoft.com/office/drawing/2014/main" val="2760478931"/>
                  </a:ext>
                </a:extLst>
              </a:tr>
              <a:tr h="370840">
                <a:tc>
                  <a:txBody>
                    <a:bodyPr/>
                    <a:lstStyle/>
                    <a:p>
                      <a:pPr algn="r"/>
                      <a:r>
                        <a:rPr lang="it-IT" dirty="0"/>
                        <a:t>21</a:t>
                      </a:r>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it-IT" dirty="0"/>
                        <a:t>20 - 180</a:t>
                      </a:r>
                    </a:p>
                  </a:txBody>
                  <a:tcPr/>
                </a:tc>
                <a:tc>
                  <a:txBody>
                    <a:bodyPr/>
                    <a:lstStyle/>
                    <a:p>
                      <a:pPr algn="r"/>
                      <a:r>
                        <a:rPr lang="it-IT" dirty="0"/>
                        <a:t>3,6545·10</a:t>
                      </a:r>
                      <a:r>
                        <a:rPr lang="it-IT" baseline="30000" dirty="0"/>
                        <a:t>5</a:t>
                      </a:r>
                      <a:endParaRPr lang="it-IT" dirty="0"/>
                    </a:p>
                  </a:txBody>
                  <a:tcPr/>
                </a:tc>
                <a:tc>
                  <a:txBody>
                    <a:bodyPr/>
                    <a:lstStyle/>
                    <a:p>
                      <a:pPr algn="r"/>
                      <a:r>
                        <a:rPr lang="it-IT" dirty="0"/>
                        <a:t>-2,8488·10</a:t>
                      </a:r>
                      <a:r>
                        <a:rPr lang="it-IT" baseline="30000" dirty="0"/>
                        <a:t>-6</a:t>
                      </a:r>
                      <a:endParaRPr lang="it-IT" dirty="0"/>
                    </a:p>
                  </a:txBody>
                  <a:tcPr/>
                </a:tc>
                <a:tc>
                  <a:txBody>
                    <a:bodyPr/>
                    <a:lstStyle/>
                    <a:p>
                      <a:pPr algn="r"/>
                      <a:r>
                        <a:rPr lang="it-IT" dirty="0"/>
                        <a:t>&gt; 150</a:t>
                      </a:r>
                    </a:p>
                  </a:txBody>
                  <a:tcPr/>
                </a:tc>
                <a:extLst>
                  <a:ext uri="{0D108BD9-81ED-4DB2-BD59-A6C34878D82A}">
                    <a16:rowId xmlns:a16="http://schemas.microsoft.com/office/drawing/2014/main" val="1102801247"/>
                  </a:ext>
                </a:extLst>
              </a:tr>
              <a:tr h="370840">
                <a:tc>
                  <a:txBody>
                    <a:bodyPr/>
                    <a:lstStyle/>
                    <a:p>
                      <a:pPr algn="r"/>
                      <a:r>
                        <a:rPr lang="it-IT" dirty="0"/>
                        <a:t>22</a:t>
                      </a:r>
                    </a:p>
                  </a:txBody>
                  <a:tcPr/>
                </a:tc>
                <a:tc>
                  <a:txBody>
                    <a:bodyPr/>
                    <a:lstStyle/>
                    <a:p>
                      <a:pPr algn="r"/>
                      <a:r>
                        <a:rPr lang="it-IT" dirty="0"/>
                        <a:t>20 - 180</a:t>
                      </a:r>
                    </a:p>
                  </a:txBody>
                  <a:tcPr/>
                </a:tc>
                <a:tc>
                  <a:txBody>
                    <a:bodyPr/>
                    <a:lstStyle/>
                    <a:p>
                      <a:pPr algn="r"/>
                      <a:r>
                        <a:rPr lang="it-IT" dirty="0"/>
                        <a:t>3,4087·10</a:t>
                      </a:r>
                      <a:r>
                        <a:rPr lang="it-IT" baseline="30000" dirty="0"/>
                        <a:t>5</a:t>
                      </a:r>
                      <a:endParaRPr lang="it-IT" dirty="0"/>
                    </a:p>
                  </a:txBody>
                  <a:tcPr/>
                </a:tc>
                <a:tc>
                  <a:txBody>
                    <a:bodyPr/>
                    <a:lstStyle/>
                    <a:p>
                      <a:pPr algn="r"/>
                      <a:r>
                        <a:rPr lang="it-IT" dirty="0"/>
                        <a:t>-2,6742·10</a:t>
                      </a:r>
                      <a:r>
                        <a:rPr lang="it-IT" baseline="30000" dirty="0"/>
                        <a:t>-6</a:t>
                      </a:r>
                      <a:endParaRPr lang="it-IT" dirty="0"/>
                    </a:p>
                  </a:txBody>
                  <a:tcPr/>
                </a:tc>
                <a:tc>
                  <a:txBody>
                    <a:bodyPr/>
                    <a:lstStyle/>
                    <a:p>
                      <a:pPr algn="r"/>
                      <a:r>
                        <a:rPr lang="it-IT" dirty="0"/>
                        <a:t>121</a:t>
                      </a:r>
                    </a:p>
                  </a:txBody>
                  <a:tcPr/>
                </a:tc>
                <a:extLst>
                  <a:ext uri="{0D108BD9-81ED-4DB2-BD59-A6C34878D82A}">
                    <a16:rowId xmlns:a16="http://schemas.microsoft.com/office/drawing/2014/main" val="76729563"/>
                  </a:ext>
                </a:extLst>
              </a:tr>
              <a:tr h="370840">
                <a:tc>
                  <a:txBody>
                    <a:bodyPr/>
                    <a:lstStyle/>
                    <a:p>
                      <a:pPr algn="r"/>
                      <a:r>
                        <a:rPr lang="it-IT" dirty="0"/>
                        <a:t>23</a:t>
                      </a:r>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it-IT" dirty="0"/>
                        <a:t>20 - 180</a:t>
                      </a:r>
                    </a:p>
                  </a:txBody>
                  <a:tcPr/>
                </a:tc>
                <a:tc>
                  <a:txBody>
                    <a:bodyPr/>
                    <a:lstStyle/>
                    <a:p>
                      <a:pPr algn="r"/>
                      <a:r>
                        <a:rPr lang="it-IT" dirty="0"/>
                        <a:t>3,1901·10</a:t>
                      </a:r>
                      <a:r>
                        <a:rPr lang="it-IT" baseline="30000" dirty="0"/>
                        <a:t>5</a:t>
                      </a:r>
                      <a:endParaRPr lang="it-IT" dirty="0"/>
                    </a:p>
                  </a:txBody>
                  <a:tcPr/>
                </a:tc>
                <a:tc>
                  <a:txBody>
                    <a:bodyPr/>
                    <a:lstStyle/>
                    <a:p>
                      <a:pPr algn="r"/>
                      <a:r>
                        <a:rPr lang="it-IT" dirty="0"/>
                        <a:t>-2,4945·10</a:t>
                      </a:r>
                      <a:r>
                        <a:rPr lang="it-IT" baseline="30000" dirty="0"/>
                        <a:t>-6</a:t>
                      </a:r>
                      <a:endParaRPr lang="it-IT" dirty="0"/>
                    </a:p>
                  </a:txBody>
                  <a:tcPr/>
                </a:tc>
                <a:tc>
                  <a:txBody>
                    <a:bodyPr/>
                    <a:lstStyle/>
                    <a:p>
                      <a:pPr algn="r"/>
                      <a:r>
                        <a:rPr lang="it-IT" dirty="0"/>
                        <a:t>108</a:t>
                      </a:r>
                    </a:p>
                  </a:txBody>
                  <a:tcPr/>
                </a:tc>
                <a:extLst>
                  <a:ext uri="{0D108BD9-81ED-4DB2-BD59-A6C34878D82A}">
                    <a16:rowId xmlns:a16="http://schemas.microsoft.com/office/drawing/2014/main" val="1213953007"/>
                  </a:ext>
                </a:extLst>
              </a:tr>
              <a:tr h="370840">
                <a:tc>
                  <a:txBody>
                    <a:bodyPr/>
                    <a:lstStyle/>
                    <a:p>
                      <a:pPr algn="r"/>
                      <a:r>
                        <a:rPr lang="it-IT" dirty="0"/>
                        <a:t>24</a:t>
                      </a:r>
                    </a:p>
                  </a:txBody>
                  <a:tcPr/>
                </a:tc>
                <a:tc>
                  <a:txBody>
                    <a:bodyPr/>
                    <a:lstStyle/>
                    <a:p>
                      <a:pPr algn="r"/>
                      <a:r>
                        <a:rPr lang="it-IT" dirty="0"/>
                        <a:t>20 - 150</a:t>
                      </a:r>
                    </a:p>
                  </a:txBody>
                  <a:tcPr/>
                </a:tc>
                <a:tc>
                  <a:txBody>
                    <a:bodyPr/>
                    <a:lstStyle/>
                    <a:p>
                      <a:pPr algn="r"/>
                      <a:r>
                        <a:rPr lang="it-IT" dirty="0"/>
                        <a:t>2,9993·10</a:t>
                      </a:r>
                      <a:r>
                        <a:rPr lang="it-IT" baseline="30000" dirty="0"/>
                        <a:t>5</a:t>
                      </a:r>
                      <a:endParaRPr lang="it-IT" dirty="0"/>
                    </a:p>
                  </a:txBody>
                  <a:tcPr/>
                </a:tc>
                <a:tc>
                  <a:txBody>
                    <a:bodyPr/>
                    <a:lstStyle/>
                    <a:p>
                      <a:pPr algn="r"/>
                      <a:r>
                        <a:rPr lang="it-IT" dirty="0"/>
                        <a:t>-2,2578·10</a:t>
                      </a:r>
                      <a:r>
                        <a:rPr lang="it-IT" baseline="30000" dirty="0"/>
                        <a:t>-6</a:t>
                      </a:r>
                      <a:endParaRPr lang="it-IT" dirty="0"/>
                    </a:p>
                  </a:txBody>
                  <a:tcPr/>
                </a:tc>
                <a:tc>
                  <a:txBody>
                    <a:bodyPr/>
                    <a:lstStyle/>
                    <a:p>
                      <a:pPr algn="r"/>
                      <a:r>
                        <a:rPr lang="it-IT" dirty="0"/>
                        <a:t>98</a:t>
                      </a:r>
                    </a:p>
                  </a:txBody>
                  <a:tcPr/>
                </a:tc>
                <a:extLst>
                  <a:ext uri="{0D108BD9-81ED-4DB2-BD59-A6C34878D82A}">
                    <a16:rowId xmlns:a16="http://schemas.microsoft.com/office/drawing/2014/main" val="136744090"/>
                  </a:ext>
                </a:extLst>
              </a:tr>
              <a:tr h="370840">
                <a:tc>
                  <a:txBody>
                    <a:bodyPr/>
                    <a:lstStyle/>
                    <a:p>
                      <a:pPr algn="r"/>
                      <a:r>
                        <a:rPr lang="it-IT" dirty="0"/>
                        <a:t>25</a:t>
                      </a:r>
                    </a:p>
                  </a:txBody>
                  <a:tcPr/>
                </a:tc>
                <a:tc>
                  <a:txBody>
                    <a:bodyPr/>
                    <a:lstStyle/>
                    <a:p>
                      <a:pPr algn="r"/>
                      <a:r>
                        <a:rPr lang="it-IT" dirty="0"/>
                        <a:t>20 - 150</a:t>
                      </a:r>
                    </a:p>
                  </a:txBody>
                  <a:tcPr/>
                </a:tc>
                <a:tc>
                  <a:txBody>
                    <a:bodyPr/>
                    <a:lstStyle/>
                    <a:p>
                      <a:pPr algn="r"/>
                      <a:r>
                        <a:rPr lang="it-IT" dirty="0"/>
                        <a:t>2,8215·10</a:t>
                      </a:r>
                      <a:r>
                        <a:rPr lang="it-IT" baseline="30000" dirty="0"/>
                        <a:t>5</a:t>
                      </a:r>
                      <a:endParaRPr lang="it-IT" dirty="0"/>
                    </a:p>
                  </a:txBody>
                  <a:tcPr/>
                </a:tc>
                <a:tc>
                  <a:txBody>
                    <a:bodyPr/>
                    <a:lstStyle/>
                    <a:p>
                      <a:pPr algn="r"/>
                      <a:r>
                        <a:rPr lang="it-IT" dirty="0"/>
                        <a:t>-2,1050·10</a:t>
                      </a:r>
                      <a:r>
                        <a:rPr lang="it-IT" baseline="30000" dirty="0"/>
                        <a:t>-6</a:t>
                      </a:r>
                      <a:endParaRPr lang="it-IT" dirty="0"/>
                    </a:p>
                  </a:txBody>
                  <a:tcPr/>
                </a:tc>
                <a:tc>
                  <a:txBody>
                    <a:bodyPr/>
                    <a:lstStyle/>
                    <a:p>
                      <a:pPr algn="r"/>
                      <a:r>
                        <a:rPr lang="it-IT" dirty="0"/>
                        <a:t>91</a:t>
                      </a:r>
                    </a:p>
                  </a:txBody>
                  <a:tcPr/>
                </a:tc>
                <a:extLst>
                  <a:ext uri="{0D108BD9-81ED-4DB2-BD59-A6C34878D82A}">
                    <a16:rowId xmlns:a16="http://schemas.microsoft.com/office/drawing/2014/main" val="2577727654"/>
                  </a:ext>
                </a:extLst>
              </a:tr>
              <a:tr h="370840">
                <a:tc>
                  <a:txBody>
                    <a:bodyPr/>
                    <a:lstStyle/>
                    <a:p>
                      <a:pPr algn="r"/>
                      <a:r>
                        <a:rPr lang="it-IT" dirty="0"/>
                        <a:t>26</a:t>
                      </a:r>
                    </a:p>
                  </a:txBody>
                  <a:tcPr/>
                </a:tc>
                <a:tc>
                  <a:txBody>
                    <a:bodyPr/>
                    <a:lstStyle/>
                    <a:p>
                      <a:pPr algn="r"/>
                      <a:r>
                        <a:rPr lang="it-IT" dirty="0"/>
                        <a:t>20 - 150</a:t>
                      </a:r>
                    </a:p>
                  </a:txBody>
                  <a:tcPr/>
                </a:tc>
                <a:tc>
                  <a:txBody>
                    <a:bodyPr/>
                    <a:lstStyle/>
                    <a:p>
                      <a:pPr algn="r"/>
                      <a:r>
                        <a:rPr lang="it-IT" dirty="0"/>
                        <a:t>2,6647·10</a:t>
                      </a:r>
                      <a:r>
                        <a:rPr lang="it-IT" baseline="30000" dirty="0"/>
                        <a:t>5</a:t>
                      </a:r>
                      <a:endParaRPr lang="it-IT" dirty="0"/>
                    </a:p>
                  </a:txBody>
                  <a:tcPr/>
                </a:tc>
                <a:tc>
                  <a:txBody>
                    <a:bodyPr/>
                    <a:lstStyle/>
                    <a:p>
                      <a:pPr algn="r"/>
                      <a:r>
                        <a:rPr lang="it-IT" dirty="0"/>
                        <a:t>-1,8680·10</a:t>
                      </a:r>
                      <a:r>
                        <a:rPr lang="it-IT" baseline="30000" dirty="0"/>
                        <a:t>-6</a:t>
                      </a:r>
                      <a:endParaRPr lang="it-IT" dirty="0"/>
                    </a:p>
                  </a:txBody>
                  <a:tcPr/>
                </a:tc>
                <a:tc>
                  <a:txBody>
                    <a:bodyPr/>
                    <a:lstStyle/>
                    <a:p>
                      <a:pPr algn="r"/>
                      <a:r>
                        <a:rPr lang="it-IT" dirty="0"/>
                        <a:t>85</a:t>
                      </a:r>
                    </a:p>
                  </a:txBody>
                  <a:tcPr/>
                </a:tc>
                <a:extLst>
                  <a:ext uri="{0D108BD9-81ED-4DB2-BD59-A6C34878D82A}">
                    <a16:rowId xmlns:a16="http://schemas.microsoft.com/office/drawing/2014/main" val="569222854"/>
                  </a:ext>
                </a:extLst>
              </a:tr>
              <a:tr h="370840">
                <a:tc>
                  <a:txBody>
                    <a:bodyPr/>
                    <a:lstStyle/>
                    <a:p>
                      <a:pPr algn="r"/>
                      <a:r>
                        <a:rPr lang="it-IT" dirty="0"/>
                        <a:t>27</a:t>
                      </a:r>
                    </a:p>
                  </a:txBody>
                  <a:tcPr/>
                </a:tc>
                <a:tc>
                  <a:txBody>
                    <a:bodyPr/>
                    <a:lstStyle/>
                    <a:p>
                      <a:pPr algn="r"/>
                      <a:r>
                        <a:rPr lang="it-IT" dirty="0"/>
                        <a:t>20 - 150</a:t>
                      </a:r>
                    </a:p>
                  </a:txBody>
                  <a:tcPr/>
                </a:tc>
                <a:tc>
                  <a:txBody>
                    <a:bodyPr/>
                    <a:lstStyle/>
                    <a:p>
                      <a:pPr algn="r"/>
                      <a:r>
                        <a:rPr lang="it-IT" dirty="0"/>
                        <a:t>2,5208·10</a:t>
                      </a:r>
                      <a:r>
                        <a:rPr lang="it-IT" baseline="30000" dirty="0"/>
                        <a:t>5</a:t>
                      </a:r>
                      <a:endParaRPr lang="it-IT" dirty="0"/>
                    </a:p>
                  </a:txBody>
                  <a:tcPr/>
                </a:tc>
                <a:tc>
                  <a:txBody>
                    <a:bodyPr/>
                    <a:lstStyle/>
                    <a:p>
                      <a:pPr algn="r"/>
                      <a:r>
                        <a:rPr lang="it-IT" dirty="0"/>
                        <a:t>-1,6631·10</a:t>
                      </a:r>
                      <a:r>
                        <a:rPr lang="it-IT" baseline="30000" dirty="0"/>
                        <a:t>-6</a:t>
                      </a:r>
                      <a:endParaRPr lang="it-IT" dirty="0"/>
                    </a:p>
                  </a:txBody>
                  <a:tcPr/>
                </a:tc>
                <a:tc>
                  <a:txBody>
                    <a:bodyPr/>
                    <a:lstStyle/>
                    <a:p>
                      <a:pPr algn="r"/>
                      <a:r>
                        <a:rPr lang="it-IT" dirty="0"/>
                        <a:t>79</a:t>
                      </a:r>
                    </a:p>
                  </a:txBody>
                  <a:tcPr/>
                </a:tc>
                <a:extLst>
                  <a:ext uri="{0D108BD9-81ED-4DB2-BD59-A6C34878D82A}">
                    <a16:rowId xmlns:a16="http://schemas.microsoft.com/office/drawing/2014/main" val="2710831451"/>
                  </a:ext>
                </a:extLst>
              </a:tr>
              <a:tr h="370840">
                <a:tc>
                  <a:txBody>
                    <a:bodyPr/>
                    <a:lstStyle/>
                    <a:p>
                      <a:pPr algn="r"/>
                      <a:r>
                        <a:rPr lang="it-IT" dirty="0"/>
                        <a:t>28</a:t>
                      </a:r>
                    </a:p>
                  </a:txBody>
                  <a:tcPr/>
                </a:tc>
                <a:tc>
                  <a:txBody>
                    <a:bodyPr/>
                    <a:lstStyle/>
                    <a:p>
                      <a:pPr algn="r"/>
                      <a:r>
                        <a:rPr lang="it-IT" dirty="0"/>
                        <a:t>20 - 120</a:t>
                      </a:r>
                    </a:p>
                  </a:txBody>
                  <a:tcPr/>
                </a:tc>
                <a:tc>
                  <a:txBody>
                    <a:bodyPr/>
                    <a:lstStyle/>
                    <a:p>
                      <a:pPr algn="r"/>
                      <a:r>
                        <a:rPr lang="it-IT" dirty="0"/>
                        <a:t>2,3883·10</a:t>
                      </a:r>
                      <a:r>
                        <a:rPr lang="it-IT" baseline="30000" dirty="0"/>
                        <a:t>5</a:t>
                      </a:r>
                      <a:endParaRPr lang="it-IT" dirty="0"/>
                    </a:p>
                  </a:txBody>
                  <a:tcPr/>
                </a:tc>
                <a:tc>
                  <a:txBody>
                    <a:bodyPr/>
                    <a:lstStyle/>
                    <a:p>
                      <a:pPr algn="r"/>
                      <a:r>
                        <a:rPr lang="it-IT" dirty="0"/>
                        <a:t>-1,4974·10</a:t>
                      </a:r>
                      <a:r>
                        <a:rPr lang="it-IT" baseline="30000" dirty="0"/>
                        <a:t>-6</a:t>
                      </a:r>
                      <a:endParaRPr lang="it-IT" dirty="0"/>
                    </a:p>
                  </a:txBody>
                  <a:tcPr/>
                </a:tc>
                <a:tc>
                  <a:txBody>
                    <a:bodyPr/>
                    <a:lstStyle/>
                    <a:p>
                      <a:pPr algn="r"/>
                      <a:r>
                        <a:rPr lang="it-IT" dirty="0"/>
                        <a:t>74</a:t>
                      </a:r>
                    </a:p>
                  </a:txBody>
                  <a:tcPr/>
                </a:tc>
                <a:extLst>
                  <a:ext uri="{0D108BD9-81ED-4DB2-BD59-A6C34878D82A}">
                    <a16:rowId xmlns:a16="http://schemas.microsoft.com/office/drawing/2014/main" val="1839505186"/>
                  </a:ext>
                </a:extLst>
              </a:tr>
              <a:tr h="370840">
                <a:tc>
                  <a:txBody>
                    <a:bodyPr/>
                    <a:lstStyle/>
                    <a:p>
                      <a:pPr algn="r"/>
                      <a:r>
                        <a:rPr lang="it-IT" dirty="0"/>
                        <a:t>29</a:t>
                      </a:r>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it-IT" dirty="0"/>
                        <a:t>20 - 120</a:t>
                      </a:r>
                    </a:p>
                  </a:txBody>
                  <a:tcPr/>
                </a:tc>
                <a:tc>
                  <a:txBody>
                    <a:bodyPr/>
                    <a:lstStyle/>
                    <a:p>
                      <a:pPr algn="r"/>
                      <a:r>
                        <a:rPr lang="it-IT" dirty="0"/>
                        <a:t>2,2724·10</a:t>
                      </a:r>
                      <a:r>
                        <a:rPr lang="it-IT" baseline="30000" dirty="0"/>
                        <a:t>5</a:t>
                      </a:r>
                      <a:endParaRPr lang="it-IT" dirty="0"/>
                    </a:p>
                  </a:txBody>
                  <a:tcPr/>
                </a:tc>
                <a:tc>
                  <a:txBody>
                    <a:bodyPr/>
                    <a:lstStyle/>
                    <a:p>
                      <a:pPr algn="r"/>
                      <a:r>
                        <a:rPr lang="it-IT" dirty="0"/>
                        <a:t>-1,2400·10</a:t>
                      </a:r>
                      <a:r>
                        <a:rPr lang="it-IT" baseline="30000" dirty="0"/>
                        <a:t>-6</a:t>
                      </a:r>
                      <a:endParaRPr lang="it-IT" dirty="0"/>
                    </a:p>
                  </a:txBody>
                  <a:tcPr/>
                </a:tc>
                <a:tc>
                  <a:txBody>
                    <a:bodyPr/>
                    <a:lstStyle/>
                    <a:p>
                      <a:pPr algn="r"/>
                      <a:r>
                        <a:rPr lang="it-IT" dirty="0"/>
                        <a:t>69</a:t>
                      </a:r>
                    </a:p>
                  </a:txBody>
                  <a:tcPr/>
                </a:tc>
                <a:extLst>
                  <a:ext uri="{0D108BD9-81ED-4DB2-BD59-A6C34878D82A}">
                    <a16:rowId xmlns:a16="http://schemas.microsoft.com/office/drawing/2014/main" val="928042114"/>
                  </a:ext>
                </a:extLst>
              </a:tr>
              <a:tr h="370840">
                <a:tc>
                  <a:txBody>
                    <a:bodyPr/>
                    <a:lstStyle/>
                    <a:p>
                      <a:pPr algn="r"/>
                      <a:r>
                        <a:rPr lang="it-IT" dirty="0"/>
                        <a:t>30</a:t>
                      </a:r>
                    </a:p>
                  </a:txBody>
                  <a:tcPr/>
                </a:tc>
                <a:tc>
                  <a:txBody>
                    <a:bodyPr/>
                    <a:lstStyle/>
                    <a:p>
                      <a:pPr algn="r"/>
                      <a:r>
                        <a:rPr lang="it-IT" dirty="0"/>
                        <a:t>20 - 120</a:t>
                      </a:r>
                    </a:p>
                  </a:txBody>
                  <a:tcPr/>
                </a:tc>
                <a:tc>
                  <a:txBody>
                    <a:bodyPr/>
                    <a:lstStyle/>
                    <a:p>
                      <a:pPr algn="r"/>
                      <a:r>
                        <a:rPr lang="it-IT" dirty="0"/>
                        <a:t>2,1642·10</a:t>
                      </a:r>
                      <a:r>
                        <a:rPr lang="it-IT" baseline="30000" dirty="0"/>
                        <a:t>5</a:t>
                      </a:r>
                      <a:endParaRPr lang="it-IT" dirty="0"/>
                    </a:p>
                  </a:txBody>
                  <a:tcPr/>
                </a:tc>
                <a:tc>
                  <a:txBody>
                    <a:bodyPr/>
                    <a:lstStyle/>
                    <a:p>
                      <a:pPr algn="r"/>
                      <a:r>
                        <a:rPr lang="it-IT" dirty="0"/>
                        <a:t>-1,0324·10</a:t>
                      </a:r>
                      <a:r>
                        <a:rPr lang="it-IT" baseline="30000" dirty="0"/>
                        <a:t>-6</a:t>
                      </a:r>
                      <a:endParaRPr lang="it-IT" dirty="0"/>
                    </a:p>
                  </a:txBody>
                  <a:tcPr/>
                </a:tc>
                <a:tc>
                  <a:txBody>
                    <a:bodyPr/>
                    <a:lstStyle/>
                    <a:p>
                      <a:pPr algn="r"/>
                      <a:r>
                        <a:rPr lang="it-IT" dirty="0"/>
                        <a:t>65</a:t>
                      </a:r>
                    </a:p>
                  </a:txBody>
                  <a:tcPr/>
                </a:tc>
                <a:extLst>
                  <a:ext uri="{0D108BD9-81ED-4DB2-BD59-A6C34878D82A}">
                    <a16:rowId xmlns:a16="http://schemas.microsoft.com/office/drawing/2014/main" val="1535764849"/>
                  </a:ext>
                </a:extLst>
              </a:tr>
              <a:tr h="370840">
                <a:tc>
                  <a:txBody>
                    <a:bodyPr/>
                    <a:lstStyle/>
                    <a:p>
                      <a:pPr algn="r"/>
                      <a:r>
                        <a:rPr lang="it-IT" dirty="0"/>
                        <a:t>31</a:t>
                      </a:r>
                    </a:p>
                  </a:txBody>
                  <a:tcPr/>
                </a:tc>
                <a:tc>
                  <a:txBody>
                    <a:bodyPr/>
                    <a:lstStyle/>
                    <a:p>
                      <a:pPr algn="r"/>
                      <a:r>
                        <a:rPr lang="it-IT" dirty="0"/>
                        <a:t>20 - 120</a:t>
                      </a:r>
                    </a:p>
                  </a:txBody>
                  <a:tcPr/>
                </a:tc>
                <a:tc>
                  <a:txBody>
                    <a:bodyPr/>
                    <a:lstStyle/>
                    <a:p>
                      <a:pPr algn="r"/>
                      <a:r>
                        <a:rPr lang="it-IT" dirty="0"/>
                        <a:t>2,0591·10</a:t>
                      </a:r>
                      <a:r>
                        <a:rPr lang="it-IT" baseline="30000" dirty="0"/>
                        <a:t>5</a:t>
                      </a:r>
                      <a:endParaRPr lang="it-IT" dirty="0"/>
                    </a:p>
                  </a:txBody>
                  <a:tcPr/>
                </a:tc>
                <a:tc>
                  <a:txBody>
                    <a:bodyPr/>
                    <a:lstStyle/>
                    <a:p>
                      <a:pPr algn="r"/>
                      <a:r>
                        <a:rPr lang="it-IT" dirty="0"/>
                        <a:t>-0,9436·10</a:t>
                      </a:r>
                      <a:r>
                        <a:rPr lang="it-IT" baseline="30000" dirty="0"/>
                        <a:t>-6</a:t>
                      </a:r>
                      <a:endParaRPr lang="it-IT" dirty="0"/>
                    </a:p>
                  </a:txBody>
                  <a:tcPr/>
                </a:tc>
                <a:tc>
                  <a:txBody>
                    <a:bodyPr/>
                    <a:lstStyle/>
                    <a:p>
                      <a:pPr algn="r"/>
                      <a:r>
                        <a:rPr lang="it-IT" dirty="0"/>
                        <a:t>61</a:t>
                      </a:r>
                    </a:p>
                  </a:txBody>
                  <a:tcPr/>
                </a:tc>
                <a:extLst>
                  <a:ext uri="{0D108BD9-81ED-4DB2-BD59-A6C34878D82A}">
                    <a16:rowId xmlns:a16="http://schemas.microsoft.com/office/drawing/2014/main" val="3168695477"/>
                  </a:ext>
                </a:extLst>
              </a:tr>
              <a:tr h="370840">
                <a:tc>
                  <a:txBody>
                    <a:bodyPr/>
                    <a:lstStyle/>
                    <a:p>
                      <a:pPr algn="r"/>
                      <a:r>
                        <a:rPr lang="it-IT" dirty="0"/>
                        <a:t>32</a:t>
                      </a:r>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it-IT" dirty="0"/>
                        <a:t>20 - 120</a:t>
                      </a:r>
                    </a:p>
                  </a:txBody>
                  <a:tcPr/>
                </a:tc>
                <a:tc>
                  <a:txBody>
                    <a:bodyPr/>
                    <a:lstStyle/>
                    <a:p>
                      <a:pPr algn="r"/>
                      <a:r>
                        <a:rPr lang="it-IT" dirty="0"/>
                        <a:t>1,9660·10</a:t>
                      </a:r>
                      <a:r>
                        <a:rPr lang="it-IT" baseline="30000" dirty="0"/>
                        <a:t>5</a:t>
                      </a:r>
                      <a:endParaRPr lang="it-IT" dirty="0"/>
                    </a:p>
                  </a:txBody>
                  <a:tcPr/>
                </a:tc>
                <a:tc>
                  <a:txBody>
                    <a:bodyPr/>
                    <a:lstStyle/>
                    <a:p>
                      <a:pPr algn="r"/>
                      <a:r>
                        <a:rPr lang="it-IT" dirty="0"/>
                        <a:t>-0,8074·10</a:t>
                      </a:r>
                      <a:r>
                        <a:rPr lang="it-IT" baseline="30000" dirty="0"/>
                        <a:t>-6</a:t>
                      </a:r>
                      <a:endParaRPr lang="it-IT" dirty="0"/>
                    </a:p>
                  </a:txBody>
                  <a:tcPr/>
                </a:tc>
                <a:tc>
                  <a:txBody>
                    <a:bodyPr/>
                    <a:lstStyle/>
                    <a:p>
                      <a:pPr algn="r"/>
                      <a:r>
                        <a:rPr lang="it-IT" dirty="0"/>
                        <a:t>57</a:t>
                      </a:r>
                    </a:p>
                  </a:txBody>
                  <a:tcPr/>
                </a:tc>
                <a:extLst>
                  <a:ext uri="{0D108BD9-81ED-4DB2-BD59-A6C34878D82A}">
                    <a16:rowId xmlns:a16="http://schemas.microsoft.com/office/drawing/2014/main" val="351912385"/>
                  </a:ext>
                </a:extLst>
              </a:tr>
              <a:tr h="370840">
                <a:tc>
                  <a:txBody>
                    <a:bodyPr/>
                    <a:lstStyle/>
                    <a:p>
                      <a:pPr algn="r"/>
                      <a:r>
                        <a:rPr lang="it-IT" dirty="0"/>
                        <a:t>33</a:t>
                      </a:r>
                    </a:p>
                  </a:txBody>
                  <a:tcPr/>
                </a:tc>
                <a:tc>
                  <a:txBody>
                    <a:bodyPr/>
                    <a:lstStyle/>
                    <a:p>
                      <a:pPr algn="r"/>
                      <a:r>
                        <a:rPr lang="it-IT" dirty="0"/>
                        <a:t>20 - 100</a:t>
                      </a:r>
                    </a:p>
                  </a:txBody>
                  <a:tcPr/>
                </a:tc>
                <a:tc>
                  <a:txBody>
                    <a:bodyPr/>
                    <a:lstStyle/>
                    <a:p>
                      <a:pPr algn="r"/>
                      <a:r>
                        <a:rPr lang="it-IT" dirty="0"/>
                        <a:t>1,8802·10</a:t>
                      </a:r>
                      <a:r>
                        <a:rPr lang="it-IT" baseline="30000" dirty="0"/>
                        <a:t>5</a:t>
                      </a:r>
                      <a:endParaRPr lang="it-IT" dirty="0"/>
                    </a:p>
                  </a:txBody>
                  <a:tcPr/>
                </a:tc>
                <a:tc>
                  <a:txBody>
                    <a:bodyPr/>
                    <a:lstStyle/>
                    <a:p>
                      <a:pPr algn="r"/>
                      <a:r>
                        <a:rPr lang="it-IT" dirty="0"/>
                        <a:t>-0,6502·10</a:t>
                      </a:r>
                      <a:r>
                        <a:rPr lang="it-IT" baseline="30000" dirty="0"/>
                        <a:t>-6</a:t>
                      </a:r>
                      <a:endParaRPr lang="it-IT" dirty="0"/>
                    </a:p>
                  </a:txBody>
                  <a:tcPr/>
                </a:tc>
                <a:tc>
                  <a:txBody>
                    <a:bodyPr/>
                    <a:lstStyle/>
                    <a:p>
                      <a:pPr algn="r"/>
                      <a:r>
                        <a:rPr lang="it-IT" dirty="0"/>
                        <a:t>54</a:t>
                      </a:r>
                    </a:p>
                  </a:txBody>
                  <a:tcPr/>
                </a:tc>
                <a:extLst>
                  <a:ext uri="{0D108BD9-81ED-4DB2-BD59-A6C34878D82A}">
                    <a16:rowId xmlns:a16="http://schemas.microsoft.com/office/drawing/2014/main" val="3906551645"/>
                  </a:ext>
                </a:extLst>
              </a:tr>
              <a:tr h="370840">
                <a:tc>
                  <a:txBody>
                    <a:bodyPr/>
                    <a:lstStyle/>
                    <a:p>
                      <a:pPr algn="r"/>
                      <a:r>
                        <a:rPr lang="it-IT" dirty="0"/>
                        <a:t>34</a:t>
                      </a:r>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it-IT" dirty="0"/>
                        <a:t>20 - 100</a:t>
                      </a:r>
                    </a:p>
                  </a:txBody>
                  <a:tcPr/>
                </a:tc>
                <a:tc>
                  <a:txBody>
                    <a:bodyPr/>
                    <a:lstStyle/>
                    <a:p>
                      <a:pPr algn="r"/>
                      <a:r>
                        <a:rPr lang="it-IT" dirty="0"/>
                        <a:t>1,8023·10</a:t>
                      </a:r>
                      <a:r>
                        <a:rPr lang="it-IT" baseline="30000" dirty="0"/>
                        <a:t>5</a:t>
                      </a:r>
                      <a:endParaRPr lang="it-IT" dirty="0"/>
                    </a:p>
                  </a:txBody>
                  <a:tcPr/>
                </a:tc>
                <a:tc>
                  <a:txBody>
                    <a:bodyPr/>
                    <a:lstStyle/>
                    <a:p>
                      <a:pPr algn="r"/>
                      <a:r>
                        <a:rPr lang="it-IT" dirty="0"/>
                        <a:t>-0,4575·10</a:t>
                      </a:r>
                      <a:r>
                        <a:rPr lang="it-IT" baseline="30000" dirty="0"/>
                        <a:t>-6</a:t>
                      </a:r>
                      <a:endParaRPr lang="it-IT" dirty="0"/>
                    </a:p>
                  </a:txBody>
                  <a:tcPr/>
                </a:tc>
                <a:tc>
                  <a:txBody>
                    <a:bodyPr/>
                    <a:lstStyle/>
                    <a:p>
                      <a:pPr algn="r"/>
                      <a:r>
                        <a:rPr lang="it-IT" dirty="0"/>
                        <a:t>51</a:t>
                      </a:r>
                    </a:p>
                  </a:txBody>
                  <a:tcPr/>
                </a:tc>
                <a:extLst>
                  <a:ext uri="{0D108BD9-81ED-4DB2-BD59-A6C34878D82A}">
                    <a16:rowId xmlns:a16="http://schemas.microsoft.com/office/drawing/2014/main" val="1628990023"/>
                  </a:ext>
                </a:extLst>
              </a:tr>
              <a:tr h="370840">
                <a:tc>
                  <a:txBody>
                    <a:bodyPr/>
                    <a:lstStyle/>
                    <a:p>
                      <a:pPr algn="r"/>
                      <a:r>
                        <a:rPr lang="it-IT" dirty="0"/>
                        <a:t>35</a:t>
                      </a:r>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it-IT" dirty="0"/>
                        <a:t>20 - 100</a:t>
                      </a:r>
                    </a:p>
                  </a:txBody>
                  <a:tcPr/>
                </a:tc>
                <a:tc>
                  <a:txBody>
                    <a:bodyPr/>
                    <a:lstStyle/>
                    <a:p>
                      <a:pPr algn="r"/>
                      <a:r>
                        <a:rPr lang="it-IT" dirty="0"/>
                        <a:t>1,7312·10</a:t>
                      </a:r>
                      <a:r>
                        <a:rPr lang="it-IT" baseline="30000" dirty="0"/>
                        <a:t>5</a:t>
                      </a:r>
                      <a:endParaRPr lang="it-IT" dirty="0"/>
                    </a:p>
                  </a:txBody>
                  <a:tcPr/>
                </a:tc>
                <a:tc>
                  <a:txBody>
                    <a:bodyPr/>
                    <a:lstStyle/>
                    <a:p>
                      <a:pPr algn="r"/>
                      <a:r>
                        <a:rPr lang="it-IT" dirty="0"/>
                        <a:t>-0,2291·10</a:t>
                      </a:r>
                      <a:r>
                        <a:rPr lang="it-IT" baseline="30000" dirty="0"/>
                        <a:t>-6</a:t>
                      </a:r>
                      <a:endParaRPr lang="it-IT" dirty="0"/>
                    </a:p>
                  </a:txBody>
                  <a:tcPr/>
                </a:tc>
                <a:tc>
                  <a:txBody>
                    <a:bodyPr/>
                    <a:lstStyle/>
                    <a:p>
                      <a:pPr algn="r"/>
                      <a:r>
                        <a:rPr lang="it-IT" dirty="0"/>
                        <a:t>&lt; 50</a:t>
                      </a:r>
                    </a:p>
                  </a:txBody>
                  <a:tcPr/>
                </a:tc>
                <a:extLst>
                  <a:ext uri="{0D108BD9-81ED-4DB2-BD59-A6C34878D82A}">
                    <a16:rowId xmlns:a16="http://schemas.microsoft.com/office/drawing/2014/main" val="1286369283"/>
                  </a:ext>
                </a:extLst>
              </a:tr>
            </a:tbl>
          </a:graphicData>
        </a:graphic>
      </p:graphicFrame>
      <p:sp>
        <p:nvSpPr>
          <p:cNvPr id="6" name="CasellaDiTesto 5">
            <a:extLst>
              <a:ext uri="{FF2B5EF4-FFF2-40B4-BE49-F238E27FC236}">
                <a16:creationId xmlns:a16="http://schemas.microsoft.com/office/drawing/2014/main" id="{B382F6E3-76BE-886B-A36E-EC222DE57DC3}"/>
              </a:ext>
            </a:extLst>
          </p:cNvPr>
          <p:cNvSpPr txBox="1"/>
          <p:nvPr/>
        </p:nvSpPr>
        <p:spPr>
          <a:xfrm>
            <a:off x="1264023" y="153110"/>
            <a:ext cx="9663953" cy="369332"/>
          </a:xfrm>
          <a:prstGeom prst="rect">
            <a:avLst/>
          </a:prstGeom>
          <a:noFill/>
        </p:spPr>
        <p:txBody>
          <a:bodyPr wrap="square" rtlCol="0">
            <a:spAutoFit/>
          </a:bodyPr>
          <a:lstStyle/>
          <a:p>
            <a:r>
              <a:rPr lang="it-IT" dirty="0"/>
              <a:t>TABELLA VALORI DI SPESSORE TEORICO A PARTIRE DA CONDIZIONI DI UTILIZZO IMPOSTE (P</a:t>
            </a:r>
            <a:r>
              <a:rPr lang="it-IT" baseline="-25000" dirty="0"/>
              <a:t>S</a:t>
            </a:r>
            <a:r>
              <a:rPr lang="it-IT" dirty="0"/>
              <a:t> = 5bar)</a:t>
            </a:r>
          </a:p>
        </p:txBody>
      </p:sp>
      <p:graphicFrame>
        <p:nvGraphicFramePr>
          <p:cNvPr id="7" name="Tabella 6">
            <a:extLst>
              <a:ext uri="{FF2B5EF4-FFF2-40B4-BE49-F238E27FC236}">
                <a16:creationId xmlns:a16="http://schemas.microsoft.com/office/drawing/2014/main" id="{F6B6EE28-A82B-4C59-BDA3-6C89E3E6C628}"/>
              </a:ext>
            </a:extLst>
          </p:cNvPr>
          <p:cNvGraphicFramePr>
            <a:graphicFrameLocks noGrp="1"/>
          </p:cNvGraphicFramePr>
          <p:nvPr>
            <p:extLst>
              <p:ext uri="{D42A27DB-BD31-4B8C-83A1-F6EECF244321}">
                <p14:modId xmlns:p14="http://schemas.microsoft.com/office/powerpoint/2010/main" val="1978812819"/>
              </p:ext>
            </p:extLst>
          </p:nvPr>
        </p:nvGraphicFramePr>
        <p:xfrm>
          <a:off x="7360023" y="518389"/>
          <a:ext cx="4572381" cy="6304280"/>
        </p:xfrm>
        <a:graphic>
          <a:graphicData uri="http://schemas.openxmlformats.org/drawingml/2006/table">
            <a:tbl>
              <a:tblPr firstRow="1" bandRow="1">
                <a:tableStyleId>{F5AB1C69-6EDB-4FF4-983F-18BD219EF322}</a:tableStyleId>
              </a:tblPr>
              <a:tblGrid>
                <a:gridCol w="1315212">
                  <a:extLst>
                    <a:ext uri="{9D8B030D-6E8A-4147-A177-3AD203B41FA5}">
                      <a16:colId xmlns:a16="http://schemas.microsoft.com/office/drawing/2014/main" val="2136670869"/>
                    </a:ext>
                  </a:extLst>
                </a:gridCol>
                <a:gridCol w="1354455">
                  <a:extLst>
                    <a:ext uri="{9D8B030D-6E8A-4147-A177-3AD203B41FA5}">
                      <a16:colId xmlns:a16="http://schemas.microsoft.com/office/drawing/2014/main" val="3865412487"/>
                    </a:ext>
                  </a:extLst>
                </a:gridCol>
                <a:gridCol w="1902714">
                  <a:extLst>
                    <a:ext uri="{9D8B030D-6E8A-4147-A177-3AD203B41FA5}">
                      <a16:colId xmlns:a16="http://schemas.microsoft.com/office/drawing/2014/main" val="3105110278"/>
                    </a:ext>
                  </a:extLst>
                </a:gridCol>
              </a:tblGrid>
              <a:tr h="370840">
                <a:tc>
                  <a:txBody>
                    <a:bodyPr/>
                    <a:lstStyle/>
                    <a:p>
                      <a:pPr algn="ctr"/>
                      <a:r>
                        <a:rPr lang="it-IT" dirty="0" err="1"/>
                        <a:t>k</a:t>
                      </a:r>
                      <a:r>
                        <a:rPr lang="it-IT" baseline="-25000" dirty="0" err="1"/>
                        <a:t>m,eff</a:t>
                      </a:r>
                      <a:r>
                        <a:rPr lang="it-IT" baseline="0" dirty="0"/>
                        <a:t> [N/m]</a:t>
                      </a:r>
                      <a:endParaRPr lang="it-IT" dirty="0"/>
                    </a:p>
                  </a:txBody>
                  <a:tcPr/>
                </a:tc>
                <a:tc>
                  <a:txBody>
                    <a:bodyPr/>
                    <a:lstStyle/>
                    <a:p>
                      <a:pPr algn="ctr"/>
                      <a:r>
                        <a:rPr lang="it-IT" dirty="0"/>
                        <a:t>x</a:t>
                      </a:r>
                      <a:r>
                        <a:rPr lang="it-IT" baseline="-25000" dirty="0"/>
                        <a:t>0,eff</a:t>
                      </a:r>
                      <a:r>
                        <a:rPr lang="it-IT" baseline="0" dirty="0"/>
                        <a:t> [m]</a:t>
                      </a:r>
                      <a:endParaRPr lang="it-IT" dirty="0"/>
                    </a:p>
                  </a:txBody>
                  <a:tcPr/>
                </a:tc>
                <a:tc>
                  <a:txBody>
                    <a:bodyPr/>
                    <a:lstStyle/>
                    <a:p>
                      <a:pPr algn="ctr"/>
                      <a:r>
                        <a:rPr lang="it-IT" dirty="0"/>
                        <a:t>Spessore </a:t>
                      </a:r>
                      <a:r>
                        <a:rPr lang="it-IT" dirty="0" err="1"/>
                        <a:t>eff</a:t>
                      </a:r>
                      <a:r>
                        <a:rPr lang="it-IT" dirty="0"/>
                        <a:t> </a:t>
                      </a:r>
                      <a:r>
                        <a:rPr lang="it-IT" baseline="0" dirty="0"/>
                        <a:t>[</a:t>
                      </a:r>
                      <a:r>
                        <a:rPr lang="el-GR" baseline="0" dirty="0"/>
                        <a:t>μ</a:t>
                      </a:r>
                      <a:r>
                        <a:rPr lang="it-IT" baseline="0" dirty="0"/>
                        <a:t>m]</a:t>
                      </a:r>
                      <a:endParaRPr lang="it-IT" dirty="0"/>
                    </a:p>
                  </a:txBody>
                  <a:tcPr/>
                </a:tc>
                <a:extLst>
                  <a:ext uri="{0D108BD9-81ED-4DB2-BD59-A6C34878D82A}">
                    <a16:rowId xmlns:a16="http://schemas.microsoft.com/office/drawing/2014/main" val="894478669"/>
                  </a:ext>
                </a:extLst>
              </a:tr>
              <a:tr h="370840">
                <a:tc>
                  <a:txBody>
                    <a:bodyPr/>
                    <a:lstStyle/>
                    <a:p>
                      <a:pPr algn="r"/>
                      <a:r>
                        <a:rPr lang="it-IT" dirty="0"/>
                        <a:t>3,60·10</a:t>
                      </a:r>
                      <a:r>
                        <a:rPr lang="it-IT" baseline="30000" dirty="0"/>
                        <a:t>5</a:t>
                      </a:r>
                      <a:endParaRPr lang="it-IT" dirty="0"/>
                    </a:p>
                  </a:txBody>
                  <a:tcPr/>
                </a:tc>
                <a:tc>
                  <a:txBody>
                    <a:bodyPr/>
                    <a:lstStyle/>
                    <a:p>
                      <a:pPr algn="r"/>
                      <a:r>
                        <a:rPr lang="it-IT" dirty="0"/>
                        <a:t>-5,00·10</a:t>
                      </a:r>
                      <a:r>
                        <a:rPr lang="it-IT" baseline="30000" dirty="0"/>
                        <a:t>-6</a:t>
                      </a:r>
                      <a:endParaRPr lang="it-IT" dirty="0"/>
                    </a:p>
                  </a:txBody>
                  <a:tcPr/>
                </a:tc>
                <a:tc>
                  <a:txBody>
                    <a:bodyPr/>
                    <a:lstStyle/>
                    <a:p>
                      <a:pPr algn="r"/>
                      <a:r>
                        <a:rPr lang="it-IT" dirty="0"/>
                        <a:t>150</a:t>
                      </a:r>
                    </a:p>
                  </a:txBody>
                  <a:tcPr/>
                </a:tc>
                <a:extLst>
                  <a:ext uri="{0D108BD9-81ED-4DB2-BD59-A6C34878D82A}">
                    <a16:rowId xmlns:a16="http://schemas.microsoft.com/office/drawing/2014/main" val="2760478931"/>
                  </a:ext>
                </a:extLst>
              </a:tr>
              <a:tr h="370840">
                <a:tc>
                  <a:txBody>
                    <a:bodyPr/>
                    <a:lstStyle/>
                    <a:p>
                      <a:pPr algn="r"/>
                      <a:r>
                        <a:rPr lang="it-IT" dirty="0"/>
                        <a:t>3,60·10</a:t>
                      </a:r>
                      <a:r>
                        <a:rPr lang="it-IT" baseline="30000" dirty="0"/>
                        <a:t>5</a:t>
                      </a:r>
                      <a:endParaRPr lang="it-IT" dirty="0"/>
                    </a:p>
                  </a:txBody>
                  <a:tcPr/>
                </a:tc>
                <a:tc>
                  <a:txBody>
                    <a:bodyPr/>
                    <a:lstStyle/>
                    <a:p>
                      <a:pPr algn="r"/>
                      <a:r>
                        <a:rPr lang="it-IT" dirty="0"/>
                        <a:t>-3,00·10</a:t>
                      </a:r>
                      <a:r>
                        <a:rPr lang="it-IT" baseline="30000" dirty="0"/>
                        <a:t>-6</a:t>
                      </a:r>
                      <a:endParaRPr lang="it-IT" dirty="0"/>
                    </a:p>
                  </a:txBody>
                  <a:tcPr/>
                </a:tc>
                <a:tc>
                  <a:txBody>
                    <a:bodyPr/>
                    <a:lstStyle/>
                    <a:p>
                      <a:pPr algn="r"/>
                      <a:r>
                        <a:rPr lang="it-IT" dirty="0"/>
                        <a:t>150</a:t>
                      </a:r>
                    </a:p>
                  </a:txBody>
                  <a:tcPr/>
                </a:tc>
                <a:extLst>
                  <a:ext uri="{0D108BD9-81ED-4DB2-BD59-A6C34878D82A}">
                    <a16:rowId xmlns:a16="http://schemas.microsoft.com/office/drawing/2014/main" val="1102801247"/>
                  </a:ext>
                </a:extLst>
              </a:tr>
              <a:tr h="370840">
                <a:tc>
                  <a:txBody>
                    <a:bodyPr/>
                    <a:lstStyle/>
                    <a:p>
                      <a:pPr algn="r"/>
                      <a:r>
                        <a:rPr lang="it-IT" dirty="0"/>
                        <a:t>3,40·10</a:t>
                      </a:r>
                      <a:r>
                        <a:rPr lang="it-IT" baseline="30000" dirty="0"/>
                        <a:t>5</a:t>
                      </a:r>
                      <a:endParaRPr lang="it-IT" dirty="0"/>
                    </a:p>
                  </a:txBody>
                  <a:tcPr/>
                </a:tc>
                <a:tc>
                  <a:txBody>
                    <a:bodyPr/>
                    <a:lstStyle/>
                    <a:p>
                      <a:pPr algn="r"/>
                      <a:r>
                        <a:rPr lang="it-IT" dirty="0"/>
                        <a:t>-3,00·10</a:t>
                      </a:r>
                      <a:r>
                        <a:rPr lang="it-IT" baseline="30000" dirty="0"/>
                        <a:t>-6</a:t>
                      </a:r>
                      <a:endParaRPr lang="it-IT" dirty="0"/>
                    </a:p>
                  </a:txBody>
                  <a:tcPr/>
                </a:tc>
                <a:tc>
                  <a:txBody>
                    <a:bodyPr/>
                    <a:lstStyle/>
                    <a:p>
                      <a:pPr algn="r"/>
                      <a:r>
                        <a:rPr lang="it-IT" dirty="0"/>
                        <a:t>120</a:t>
                      </a:r>
                    </a:p>
                  </a:txBody>
                  <a:tcPr/>
                </a:tc>
                <a:extLst>
                  <a:ext uri="{0D108BD9-81ED-4DB2-BD59-A6C34878D82A}">
                    <a16:rowId xmlns:a16="http://schemas.microsoft.com/office/drawing/2014/main" val="76729563"/>
                  </a:ext>
                </a:extLst>
              </a:tr>
              <a:tr h="370840">
                <a:tc>
                  <a:txBody>
                    <a:bodyPr/>
                    <a:lstStyle/>
                    <a:p>
                      <a:pPr algn="r"/>
                      <a:r>
                        <a:rPr lang="it-IT" dirty="0"/>
                        <a:t>3,05·10</a:t>
                      </a:r>
                      <a:r>
                        <a:rPr lang="it-IT" baseline="30000" dirty="0"/>
                        <a:t>5</a:t>
                      </a:r>
                      <a:endParaRPr lang="it-IT" dirty="0"/>
                    </a:p>
                  </a:txBody>
                  <a:tcPr/>
                </a:tc>
                <a:tc>
                  <a:txBody>
                    <a:bodyPr/>
                    <a:lstStyle/>
                    <a:p>
                      <a:pPr algn="r"/>
                      <a:r>
                        <a:rPr lang="it-IT" dirty="0"/>
                        <a:t>-3,50·10</a:t>
                      </a:r>
                      <a:r>
                        <a:rPr lang="it-IT" baseline="30000" dirty="0"/>
                        <a:t>-6</a:t>
                      </a:r>
                      <a:endParaRPr lang="it-IT" dirty="0"/>
                    </a:p>
                  </a:txBody>
                  <a:tcPr/>
                </a:tc>
                <a:tc>
                  <a:txBody>
                    <a:bodyPr/>
                    <a:lstStyle/>
                    <a:p>
                      <a:pPr algn="r"/>
                      <a:r>
                        <a:rPr lang="it-IT" dirty="0"/>
                        <a:t>100</a:t>
                      </a:r>
                    </a:p>
                  </a:txBody>
                  <a:tcPr/>
                </a:tc>
                <a:extLst>
                  <a:ext uri="{0D108BD9-81ED-4DB2-BD59-A6C34878D82A}">
                    <a16:rowId xmlns:a16="http://schemas.microsoft.com/office/drawing/2014/main" val="1213953007"/>
                  </a:ext>
                </a:extLst>
              </a:tr>
              <a:tr h="370840">
                <a:tc>
                  <a:txBody>
                    <a:bodyPr/>
                    <a:lstStyle/>
                    <a:p>
                      <a:pPr algn="r"/>
                      <a:r>
                        <a:rPr lang="it-IT" dirty="0"/>
                        <a:t>3,05·10</a:t>
                      </a:r>
                      <a:r>
                        <a:rPr lang="it-IT" baseline="30000" dirty="0"/>
                        <a:t>5</a:t>
                      </a:r>
                      <a:endParaRPr lang="it-IT" dirty="0"/>
                    </a:p>
                  </a:txBody>
                  <a:tcPr/>
                </a:tc>
                <a:tc>
                  <a:txBody>
                    <a:bodyPr/>
                    <a:lstStyle/>
                    <a:p>
                      <a:pPr algn="r"/>
                      <a:r>
                        <a:rPr lang="it-IT" dirty="0"/>
                        <a:t>-1,50·10</a:t>
                      </a:r>
                      <a:r>
                        <a:rPr lang="it-IT" baseline="30000" dirty="0"/>
                        <a:t>-6</a:t>
                      </a:r>
                      <a:endParaRPr lang="it-IT" dirty="0"/>
                    </a:p>
                  </a:txBody>
                  <a:tcPr/>
                </a:tc>
                <a:tc>
                  <a:txBody>
                    <a:bodyPr/>
                    <a:lstStyle/>
                    <a:p>
                      <a:pPr algn="r"/>
                      <a:r>
                        <a:rPr lang="it-IT" dirty="0"/>
                        <a:t>100</a:t>
                      </a:r>
                    </a:p>
                  </a:txBody>
                  <a:tcPr/>
                </a:tc>
                <a:extLst>
                  <a:ext uri="{0D108BD9-81ED-4DB2-BD59-A6C34878D82A}">
                    <a16:rowId xmlns:a16="http://schemas.microsoft.com/office/drawing/2014/main" val="136744090"/>
                  </a:ext>
                </a:extLst>
              </a:tr>
              <a:tr h="370840">
                <a:tc>
                  <a:txBody>
                    <a:bodyPr/>
                    <a:lstStyle/>
                    <a:p>
                      <a:pPr algn="r"/>
                      <a:r>
                        <a:rPr lang="it-IT" dirty="0"/>
                        <a:t>3,05·10</a:t>
                      </a:r>
                      <a:r>
                        <a:rPr lang="it-IT" baseline="30000" dirty="0"/>
                        <a:t>5</a:t>
                      </a:r>
                      <a:endParaRPr lang="it-IT" dirty="0"/>
                    </a:p>
                  </a:txBody>
                  <a:tcPr/>
                </a:tc>
                <a:tc>
                  <a:txBody>
                    <a:bodyPr/>
                    <a:lstStyle/>
                    <a:p>
                      <a:pPr algn="r"/>
                      <a:r>
                        <a:rPr lang="it-IT" dirty="0"/>
                        <a:t>-0,30·10</a:t>
                      </a:r>
                      <a:r>
                        <a:rPr lang="it-IT" baseline="30000" dirty="0"/>
                        <a:t>-6</a:t>
                      </a:r>
                      <a:endParaRPr lang="it-IT" dirty="0"/>
                    </a:p>
                  </a:txBody>
                  <a:tcPr/>
                </a:tc>
                <a:tc>
                  <a:txBody>
                    <a:bodyPr/>
                    <a:lstStyle/>
                    <a:p>
                      <a:pPr algn="r"/>
                      <a:r>
                        <a:rPr lang="it-IT" dirty="0"/>
                        <a:t>100</a:t>
                      </a:r>
                    </a:p>
                  </a:txBody>
                  <a:tcPr/>
                </a:tc>
                <a:extLst>
                  <a:ext uri="{0D108BD9-81ED-4DB2-BD59-A6C34878D82A}">
                    <a16:rowId xmlns:a16="http://schemas.microsoft.com/office/drawing/2014/main" val="2577727654"/>
                  </a:ext>
                </a:extLst>
              </a:tr>
              <a:tr h="370840">
                <a:tc>
                  <a:txBody>
                    <a:bodyPr/>
                    <a:lstStyle/>
                    <a:p>
                      <a:pPr algn="r"/>
                      <a:r>
                        <a:rPr lang="it-IT" dirty="0"/>
                        <a:t>1,75·10</a:t>
                      </a:r>
                      <a:r>
                        <a:rPr lang="it-IT" baseline="30000" dirty="0"/>
                        <a:t>5</a:t>
                      </a:r>
                      <a:endParaRPr lang="it-IT" dirty="0"/>
                    </a:p>
                  </a:txBody>
                  <a:tcPr/>
                </a:tc>
                <a:tc>
                  <a:txBody>
                    <a:bodyPr/>
                    <a:lstStyle/>
                    <a:p>
                      <a:pPr algn="r"/>
                      <a:r>
                        <a:rPr lang="it-IT" dirty="0"/>
                        <a:t>-15,00·10</a:t>
                      </a:r>
                      <a:r>
                        <a:rPr lang="it-IT" baseline="30000" dirty="0"/>
                        <a:t>-6</a:t>
                      </a:r>
                      <a:endParaRPr lang="it-IT" dirty="0"/>
                    </a:p>
                  </a:txBody>
                  <a:tcPr/>
                </a:tc>
                <a:tc>
                  <a:txBody>
                    <a:bodyPr/>
                    <a:lstStyle/>
                    <a:p>
                      <a:pPr algn="r"/>
                      <a:r>
                        <a:rPr lang="it-IT" dirty="0"/>
                        <a:t>50</a:t>
                      </a:r>
                    </a:p>
                  </a:txBody>
                  <a:tcPr/>
                </a:tc>
                <a:extLst>
                  <a:ext uri="{0D108BD9-81ED-4DB2-BD59-A6C34878D82A}">
                    <a16:rowId xmlns:a16="http://schemas.microsoft.com/office/drawing/2014/main" val="569222854"/>
                  </a:ext>
                </a:extLst>
              </a:tr>
              <a:tr h="370840">
                <a:tc>
                  <a:txBody>
                    <a:bodyPr/>
                    <a:lstStyle/>
                    <a:p>
                      <a:pPr algn="r"/>
                      <a:r>
                        <a:rPr lang="it-IT" dirty="0"/>
                        <a:t>1,75·10</a:t>
                      </a:r>
                      <a:r>
                        <a:rPr lang="it-IT" baseline="30000" dirty="0"/>
                        <a:t>5</a:t>
                      </a:r>
                      <a:endParaRPr lang="it-IT" dirty="0"/>
                    </a:p>
                  </a:txBody>
                  <a:tcPr/>
                </a:tc>
                <a:tc>
                  <a:txBody>
                    <a:bodyPr/>
                    <a:lstStyle/>
                    <a:p>
                      <a:pPr algn="r"/>
                      <a:r>
                        <a:rPr lang="it-IT" dirty="0"/>
                        <a:t>-13,00·10</a:t>
                      </a:r>
                      <a:r>
                        <a:rPr lang="it-IT" baseline="30000" dirty="0"/>
                        <a:t>-6</a:t>
                      </a:r>
                      <a:endParaRPr lang="it-IT" dirty="0"/>
                    </a:p>
                  </a:txBody>
                  <a:tcPr/>
                </a:tc>
                <a:tc>
                  <a:txBody>
                    <a:bodyPr/>
                    <a:lstStyle/>
                    <a:p>
                      <a:pPr algn="r"/>
                      <a:r>
                        <a:rPr lang="it-IT" dirty="0"/>
                        <a:t>50</a:t>
                      </a:r>
                    </a:p>
                  </a:txBody>
                  <a:tcPr/>
                </a:tc>
                <a:extLst>
                  <a:ext uri="{0D108BD9-81ED-4DB2-BD59-A6C34878D82A}">
                    <a16:rowId xmlns:a16="http://schemas.microsoft.com/office/drawing/2014/main" val="2710831451"/>
                  </a:ext>
                </a:extLst>
              </a:tr>
              <a:tr h="370840">
                <a:tc>
                  <a:txBody>
                    <a:bodyPr/>
                    <a:lstStyle/>
                    <a:p>
                      <a:pPr algn="r"/>
                      <a:r>
                        <a:rPr lang="it-IT" dirty="0"/>
                        <a:t>1,75·10</a:t>
                      </a:r>
                      <a:r>
                        <a:rPr lang="it-IT" baseline="30000" dirty="0"/>
                        <a:t>5</a:t>
                      </a:r>
                      <a:endParaRPr lang="it-IT" dirty="0"/>
                    </a:p>
                  </a:txBody>
                  <a:tcPr/>
                </a:tc>
                <a:tc>
                  <a:txBody>
                    <a:bodyPr/>
                    <a:lstStyle/>
                    <a:p>
                      <a:pPr algn="r"/>
                      <a:r>
                        <a:rPr lang="it-IT" dirty="0"/>
                        <a:t>-11,50·10</a:t>
                      </a:r>
                      <a:r>
                        <a:rPr lang="it-IT" baseline="30000" dirty="0"/>
                        <a:t>-6</a:t>
                      </a:r>
                      <a:endParaRPr lang="it-IT" dirty="0"/>
                    </a:p>
                  </a:txBody>
                  <a:tcPr/>
                </a:tc>
                <a:tc>
                  <a:txBody>
                    <a:bodyPr/>
                    <a:lstStyle/>
                    <a:p>
                      <a:pPr algn="r"/>
                      <a:r>
                        <a:rPr lang="it-IT" dirty="0"/>
                        <a:t>50</a:t>
                      </a:r>
                    </a:p>
                  </a:txBody>
                  <a:tcPr/>
                </a:tc>
                <a:extLst>
                  <a:ext uri="{0D108BD9-81ED-4DB2-BD59-A6C34878D82A}">
                    <a16:rowId xmlns:a16="http://schemas.microsoft.com/office/drawing/2014/main" val="1839505186"/>
                  </a:ext>
                </a:extLst>
              </a:tr>
              <a:tr h="370840">
                <a:tc>
                  <a:txBody>
                    <a:bodyPr/>
                    <a:lstStyle/>
                    <a:p>
                      <a:pPr algn="r"/>
                      <a:r>
                        <a:rPr lang="it-IT" dirty="0"/>
                        <a:t>1,75·10</a:t>
                      </a:r>
                      <a:r>
                        <a:rPr lang="it-IT" baseline="30000" dirty="0"/>
                        <a:t>5</a:t>
                      </a:r>
                      <a:endParaRPr lang="it-IT" dirty="0"/>
                    </a:p>
                  </a:txBody>
                  <a:tcPr/>
                </a:tc>
                <a:tc>
                  <a:txBody>
                    <a:bodyPr/>
                    <a:lstStyle/>
                    <a:p>
                      <a:pPr algn="r"/>
                      <a:r>
                        <a:rPr lang="it-IT" dirty="0"/>
                        <a:t>-9,00·10</a:t>
                      </a:r>
                      <a:r>
                        <a:rPr lang="it-IT" baseline="30000" dirty="0"/>
                        <a:t>-6</a:t>
                      </a:r>
                      <a:endParaRPr lang="it-IT" dirty="0"/>
                    </a:p>
                  </a:txBody>
                  <a:tcPr/>
                </a:tc>
                <a:tc>
                  <a:txBody>
                    <a:bodyPr/>
                    <a:lstStyle/>
                    <a:p>
                      <a:pPr algn="r"/>
                      <a:r>
                        <a:rPr lang="it-IT" dirty="0"/>
                        <a:t>50</a:t>
                      </a:r>
                    </a:p>
                  </a:txBody>
                  <a:tcPr/>
                </a:tc>
                <a:extLst>
                  <a:ext uri="{0D108BD9-81ED-4DB2-BD59-A6C34878D82A}">
                    <a16:rowId xmlns:a16="http://schemas.microsoft.com/office/drawing/2014/main" val="928042114"/>
                  </a:ext>
                </a:extLst>
              </a:tr>
              <a:tr h="370840">
                <a:tc>
                  <a:txBody>
                    <a:bodyPr/>
                    <a:lstStyle/>
                    <a:p>
                      <a:pPr algn="r"/>
                      <a:r>
                        <a:rPr lang="it-IT" dirty="0"/>
                        <a:t>1,75·10</a:t>
                      </a:r>
                      <a:r>
                        <a:rPr lang="it-IT" baseline="30000" dirty="0"/>
                        <a:t>5</a:t>
                      </a:r>
                      <a:endParaRPr lang="it-IT" dirty="0"/>
                    </a:p>
                  </a:txBody>
                  <a:tcPr/>
                </a:tc>
                <a:tc>
                  <a:txBody>
                    <a:bodyPr/>
                    <a:lstStyle/>
                    <a:p>
                      <a:pPr algn="r"/>
                      <a:r>
                        <a:rPr lang="it-IT" dirty="0"/>
                        <a:t>-6,00·10</a:t>
                      </a:r>
                      <a:r>
                        <a:rPr lang="it-IT" baseline="30000" dirty="0"/>
                        <a:t>-6</a:t>
                      </a:r>
                      <a:endParaRPr lang="it-IT" dirty="0"/>
                    </a:p>
                  </a:txBody>
                  <a:tcPr/>
                </a:tc>
                <a:tc>
                  <a:txBody>
                    <a:bodyPr/>
                    <a:lstStyle/>
                    <a:p>
                      <a:pPr algn="r"/>
                      <a:r>
                        <a:rPr lang="it-IT" dirty="0"/>
                        <a:t>50</a:t>
                      </a:r>
                    </a:p>
                  </a:txBody>
                  <a:tcPr/>
                </a:tc>
                <a:extLst>
                  <a:ext uri="{0D108BD9-81ED-4DB2-BD59-A6C34878D82A}">
                    <a16:rowId xmlns:a16="http://schemas.microsoft.com/office/drawing/2014/main" val="1535764849"/>
                  </a:ext>
                </a:extLst>
              </a:tr>
              <a:tr h="370840">
                <a:tc>
                  <a:txBody>
                    <a:bodyPr/>
                    <a:lstStyle/>
                    <a:p>
                      <a:pPr algn="r"/>
                      <a:r>
                        <a:rPr lang="it-IT" dirty="0"/>
                        <a:t>1,75·10</a:t>
                      </a:r>
                      <a:r>
                        <a:rPr lang="it-IT" baseline="30000" dirty="0"/>
                        <a:t>5</a:t>
                      </a:r>
                      <a:endParaRPr lang="it-IT" dirty="0"/>
                    </a:p>
                  </a:txBody>
                  <a:tcPr/>
                </a:tc>
                <a:tc>
                  <a:txBody>
                    <a:bodyPr/>
                    <a:lstStyle/>
                    <a:p>
                      <a:pPr algn="r"/>
                      <a:r>
                        <a:rPr lang="it-IT" dirty="0"/>
                        <a:t>-4,00·10</a:t>
                      </a:r>
                      <a:r>
                        <a:rPr lang="it-IT" baseline="30000" dirty="0"/>
                        <a:t>-6</a:t>
                      </a:r>
                      <a:endParaRPr lang="it-IT" dirty="0"/>
                    </a:p>
                  </a:txBody>
                  <a:tcPr/>
                </a:tc>
                <a:tc>
                  <a:txBody>
                    <a:bodyPr/>
                    <a:lstStyle/>
                    <a:p>
                      <a:pPr algn="r"/>
                      <a:r>
                        <a:rPr lang="it-IT" dirty="0"/>
                        <a:t>50</a:t>
                      </a:r>
                    </a:p>
                  </a:txBody>
                  <a:tcPr/>
                </a:tc>
                <a:extLst>
                  <a:ext uri="{0D108BD9-81ED-4DB2-BD59-A6C34878D82A}">
                    <a16:rowId xmlns:a16="http://schemas.microsoft.com/office/drawing/2014/main" val="3168695477"/>
                  </a:ext>
                </a:extLst>
              </a:tr>
              <a:tr h="370840">
                <a:tc>
                  <a:txBody>
                    <a:bodyPr/>
                    <a:lstStyle/>
                    <a:p>
                      <a:pPr algn="r"/>
                      <a:r>
                        <a:rPr lang="it-IT" dirty="0"/>
                        <a:t>1,75·10</a:t>
                      </a:r>
                      <a:r>
                        <a:rPr lang="it-IT" baseline="30000" dirty="0"/>
                        <a:t>5</a:t>
                      </a:r>
                      <a:endParaRPr lang="it-IT" dirty="0"/>
                    </a:p>
                  </a:txBody>
                  <a:tcPr/>
                </a:tc>
                <a:tc>
                  <a:txBody>
                    <a:bodyPr/>
                    <a:lstStyle/>
                    <a:p>
                      <a:pPr algn="r"/>
                      <a:r>
                        <a:rPr lang="it-IT" dirty="0"/>
                        <a:t>-3,00·10</a:t>
                      </a:r>
                      <a:r>
                        <a:rPr lang="it-IT" baseline="30000" dirty="0"/>
                        <a:t>-6</a:t>
                      </a:r>
                      <a:endParaRPr lang="it-IT" dirty="0"/>
                    </a:p>
                  </a:txBody>
                  <a:tcPr/>
                </a:tc>
                <a:tc>
                  <a:txBody>
                    <a:bodyPr/>
                    <a:lstStyle/>
                    <a:p>
                      <a:pPr algn="r"/>
                      <a:r>
                        <a:rPr lang="it-IT" dirty="0"/>
                        <a:t>50</a:t>
                      </a:r>
                    </a:p>
                  </a:txBody>
                  <a:tcPr/>
                </a:tc>
                <a:extLst>
                  <a:ext uri="{0D108BD9-81ED-4DB2-BD59-A6C34878D82A}">
                    <a16:rowId xmlns:a16="http://schemas.microsoft.com/office/drawing/2014/main" val="351912385"/>
                  </a:ext>
                </a:extLst>
              </a:tr>
              <a:tr h="370840">
                <a:tc>
                  <a:txBody>
                    <a:bodyPr/>
                    <a:lstStyle/>
                    <a:p>
                      <a:pPr algn="r"/>
                      <a:r>
                        <a:rPr lang="it-IT" dirty="0"/>
                        <a:t>1,75·10</a:t>
                      </a:r>
                      <a:r>
                        <a:rPr lang="it-IT" baseline="30000" dirty="0"/>
                        <a:t>5</a:t>
                      </a:r>
                      <a:endParaRPr lang="it-IT" dirty="0"/>
                    </a:p>
                  </a:txBody>
                  <a:tcPr/>
                </a:tc>
                <a:tc>
                  <a:txBody>
                    <a:bodyPr/>
                    <a:lstStyle/>
                    <a:p>
                      <a:pPr algn="r"/>
                      <a:r>
                        <a:rPr lang="it-IT" dirty="0"/>
                        <a:t>-2,00·10</a:t>
                      </a:r>
                      <a:r>
                        <a:rPr lang="it-IT" baseline="30000" dirty="0"/>
                        <a:t>-6</a:t>
                      </a:r>
                      <a:endParaRPr lang="it-IT" dirty="0"/>
                    </a:p>
                  </a:txBody>
                  <a:tcPr/>
                </a:tc>
                <a:tc>
                  <a:txBody>
                    <a:bodyPr/>
                    <a:lstStyle/>
                    <a:p>
                      <a:pPr algn="r"/>
                      <a:r>
                        <a:rPr lang="it-IT" dirty="0"/>
                        <a:t>50</a:t>
                      </a:r>
                    </a:p>
                  </a:txBody>
                  <a:tcPr/>
                </a:tc>
                <a:extLst>
                  <a:ext uri="{0D108BD9-81ED-4DB2-BD59-A6C34878D82A}">
                    <a16:rowId xmlns:a16="http://schemas.microsoft.com/office/drawing/2014/main" val="3906551645"/>
                  </a:ext>
                </a:extLst>
              </a:tr>
              <a:tr h="370840">
                <a:tc>
                  <a:txBody>
                    <a:bodyPr/>
                    <a:lstStyle/>
                    <a:p>
                      <a:pPr algn="r"/>
                      <a:r>
                        <a:rPr lang="it-IT" dirty="0"/>
                        <a:t>1,75·10</a:t>
                      </a:r>
                      <a:r>
                        <a:rPr lang="it-IT" baseline="30000" dirty="0"/>
                        <a:t>5</a:t>
                      </a:r>
                      <a:endParaRPr lang="it-IT" dirty="0"/>
                    </a:p>
                  </a:txBody>
                  <a:tcPr/>
                </a:tc>
                <a:tc>
                  <a:txBody>
                    <a:bodyPr/>
                    <a:lstStyle/>
                    <a:p>
                      <a:pPr algn="r"/>
                      <a:r>
                        <a:rPr lang="it-IT" dirty="0"/>
                        <a:t>-1,50·10</a:t>
                      </a:r>
                      <a:r>
                        <a:rPr lang="it-IT" baseline="30000" dirty="0"/>
                        <a:t>-6</a:t>
                      </a:r>
                      <a:endParaRPr lang="it-IT" dirty="0"/>
                    </a:p>
                  </a:txBody>
                  <a:tcPr/>
                </a:tc>
                <a:tc>
                  <a:txBody>
                    <a:bodyPr/>
                    <a:lstStyle/>
                    <a:p>
                      <a:pPr algn="r"/>
                      <a:r>
                        <a:rPr lang="it-IT" dirty="0"/>
                        <a:t>50</a:t>
                      </a:r>
                    </a:p>
                  </a:txBody>
                  <a:tcPr/>
                </a:tc>
                <a:extLst>
                  <a:ext uri="{0D108BD9-81ED-4DB2-BD59-A6C34878D82A}">
                    <a16:rowId xmlns:a16="http://schemas.microsoft.com/office/drawing/2014/main" val="1796225837"/>
                  </a:ext>
                </a:extLst>
              </a:tr>
              <a:tr h="370840">
                <a:tc>
                  <a:txBody>
                    <a:bodyPr/>
                    <a:lstStyle/>
                    <a:p>
                      <a:pPr algn="r"/>
                      <a:r>
                        <a:rPr lang="it-IT" dirty="0"/>
                        <a:t>1,75·10</a:t>
                      </a:r>
                      <a:r>
                        <a:rPr lang="it-IT" baseline="30000" dirty="0"/>
                        <a:t>5</a:t>
                      </a:r>
                      <a:endParaRPr lang="it-IT" dirty="0"/>
                    </a:p>
                  </a:txBody>
                  <a:tcPr/>
                </a:tc>
                <a:tc>
                  <a:txBody>
                    <a:bodyPr/>
                    <a:lstStyle/>
                    <a:p>
                      <a:pPr algn="r"/>
                      <a:r>
                        <a:rPr lang="it-IT" dirty="0"/>
                        <a:t>-0,20·10</a:t>
                      </a:r>
                      <a:r>
                        <a:rPr lang="it-IT" baseline="30000" dirty="0"/>
                        <a:t>-6</a:t>
                      </a:r>
                      <a:endParaRPr lang="it-IT" dirty="0"/>
                    </a:p>
                  </a:txBody>
                  <a:tcPr/>
                </a:tc>
                <a:tc>
                  <a:txBody>
                    <a:bodyPr/>
                    <a:lstStyle/>
                    <a:p>
                      <a:pPr algn="r"/>
                      <a:r>
                        <a:rPr lang="it-IT" dirty="0"/>
                        <a:t>50</a:t>
                      </a:r>
                    </a:p>
                  </a:txBody>
                  <a:tcPr/>
                </a:tc>
                <a:extLst>
                  <a:ext uri="{0D108BD9-81ED-4DB2-BD59-A6C34878D82A}">
                    <a16:rowId xmlns:a16="http://schemas.microsoft.com/office/drawing/2014/main" val="1076341"/>
                  </a:ext>
                </a:extLst>
              </a:tr>
            </a:tbl>
          </a:graphicData>
        </a:graphic>
      </p:graphicFrame>
    </p:spTree>
    <p:extLst>
      <p:ext uri="{BB962C8B-B14F-4D97-AF65-F5344CB8AC3E}">
        <p14:creationId xmlns:p14="http://schemas.microsoft.com/office/powerpoint/2010/main" val="37339850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E865EC7A-B61A-D6F8-29A0-3E364F78752D}"/>
              </a:ext>
            </a:extLst>
          </p:cNvPr>
          <p:cNvSpPr txBox="1"/>
          <p:nvPr/>
        </p:nvSpPr>
        <p:spPr>
          <a:xfrm>
            <a:off x="292847" y="10744"/>
            <a:ext cx="8128000" cy="369332"/>
          </a:xfrm>
          <a:prstGeom prst="rect">
            <a:avLst/>
          </a:prstGeom>
          <a:noFill/>
        </p:spPr>
        <p:txBody>
          <a:bodyPr wrap="square" rtlCol="0">
            <a:spAutoFit/>
          </a:bodyPr>
          <a:lstStyle/>
          <a:p>
            <a:r>
              <a:rPr lang="it-IT" dirty="0"/>
              <a:t>TABELLA RIGIDEZZE DA BANCO CAPACITIVO, </a:t>
            </a:r>
            <a:r>
              <a:rPr lang="it-IT" dirty="0" err="1"/>
              <a:t>p</a:t>
            </a:r>
            <a:r>
              <a:rPr lang="it-IT" baseline="-25000" dirty="0" err="1"/>
              <a:t>s</a:t>
            </a:r>
            <a:r>
              <a:rPr lang="it-IT" dirty="0"/>
              <a:t> = 4bar, </a:t>
            </a:r>
            <a:r>
              <a:rPr lang="it-IT" dirty="0" err="1"/>
              <a:t>D</a:t>
            </a:r>
            <a:r>
              <a:rPr lang="it-IT" baseline="-25000" dirty="0" err="1"/>
              <a:t>foro</a:t>
            </a:r>
            <a:r>
              <a:rPr lang="it-IT" dirty="0"/>
              <a:t> = 8mm, k</a:t>
            </a:r>
            <a:r>
              <a:rPr lang="it-IT" baseline="-25000" dirty="0"/>
              <a:t>m</a:t>
            </a:r>
            <a:r>
              <a:rPr lang="it-IT" dirty="0"/>
              <a:t> = … · 10</a:t>
            </a:r>
            <a:r>
              <a:rPr lang="it-IT" baseline="30000" dirty="0"/>
              <a:t>5</a:t>
            </a:r>
            <a:r>
              <a:rPr lang="it-IT" dirty="0"/>
              <a:t> N/m</a:t>
            </a:r>
          </a:p>
        </p:txBody>
      </p:sp>
      <mc:AlternateContent xmlns:mc="http://schemas.openxmlformats.org/markup-compatibility/2006">
        <mc:Choice xmlns:a14="http://schemas.microsoft.com/office/drawing/2010/main" Requires="a14">
          <p:graphicFrame>
            <p:nvGraphicFramePr>
              <p:cNvPr id="5" name="Tabella 4">
                <a:extLst>
                  <a:ext uri="{FF2B5EF4-FFF2-40B4-BE49-F238E27FC236}">
                    <a16:creationId xmlns:a16="http://schemas.microsoft.com/office/drawing/2014/main" id="{C9E4AF1E-7707-09B0-E81F-D967E4BC5A99}"/>
                  </a:ext>
                </a:extLst>
              </p:cNvPr>
              <p:cNvGraphicFramePr>
                <a:graphicFrameLocks noGrp="1"/>
              </p:cNvGraphicFramePr>
              <p:nvPr>
                <p:extLst>
                  <p:ext uri="{D42A27DB-BD31-4B8C-83A1-F6EECF244321}">
                    <p14:modId xmlns:p14="http://schemas.microsoft.com/office/powerpoint/2010/main" val="3680342832"/>
                  </p:ext>
                </p:extLst>
              </p:nvPr>
            </p:nvGraphicFramePr>
            <p:xfrm>
              <a:off x="292847" y="473024"/>
              <a:ext cx="12902502" cy="5933440"/>
            </p:xfrm>
            <a:graphic>
              <a:graphicData uri="http://schemas.openxmlformats.org/drawingml/2006/table">
                <a:tbl>
                  <a:tblPr firstRow="1" bandRow="1">
                    <a:tableStyleId>{F5AB1C69-6EDB-4FF4-983F-18BD219EF322}</a:tableStyleId>
                  </a:tblPr>
                  <a:tblGrid>
                    <a:gridCol w="1103630">
                      <a:extLst>
                        <a:ext uri="{9D8B030D-6E8A-4147-A177-3AD203B41FA5}">
                          <a16:colId xmlns:a16="http://schemas.microsoft.com/office/drawing/2014/main" val="238034564"/>
                        </a:ext>
                      </a:extLst>
                    </a:gridCol>
                    <a:gridCol w="1318578">
                      <a:extLst>
                        <a:ext uri="{9D8B030D-6E8A-4147-A177-3AD203B41FA5}">
                          <a16:colId xmlns:a16="http://schemas.microsoft.com/office/drawing/2014/main" val="293399346"/>
                        </a:ext>
                      </a:extLst>
                    </a:gridCol>
                    <a:gridCol w="1424305">
                      <a:extLst>
                        <a:ext uri="{9D8B030D-6E8A-4147-A177-3AD203B41FA5}">
                          <a16:colId xmlns:a16="http://schemas.microsoft.com/office/drawing/2014/main" val="2927930262"/>
                        </a:ext>
                      </a:extLst>
                    </a:gridCol>
                    <a:gridCol w="1103630">
                      <a:extLst>
                        <a:ext uri="{9D8B030D-6E8A-4147-A177-3AD203B41FA5}">
                          <a16:colId xmlns:a16="http://schemas.microsoft.com/office/drawing/2014/main" val="3790770000"/>
                        </a:ext>
                      </a:extLst>
                    </a:gridCol>
                    <a:gridCol w="490728">
                      <a:extLst>
                        <a:ext uri="{9D8B030D-6E8A-4147-A177-3AD203B41FA5}">
                          <a16:colId xmlns:a16="http://schemas.microsoft.com/office/drawing/2014/main" val="1118554147"/>
                        </a:ext>
                      </a:extLst>
                    </a:gridCol>
                    <a:gridCol w="1424305">
                      <a:extLst>
                        <a:ext uri="{9D8B030D-6E8A-4147-A177-3AD203B41FA5}">
                          <a16:colId xmlns:a16="http://schemas.microsoft.com/office/drawing/2014/main" val="173595372"/>
                        </a:ext>
                      </a:extLst>
                    </a:gridCol>
                    <a:gridCol w="1103630">
                      <a:extLst>
                        <a:ext uri="{9D8B030D-6E8A-4147-A177-3AD203B41FA5}">
                          <a16:colId xmlns:a16="http://schemas.microsoft.com/office/drawing/2014/main" val="2247776066"/>
                        </a:ext>
                      </a:extLst>
                    </a:gridCol>
                    <a:gridCol w="490728">
                      <a:extLst>
                        <a:ext uri="{9D8B030D-6E8A-4147-A177-3AD203B41FA5}">
                          <a16:colId xmlns:a16="http://schemas.microsoft.com/office/drawing/2014/main" val="2159715225"/>
                        </a:ext>
                      </a:extLst>
                    </a:gridCol>
                    <a:gridCol w="1424305">
                      <a:extLst>
                        <a:ext uri="{9D8B030D-6E8A-4147-A177-3AD203B41FA5}">
                          <a16:colId xmlns:a16="http://schemas.microsoft.com/office/drawing/2014/main" val="2100464451"/>
                        </a:ext>
                      </a:extLst>
                    </a:gridCol>
                    <a:gridCol w="1103630">
                      <a:extLst>
                        <a:ext uri="{9D8B030D-6E8A-4147-A177-3AD203B41FA5}">
                          <a16:colId xmlns:a16="http://schemas.microsoft.com/office/drawing/2014/main" val="3364335739"/>
                        </a:ext>
                      </a:extLst>
                    </a:gridCol>
                    <a:gridCol w="490728">
                      <a:extLst>
                        <a:ext uri="{9D8B030D-6E8A-4147-A177-3AD203B41FA5}">
                          <a16:colId xmlns:a16="http://schemas.microsoft.com/office/drawing/2014/main" val="1999110079"/>
                        </a:ext>
                      </a:extLst>
                    </a:gridCol>
                    <a:gridCol w="1424305">
                      <a:extLst>
                        <a:ext uri="{9D8B030D-6E8A-4147-A177-3AD203B41FA5}">
                          <a16:colId xmlns:a16="http://schemas.microsoft.com/office/drawing/2014/main" val="560282290"/>
                        </a:ext>
                      </a:extLst>
                    </a:gridCol>
                  </a:tblGrid>
                  <a:tr h="370840">
                    <a:tc grid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dirty="0"/>
                            <a:t>s=50μm</a:t>
                          </a:r>
                        </a:p>
                      </a:txBody>
                      <a:tcPr/>
                    </a:tc>
                    <a:tc hMerge="1">
                      <a:txBody>
                        <a:bodyPr/>
                        <a:lstStyle/>
                        <a:p>
                          <a:endParaRPr lang="it-IT"/>
                        </a:p>
                      </a:txBody>
                      <a:tcPr/>
                    </a:tc>
                    <a:tc hMerge="1">
                      <a:txBody>
                        <a:bodyPr/>
                        <a:lstStyle/>
                        <a:p>
                          <a:endParaRPr lang="it-IT" dirty="0"/>
                        </a:p>
                      </a:txBody>
                      <a:tcPr/>
                    </a:tc>
                    <a:tc grid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dirty="0"/>
                            <a:t>s=100μm</a:t>
                          </a:r>
                        </a:p>
                      </a:txBody>
                      <a:tcPr/>
                    </a:tc>
                    <a:tc hMerge="1">
                      <a:txBody>
                        <a:bodyPr/>
                        <a:lstStyle/>
                        <a:p>
                          <a:endParaRPr lang="it-IT"/>
                        </a:p>
                      </a:txBody>
                      <a:tcPr/>
                    </a:tc>
                    <a:tc hMerge="1">
                      <a:txBody>
                        <a:bodyPr/>
                        <a:lstStyle/>
                        <a:p>
                          <a:endParaRPr lang="it-IT" dirty="0"/>
                        </a:p>
                      </a:txBody>
                      <a:tcPr/>
                    </a:tc>
                    <a:tc grid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dirty="0"/>
                            <a:t>s=120μm</a:t>
                          </a:r>
                        </a:p>
                      </a:txBody>
                      <a:tcPr/>
                    </a:tc>
                    <a:tc hMerge="1">
                      <a:txBody>
                        <a:bodyPr/>
                        <a:lstStyle/>
                        <a:p>
                          <a:endParaRPr lang="it-IT"/>
                        </a:p>
                      </a:txBody>
                      <a:tcPr/>
                    </a:tc>
                    <a:tc hMerge="1">
                      <a:txBody>
                        <a:bodyPr/>
                        <a:lstStyle/>
                        <a:p>
                          <a:endParaRPr lang="it-IT" dirty="0"/>
                        </a:p>
                      </a:txBody>
                      <a:tcPr/>
                    </a:tc>
                    <a:tc grid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dirty="0"/>
                            <a:t>s=150μm</a:t>
                          </a:r>
                        </a:p>
                      </a:txBody>
                      <a:tcPr/>
                    </a:tc>
                    <a:tc hMerge="1">
                      <a:txBody>
                        <a:bodyPr/>
                        <a:lstStyle/>
                        <a:p>
                          <a:endParaRPr lang="it-IT"/>
                        </a:p>
                      </a:txBody>
                      <a:tcPr/>
                    </a:tc>
                    <a:tc hMerge="1">
                      <a:txBody>
                        <a:bodyPr/>
                        <a:lstStyle/>
                        <a:p>
                          <a:endParaRPr lang="it-IT" dirty="0"/>
                        </a:p>
                      </a:txBody>
                      <a:tcPr/>
                    </a:tc>
                    <a:extLst>
                      <a:ext uri="{0D108BD9-81ED-4DB2-BD59-A6C34878D82A}">
                        <a16:rowId xmlns:a16="http://schemas.microsoft.com/office/drawing/2014/main" val="14646079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-30</a:t>
                          </a:r>
                          <a:r>
                            <a:rPr lang="el-GR" sz="1600" baseline="0" dirty="0"/>
                            <a:t>μ</a:t>
                          </a:r>
                          <a:r>
                            <a:rPr lang="it-IT" sz="1600" baseline="0" dirty="0"/>
                            <a:t>m</a:t>
                          </a:r>
                          <a:endParaRPr lang="it-IT" sz="1600" dirty="0"/>
                        </a:p>
                      </a:txBody>
                      <a:tcPr anchor="ctr"/>
                    </a:tc>
                    <a:tc rowSpan="3">
                      <a:txBody>
                        <a:bodyPr/>
                        <a:lstStyle/>
                        <a:p>
                          <a:pPr algn="l"/>
                          <a14:m>
                            <m:oMathPara xmlns:m="http://schemas.openxmlformats.org/officeDocument/2006/math">
                              <m:oMathParaPr>
                                <m:jc m:val="centerGroup"/>
                              </m:oMathParaPr>
                              <m:oMath xmlns:m="http://schemas.openxmlformats.org/officeDocument/2006/math">
                                <m:sSub>
                                  <m:sSubPr>
                                    <m:ctrlPr>
                                      <a:rPr lang="it-IT" sz="1600" i="1" smtClean="0">
                                        <a:latin typeface="Cambria Math" panose="02040503050406030204" pitchFamily="18" charset="0"/>
                                      </a:rPr>
                                    </m:ctrlPr>
                                  </m:sSubPr>
                                  <m:e>
                                    <m:r>
                                      <a:rPr lang="it-IT" sz="1600" b="0" i="1" smtClean="0">
                                        <a:latin typeface="Cambria Math" panose="02040503050406030204" pitchFamily="18" charset="0"/>
                                      </a:rPr>
                                      <m:t>𝑘</m:t>
                                    </m:r>
                                  </m:e>
                                  <m:sub>
                                    <m:r>
                                      <a:rPr lang="it-IT" sz="1600" b="0" i="1" smtClean="0">
                                        <a:latin typeface="Cambria Math" panose="02040503050406030204" pitchFamily="18" charset="0"/>
                                      </a:rPr>
                                      <m:t>𝑚</m:t>
                                    </m:r>
                                  </m:sub>
                                </m:sSub>
                              </m:oMath>
                            </m:oMathPara>
                          </a14:m>
                          <a:endParaRPr lang="it-IT" sz="1600" dirty="0"/>
                        </a:p>
                      </a:txBody>
                      <a:tcPr anchor="ctr"/>
                    </a:tc>
                    <a:tc>
                      <a:txBody>
                        <a:bodyPr/>
                        <a:lstStyle/>
                        <a:p>
                          <a:pPr algn="l"/>
                          <a:r>
                            <a:rPr lang="it-IT" sz="1600" dirty="0"/>
                            <a:t>3,06 · 10</a:t>
                          </a:r>
                          <a:r>
                            <a:rPr lang="it-IT" sz="1600" baseline="30000" dirty="0"/>
                            <a:t>5</a:t>
                          </a:r>
                          <a:r>
                            <a:rPr lang="it-IT" sz="1600" dirty="0"/>
                            <a:t> N/m</a:t>
                          </a:r>
                        </a:p>
                      </a:txBody>
                      <a:tcPr anchor="ct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-30</a:t>
                          </a:r>
                          <a:r>
                            <a:rPr lang="el-GR" sz="1600" baseline="0" dirty="0"/>
                            <a:t>μ</a:t>
                          </a:r>
                          <a:r>
                            <a:rPr lang="it-IT" sz="1600" baseline="0" dirty="0"/>
                            <a:t>m</a:t>
                          </a:r>
                          <a:endParaRPr lang="it-IT" sz="1600" dirty="0"/>
                        </a:p>
                      </a:txBody>
                      <a:tcPr anchor="ctr"/>
                    </a:tc>
                    <a:tc rowSpan="3">
                      <a:txBody>
                        <a:bodyPr/>
                        <a:lstStyle/>
                        <a:p>
                          <a:pPr algn="l"/>
                          <a14:m>
                            <m:oMathPara xmlns:m="http://schemas.openxmlformats.org/officeDocument/2006/math">
                              <m:oMathParaPr>
                                <m:jc m:val="centerGroup"/>
                              </m:oMathParaPr>
                              <m:oMath xmlns:m="http://schemas.openxmlformats.org/officeDocument/2006/math">
                                <m:sSub>
                                  <m:sSubPr>
                                    <m:ctrlPr>
                                      <a:rPr lang="it-IT" sz="1600" i="1" smtClean="0">
                                        <a:latin typeface="Cambria Math" panose="02040503050406030204" pitchFamily="18" charset="0"/>
                                      </a:rPr>
                                    </m:ctrlPr>
                                  </m:sSubPr>
                                  <m:e>
                                    <m:r>
                                      <a:rPr lang="it-IT" sz="1600" b="0" i="1" smtClean="0">
                                        <a:latin typeface="Cambria Math" panose="02040503050406030204" pitchFamily="18" charset="0"/>
                                      </a:rPr>
                                      <m:t>𝑘</m:t>
                                    </m:r>
                                  </m:e>
                                  <m:sub>
                                    <m:r>
                                      <a:rPr lang="it-IT" sz="1600" b="0" i="1" smtClean="0">
                                        <a:latin typeface="Cambria Math" panose="02040503050406030204" pitchFamily="18" charset="0"/>
                                      </a:rPr>
                                      <m:t>𝑚</m:t>
                                    </m:r>
                                  </m:sub>
                                </m:sSub>
                              </m:oMath>
                            </m:oMathPara>
                          </a14:m>
                          <a:endParaRPr lang="it-IT" sz="1600" dirty="0"/>
                        </a:p>
                      </a:txBody>
                      <a:tcPr anchor="ctr"/>
                    </a:tc>
                    <a:tc>
                      <a:txBody>
                        <a:bodyPr/>
                        <a:lstStyle/>
                        <a:p>
                          <a:pPr algn="l"/>
                          <a:r>
                            <a:rPr lang="it-IT" sz="1600" dirty="0"/>
                            <a:t>4,42 · 10</a:t>
                          </a:r>
                          <a:r>
                            <a:rPr lang="it-IT" sz="1600" baseline="30000" dirty="0"/>
                            <a:t>5</a:t>
                          </a:r>
                          <a:r>
                            <a:rPr lang="it-IT" sz="1600" dirty="0"/>
                            <a:t> N/m</a:t>
                          </a:r>
                        </a:p>
                      </a:txBody>
                      <a:tcPr anchor="ctr"/>
                    </a:tc>
                    <a:extLst>
                      <a:ext uri="{0D108BD9-81ED-4DB2-BD59-A6C34878D82A}">
                        <a16:rowId xmlns:a16="http://schemas.microsoft.com/office/drawing/2014/main" val="1676117325"/>
                      </a:ext>
                    </a:extLst>
                  </a:tr>
                  <a:tr h="370840">
                    <a:tc>
                      <a:txBody>
                        <a:bodyPr/>
                        <a:lstStyle/>
                        <a:p>
                          <a:pPr algn="l"/>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tc vMerge="1">
                      <a:txBody>
                        <a:bodyPr/>
                        <a:lstStyle/>
                        <a:p>
                          <a:endParaRPr lang="it-IT" sz="1600" dirty="0"/>
                        </a:p>
                      </a:txBody>
                      <a:tcPr/>
                    </a:tc>
                    <a:tc vMerge="1">
                      <a:txBody>
                        <a:bodyPr/>
                        <a:lstStyle/>
                        <a:p>
                          <a:endParaRPr lang="it-IT" sz="1600" dirty="0"/>
                        </a:p>
                      </a:txBody>
                      <a:tcPr/>
                    </a:tc>
                    <a:tc>
                      <a:txBody>
                        <a:bodyPr/>
                        <a:lstStyle/>
                        <a:p>
                          <a:pPr algn="l"/>
                          <a:r>
                            <a:rPr lang="it-IT" sz="1600" dirty="0"/>
                            <a:t>3,08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pPr algn="l"/>
                          <a:r>
                            <a:rPr lang="it-IT" sz="1600" dirty="0"/>
                            <a:t>4,49 · 10</a:t>
                          </a:r>
                          <a:r>
                            <a:rPr lang="it-IT" sz="1600" baseline="30000" dirty="0"/>
                            <a:t>5</a:t>
                          </a:r>
                          <a:r>
                            <a:rPr lang="it-IT" sz="1600" dirty="0"/>
                            <a:t> N/m</a:t>
                          </a:r>
                        </a:p>
                      </a:txBody>
                      <a:tcPr anchor="ctr"/>
                    </a:tc>
                    <a:extLst>
                      <a:ext uri="{0D108BD9-81ED-4DB2-BD59-A6C34878D82A}">
                        <a16:rowId xmlns:a16="http://schemas.microsoft.com/office/drawing/2014/main" val="1841150212"/>
                      </a:ext>
                    </a:extLst>
                  </a:tr>
                  <a:tr h="370840">
                    <a:tc>
                      <a:txBody>
                        <a:bodyPr/>
                        <a:lstStyle/>
                        <a:p>
                          <a:pPr algn="l"/>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tc vMerge="1">
                      <a:txBody>
                        <a:bodyPr/>
                        <a:lstStyle/>
                        <a:p>
                          <a:endParaRPr lang="it-IT" sz="1600" dirty="0"/>
                        </a:p>
                      </a:txBody>
                      <a:tcPr/>
                    </a:tc>
                    <a:tc vMerge="1">
                      <a:txBody>
                        <a:bodyPr/>
                        <a:lstStyle/>
                        <a:p>
                          <a:endParaRPr lang="it-IT" sz="1600" dirty="0"/>
                        </a:p>
                      </a:txBody>
                      <a:tcPr/>
                    </a:tc>
                    <a:tc>
                      <a:txBody>
                        <a:bodyPr/>
                        <a:lstStyle/>
                        <a:p>
                          <a:pPr algn="l"/>
                          <a:r>
                            <a:rPr lang="it-IT" sz="1600" dirty="0"/>
                            <a:t>3,07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pPr algn="l"/>
                          <a:r>
                            <a:rPr lang="it-IT" sz="1600" dirty="0"/>
                            <a:t>4,48 · 10</a:t>
                          </a:r>
                          <a:r>
                            <a:rPr lang="it-IT" sz="1600" baseline="30000" dirty="0"/>
                            <a:t>5</a:t>
                          </a:r>
                          <a:r>
                            <a:rPr lang="it-IT" sz="1600" dirty="0"/>
                            <a:t> N/m</a:t>
                          </a:r>
                        </a:p>
                      </a:txBody>
                      <a:tcPr anchor="ctr"/>
                    </a:tc>
                    <a:extLst>
                      <a:ext uri="{0D108BD9-81ED-4DB2-BD59-A6C34878D82A}">
                        <a16:rowId xmlns:a16="http://schemas.microsoft.com/office/drawing/2014/main" val="3624558921"/>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-40</a:t>
                          </a:r>
                          <a:r>
                            <a:rPr lang="el-GR" sz="1600" baseline="0" dirty="0"/>
                            <a:t>μ</a:t>
                          </a:r>
                          <a:r>
                            <a:rPr lang="it-IT" sz="1600" baseline="0" dirty="0"/>
                            <a:t>m</a:t>
                          </a:r>
                          <a:endParaRPr lang="it-IT" sz="1600" dirty="0"/>
                        </a:p>
                      </a:txBody>
                      <a:tcPr anchor="ctr"/>
                    </a:tc>
                    <a:tc rowSpan="3">
                      <a:txBody>
                        <a:bodyPr/>
                        <a:lstStyle/>
                        <a:p>
                          <a:pPr algn="l"/>
                          <a14:m>
                            <m:oMathPara xmlns:m="http://schemas.openxmlformats.org/officeDocument/2006/math">
                              <m:oMathParaPr>
                                <m:jc m:val="centerGroup"/>
                              </m:oMathParaPr>
                              <m:oMath xmlns:m="http://schemas.openxmlformats.org/officeDocument/2006/math">
                                <m:sSub>
                                  <m:sSubPr>
                                    <m:ctrlPr>
                                      <a:rPr lang="it-IT" sz="1600" i="1" smtClean="0">
                                        <a:latin typeface="Cambria Math" panose="02040503050406030204" pitchFamily="18" charset="0"/>
                                      </a:rPr>
                                    </m:ctrlPr>
                                  </m:sSubPr>
                                  <m:e>
                                    <m:r>
                                      <a:rPr lang="it-IT" sz="1600" b="0" i="1" smtClean="0">
                                        <a:latin typeface="Cambria Math" panose="02040503050406030204" pitchFamily="18" charset="0"/>
                                      </a:rPr>
                                      <m:t>𝑘</m:t>
                                    </m:r>
                                  </m:e>
                                  <m:sub>
                                    <m:r>
                                      <a:rPr lang="it-IT" sz="1600" b="0" i="1" smtClean="0">
                                        <a:latin typeface="Cambria Math" panose="02040503050406030204" pitchFamily="18" charset="0"/>
                                      </a:rPr>
                                      <m:t>𝑚</m:t>
                                    </m:r>
                                  </m:sub>
                                </m:sSub>
                              </m:oMath>
                            </m:oMathPara>
                          </a14:m>
                          <a:endParaRPr lang="it-IT" sz="1600" dirty="0"/>
                        </a:p>
                      </a:txBody>
                      <a:tcPr anchor="ctr"/>
                    </a:tc>
                    <a:tc>
                      <a:txBody>
                        <a:bodyPr/>
                        <a:lstStyle/>
                        <a:p>
                          <a:pPr algn="l"/>
                          <a:r>
                            <a:rPr lang="it-IT" sz="1600" dirty="0"/>
                            <a:t>3,01 · 10</a:t>
                          </a:r>
                          <a:r>
                            <a:rPr lang="it-IT" sz="1600" baseline="30000" dirty="0"/>
                            <a:t>5</a:t>
                          </a:r>
                          <a:r>
                            <a:rPr lang="it-IT" sz="1600" dirty="0"/>
                            <a:t> N/m</a:t>
                          </a:r>
                        </a:p>
                      </a:txBody>
                      <a:tcPr anchor="ct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-40</a:t>
                          </a:r>
                          <a:r>
                            <a:rPr lang="el-GR" sz="1600" baseline="0" dirty="0"/>
                            <a:t>μ</a:t>
                          </a:r>
                          <a:r>
                            <a:rPr lang="it-IT" sz="1600" baseline="0" dirty="0"/>
                            <a:t>m</a:t>
                          </a:r>
                          <a:endParaRPr lang="it-IT" sz="1600" dirty="0"/>
                        </a:p>
                      </a:txBody>
                      <a:tcPr anchor="ctr"/>
                    </a:tc>
                    <a:tc rowSpan="3">
                      <a:txBody>
                        <a:bodyPr/>
                        <a:lstStyle/>
                        <a:p>
                          <a:pPr algn="l"/>
                          <a14:m>
                            <m:oMathPara xmlns:m="http://schemas.openxmlformats.org/officeDocument/2006/math">
                              <m:oMathParaPr>
                                <m:jc m:val="centerGroup"/>
                              </m:oMathParaPr>
                              <m:oMath xmlns:m="http://schemas.openxmlformats.org/officeDocument/2006/math">
                                <m:sSub>
                                  <m:sSubPr>
                                    <m:ctrlPr>
                                      <a:rPr lang="it-IT" sz="1600" i="1" smtClean="0">
                                        <a:latin typeface="Cambria Math" panose="02040503050406030204" pitchFamily="18" charset="0"/>
                                      </a:rPr>
                                    </m:ctrlPr>
                                  </m:sSubPr>
                                  <m:e>
                                    <m:r>
                                      <a:rPr lang="it-IT" sz="1600" b="0" i="1" smtClean="0">
                                        <a:latin typeface="Cambria Math" panose="02040503050406030204" pitchFamily="18" charset="0"/>
                                      </a:rPr>
                                      <m:t>𝑘</m:t>
                                    </m:r>
                                  </m:e>
                                  <m:sub>
                                    <m:r>
                                      <a:rPr lang="it-IT" sz="1600" b="0" i="1" smtClean="0">
                                        <a:latin typeface="Cambria Math" panose="02040503050406030204" pitchFamily="18" charset="0"/>
                                      </a:rPr>
                                      <m:t>𝑚</m:t>
                                    </m:r>
                                  </m:sub>
                                </m:sSub>
                              </m:oMath>
                            </m:oMathPara>
                          </a14:m>
                          <a:endParaRPr lang="it-IT" sz="1600" dirty="0"/>
                        </a:p>
                      </a:txBody>
                      <a:tcPr anchor="ctr"/>
                    </a:tc>
                    <a:tc>
                      <a:txBody>
                        <a:bodyPr/>
                        <a:lstStyle/>
                        <a:p>
                          <a:pPr algn="l"/>
                          <a:r>
                            <a:rPr lang="it-IT" sz="1600" dirty="0"/>
                            <a:t>4,35 · 10</a:t>
                          </a:r>
                          <a:r>
                            <a:rPr lang="it-IT" sz="1600" baseline="30000" dirty="0"/>
                            <a:t>5</a:t>
                          </a:r>
                          <a:r>
                            <a:rPr lang="it-IT" sz="1600" dirty="0"/>
                            <a:t> N/m</a:t>
                          </a:r>
                        </a:p>
                      </a:txBody>
                      <a:tcPr anchor="ctr"/>
                    </a:tc>
                    <a:extLst>
                      <a:ext uri="{0D108BD9-81ED-4DB2-BD59-A6C34878D82A}">
                        <a16:rowId xmlns:a16="http://schemas.microsoft.com/office/drawing/2014/main" val="1158403478"/>
                      </a:ext>
                    </a:extLst>
                  </a:tr>
                  <a:tr h="370840">
                    <a:tc>
                      <a:txBody>
                        <a:bodyPr/>
                        <a:lstStyle/>
                        <a:p>
                          <a:pPr algn="l"/>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tc vMerge="1">
                      <a:txBody>
                        <a:bodyPr/>
                        <a:lstStyle/>
                        <a:p>
                          <a:endParaRPr lang="it-IT" sz="1600" dirty="0"/>
                        </a:p>
                      </a:txBody>
                      <a:tcPr/>
                    </a:tc>
                    <a:tc vMerge="1">
                      <a:txBody>
                        <a:bodyPr/>
                        <a:lstStyle/>
                        <a:p>
                          <a:endParaRPr lang="it-IT" sz="1600" dirty="0"/>
                        </a:p>
                      </a:txBody>
                      <a:tcPr/>
                    </a:tc>
                    <a:tc>
                      <a:txBody>
                        <a:bodyPr/>
                        <a:lstStyle/>
                        <a:p>
                          <a:pPr algn="l"/>
                          <a:r>
                            <a:rPr lang="it-IT" sz="1600" dirty="0"/>
                            <a:t>3,03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pPr algn="l"/>
                          <a:r>
                            <a:rPr lang="it-IT" sz="1600" dirty="0"/>
                            <a:t>4,37 · 10</a:t>
                          </a:r>
                          <a:r>
                            <a:rPr lang="it-IT" sz="1600" baseline="30000" dirty="0"/>
                            <a:t>5</a:t>
                          </a:r>
                          <a:r>
                            <a:rPr lang="it-IT" sz="1600" dirty="0"/>
                            <a:t> N/m</a:t>
                          </a:r>
                        </a:p>
                      </a:txBody>
                      <a:tcPr anchor="ctr"/>
                    </a:tc>
                    <a:extLst>
                      <a:ext uri="{0D108BD9-81ED-4DB2-BD59-A6C34878D82A}">
                        <a16:rowId xmlns:a16="http://schemas.microsoft.com/office/drawing/2014/main" val="1010429684"/>
                      </a:ext>
                    </a:extLst>
                  </a:tr>
                  <a:tr h="370840">
                    <a:tc>
                      <a:txBody>
                        <a:bodyPr/>
                        <a:lstStyle/>
                        <a:p>
                          <a:pPr algn="l"/>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tc vMerge="1">
                      <a:txBody>
                        <a:bodyPr/>
                        <a:lstStyle/>
                        <a:p>
                          <a:endParaRPr lang="it-IT" sz="1600" dirty="0"/>
                        </a:p>
                      </a:txBody>
                      <a:tcPr/>
                    </a:tc>
                    <a:tc vMerge="1">
                      <a:txBody>
                        <a:bodyPr/>
                        <a:lstStyle/>
                        <a:p>
                          <a:endParaRPr lang="it-IT" sz="1600" dirty="0"/>
                        </a:p>
                      </a:txBody>
                      <a:tcPr/>
                    </a:tc>
                    <a:tc>
                      <a:txBody>
                        <a:bodyPr/>
                        <a:lstStyle/>
                        <a:p>
                          <a:pPr algn="l"/>
                          <a:r>
                            <a:rPr lang="it-IT" sz="1600" dirty="0"/>
                            <a:t>3,05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pPr algn="l"/>
                          <a:r>
                            <a:rPr lang="it-IT" sz="1600" dirty="0"/>
                            <a:t>4,41 · 10</a:t>
                          </a:r>
                          <a:r>
                            <a:rPr lang="it-IT" sz="1600" baseline="30000" dirty="0"/>
                            <a:t>5</a:t>
                          </a:r>
                          <a:r>
                            <a:rPr lang="it-IT" sz="1600" dirty="0"/>
                            <a:t> N/m</a:t>
                          </a:r>
                        </a:p>
                      </a:txBody>
                      <a:tcPr anchor="ctr"/>
                    </a:tc>
                    <a:extLst>
                      <a:ext uri="{0D108BD9-81ED-4DB2-BD59-A6C34878D82A}">
                        <a16:rowId xmlns:a16="http://schemas.microsoft.com/office/drawing/2014/main" val="2743798546"/>
                      </a:ext>
                    </a:extLst>
                  </a:tr>
                  <a:tr h="370840">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-50</a:t>
                          </a:r>
                          <a:r>
                            <a:rPr lang="el-GR" sz="1600" baseline="0" dirty="0"/>
                            <a:t>μ</a:t>
                          </a:r>
                          <a:r>
                            <a:rPr lang="it-IT" sz="1600" baseline="0" dirty="0"/>
                            <a:t>m</a:t>
                          </a:r>
                          <a:endParaRPr lang="it-IT" sz="1600" dirty="0"/>
                        </a:p>
                      </a:txBody>
                      <a:tcPr anchor="ct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it-IT" sz="1600" i="1" smtClean="0">
                                        <a:latin typeface="Cambria Math" panose="02040503050406030204" pitchFamily="18" charset="0"/>
                                      </a:rPr>
                                    </m:ctrlPr>
                                  </m:sSubPr>
                                  <m:e>
                                    <m:r>
                                      <a:rPr lang="it-IT" sz="1600" b="0" i="1" smtClean="0">
                                        <a:latin typeface="Cambria Math" panose="02040503050406030204" pitchFamily="18" charset="0"/>
                                      </a:rPr>
                                      <m:t>𝑘</m:t>
                                    </m:r>
                                  </m:e>
                                  <m:sub>
                                    <m:r>
                                      <a:rPr lang="it-IT" sz="1600" b="0" i="1" smtClean="0">
                                        <a:latin typeface="Cambria Math" panose="02040503050406030204" pitchFamily="18" charset="0"/>
                                      </a:rPr>
                                      <m:t>𝑚</m:t>
                                    </m:r>
                                  </m:sub>
                                </m:sSub>
                                <m:r>
                                  <a:rPr lang="it-IT" sz="1600" b="0" i="1" smtClean="0">
                                    <a:latin typeface="Cambria Math" panose="02040503050406030204" pitchFamily="18" charset="0"/>
                                  </a:rPr>
                                  <m:t>=</m:t>
                                </m:r>
                                <m:sSub>
                                  <m:sSubPr>
                                    <m:ctrlPr>
                                      <a:rPr lang="it-IT" sz="1600" b="0" i="1" smtClean="0">
                                        <a:latin typeface="Cambria Math" panose="02040503050406030204" pitchFamily="18" charset="0"/>
                                      </a:rPr>
                                    </m:ctrlPr>
                                  </m:sSubPr>
                                  <m:e>
                                    <m:r>
                                      <a:rPr lang="it-IT" sz="1600" b="0" i="1" smtClean="0">
                                        <a:latin typeface="Cambria Math" panose="02040503050406030204" pitchFamily="18" charset="0"/>
                                      </a:rPr>
                                      <m:t>𝐴</m:t>
                                    </m:r>
                                  </m:e>
                                  <m:sub>
                                    <m:r>
                                      <a:rPr lang="it-IT" sz="1600" b="0" i="1" smtClean="0">
                                        <a:latin typeface="Cambria Math" panose="02040503050406030204" pitchFamily="18" charset="0"/>
                                      </a:rPr>
                                      <m:t>𝑚</m:t>
                                    </m:r>
                                  </m:sub>
                                </m:sSub>
                                <m:f>
                                  <m:fPr>
                                    <m:ctrlPr>
                                      <a:rPr lang="it-IT" sz="1600" b="0" i="1" smtClean="0">
                                        <a:latin typeface="Cambria Math" panose="02040503050406030204" pitchFamily="18" charset="0"/>
                                      </a:rPr>
                                    </m:ctrlPr>
                                  </m:fPr>
                                  <m:num>
                                    <m:r>
                                      <a:rPr lang="it-IT" sz="1600" b="0" i="1" smtClean="0">
                                        <a:latin typeface="Cambria Math" panose="02040503050406030204" pitchFamily="18" charset="0"/>
                                        <a:ea typeface="Cambria Math" panose="02040503050406030204" pitchFamily="18" charset="0"/>
                                      </a:rPr>
                                      <m:t>∆</m:t>
                                    </m:r>
                                    <m:r>
                                      <a:rPr lang="it-IT" sz="1600" b="0" i="1" smtClean="0">
                                        <a:latin typeface="Cambria Math" panose="02040503050406030204" pitchFamily="18" charset="0"/>
                                        <a:ea typeface="Cambria Math" panose="02040503050406030204" pitchFamily="18" charset="0"/>
                                      </a:rPr>
                                      <m:t>𝑃</m:t>
                                    </m:r>
                                  </m:num>
                                  <m:den>
                                    <m:r>
                                      <a:rPr lang="it-IT" sz="1600" b="0" i="1" smtClean="0">
                                        <a:latin typeface="Cambria Math" panose="02040503050406030204" pitchFamily="18" charset="0"/>
                                        <a:ea typeface="Cambria Math" panose="02040503050406030204" pitchFamily="18" charset="0"/>
                                      </a:rPr>
                                      <m:t>∆</m:t>
                                    </m:r>
                                    <m:r>
                                      <a:rPr lang="it-IT" sz="1600" b="0" i="1" smtClean="0">
                                        <a:latin typeface="Cambria Math" panose="02040503050406030204" pitchFamily="18" charset="0"/>
                                        <a:ea typeface="Cambria Math" panose="02040503050406030204" pitchFamily="18" charset="0"/>
                                      </a:rPr>
                                      <m:t>𝑥</m:t>
                                    </m:r>
                                  </m:den>
                                </m:f>
                              </m:oMath>
                            </m:oMathPara>
                          </a14:m>
                          <a:endParaRPr lang="it-IT" sz="1600" dirty="0"/>
                        </a:p>
                        <a:p>
                          <a:pPr algn="l"/>
                          <a:endParaRPr lang="it-IT" sz="1600" dirty="0"/>
                        </a:p>
                      </a:txBody>
                      <a:tcPr anchor="ctr"/>
                    </a:tc>
                    <a:tc>
                      <a:txBody>
                        <a:bodyPr/>
                        <a:lstStyle/>
                        <a:p>
                          <a:pPr algn="l"/>
                          <a:r>
                            <a:rPr lang="it-IT" sz="1600" dirty="0"/>
                            <a:t>1,94 · 10</a:t>
                          </a:r>
                          <a:r>
                            <a:rPr lang="it-IT" sz="1600" baseline="30000" dirty="0"/>
                            <a:t>5</a:t>
                          </a:r>
                          <a:r>
                            <a:rPr lang="it-IT" sz="1600" dirty="0"/>
                            <a:t> N/m</a:t>
                          </a:r>
                        </a:p>
                      </a:txBody>
                      <a:tcPr anchor="ct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-50</a:t>
                          </a:r>
                          <a:r>
                            <a:rPr lang="el-GR" sz="1600" baseline="0" dirty="0"/>
                            <a:t>μ</a:t>
                          </a:r>
                          <a:r>
                            <a:rPr lang="it-IT" sz="1600" baseline="0" dirty="0"/>
                            <a:t>m</a:t>
                          </a:r>
                          <a:endParaRPr lang="it-IT" sz="1600" dirty="0"/>
                        </a:p>
                      </a:txBody>
                      <a:tcPr anchor="ctr"/>
                    </a:tc>
                    <a:tc rowSpan="3">
                      <a:txBody>
                        <a:bodyPr/>
                        <a:lstStyle/>
                        <a:p>
                          <a:pPr algn="l"/>
                          <a14:m>
                            <m:oMathPara xmlns:m="http://schemas.openxmlformats.org/officeDocument/2006/math">
                              <m:oMathParaPr>
                                <m:jc m:val="centerGroup"/>
                              </m:oMathParaPr>
                              <m:oMath xmlns:m="http://schemas.openxmlformats.org/officeDocument/2006/math">
                                <m:sSub>
                                  <m:sSubPr>
                                    <m:ctrlPr>
                                      <a:rPr lang="it-IT" sz="1600" i="1" smtClean="0">
                                        <a:latin typeface="Cambria Math" panose="02040503050406030204" pitchFamily="18" charset="0"/>
                                      </a:rPr>
                                    </m:ctrlPr>
                                  </m:sSubPr>
                                  <m:e>
                                    <m:r>
                                      <a:rPr lang="it-IT" sz="1600" b="0" i="1" smtClean="0">
                                        <a:latin typeface="Cambria Math" panose="02040503050406030204" pitchFamily="18" charset="0"/>
                                      </a:rPr>
                                      <m:t>𝑘</m:t>
                                    </m:r>
                                  </m:e>
                                  <m:sub>
                                    <m:r>
                                      <a:rPr lang="it-IT" sz="1600" b="0" i="1" smtClean="0">
                                        <a:latin typeface="Cambria Math" panose="02040503050406030204" pitchFamily="18" charset="0"/>
                                      </a:rPr>
                                      <m:t>𝑚</m:t>
                                    </m:r>
                                  </m:sub>
                                </m:sSub>
                              </m:oMath>
                            </m:oMathPara>
                          </a14:m>
                          <a:endParaRPr lang="it-IT" sz="1600" dirty="0"/>
                        </a:p>
                      </a:txBody>
                      <a:tcPr anchor="ctr"/>
                    </a:tc>
                    <a:tc>
                      <a:txBody>
                        <a:bodyPr/>
                        <a:lstStyle/>
                        <a:p>
                          <a:pPr algn="l"/>
                          <a:r>
                            <a:rPr lang="it-IT" sz="1600" dirty="0"/>
                            <a:t>2,59 · 10</a:t>
                          </a:r>
                          <a:r>
                            <a:rPr lang="it-IT" sz="1600" baseline="30000" dirty="0"/>
                            <a:t>5</a:t>
                          </a:r>
                          <a:r>
                            <a:rPr lang="it-IT" sz="1600" dirty="0"/>
                            <a:t> N/m</a:t>
                          </a:r>
                        </a:p>
                      </a:txBody>
                      <a:tcPr anchor="ct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-50</a:t>
                          </a:r>
                          <a:r>
                            <a:rPr lang="el-GR" sz="1600" baseline="0" dirty="0"/>
                            <a:t>μ</a:t>
                          </a:r>
                          <a:r>
                            <a:rPr lang="it-IT" sz="1600" baseline="0" dirty="0"/>
                            <a:t>m</a:t>
                          </a:r>
                          <a:endParaRPr lang="it-IT" sz="1600" dirty="0"/>
                        </a:p>
                      </a:txBody>
                      <a:tcPr anchor="ctr"/>
                    </a:tc>
                    <a:tc rowSpan="3">
                      <a:txBody>
                        <a:bodyPr/>
                        <a:lstStyle/>
                        <a:p>
                          <a:pPr algn="l"/>
                          <a14:m>
                            <m:oMathPara xmlns:m="http://schemas.openxmlformats.org/officeDocument/2006/math">
                              <m:oMathParaPr>
                                <m:jc m:val="centerGroup"/>
                              </m:oMathParaPr>
                              <m:oMath xmlns:m="http://schemas.openxmlformats.org/officeDocument/2006/math">
                                <m:sSub>
                                  <m:sSubPr>
                                    <m:ctrlPr>
                                      <a:rPr lang="it-IT" sz="1600" i="1" smtClean="0">
                                        <a:latin typeface="Cambria Math" panose="02040503050406030204" pitchFamily="18" charset="0"/>
                                      </a:rPr>
                                    </m:ctrlPr>
                                  </m:sSubPr>
                                  <m:e>
                                    <m:r>
                                      <a:rPr lang="it-IT" sz="1600" b="0" i="1" smtClean="0">
                                        <a:latin typeface="Cambria Math" panose="02040503050406030204" pitchFamily="18" charset="0"/>
                                      </a:rPr>
                                      <m:t>𝑘</m:t>
                                    </m:r>
                                  </m:e>
                                  <m:sub>
                                    <m:r>
                                      <a:rPr lang="it-IT" sz="1600" b="0" i="1" smtClean="0">
                                        <a:latin typeface="Cambria Math" panose="02040503050406030204" pitchFamily="18" charset="0"/>
                                      </a:rPr>
                                      <m:t>𝑚</m:t>
                                    </m:r>
                                  </m:sub>
                                </m:sSub>
                              </m:oMath>
                            </m:oMathPara>
                          </a14:m>
                          <a:endParaRPr lang="it-IT" sz="1600" dirty="0"/>
                        </a:p>
                      </a:txBody>
                      <a:tcPr anchor="ctr"/>
                    </a:tc>
                    <a:tc>
                      <a:txBody>
                        <a:bodyPr/>
                        <a:lstStyle/>
                        <a:p>
                          <a:pPr algn="l"/>
                          <a:r>
                            <a:rPr lang="it-IT" sz="1600" dirty="0"/>
                            <a:t>2,99 · 10</a:t>
                          </a:r>
                          <a:r>
                            <a:rPr lang="it-IT" sz="1600" baseline="30000" dirty="0"/>
                            <a:t>5</a:t>
                          </a:r>
                          <a:r>
                            <a:rPr lang="it-IT" sz="1600" dirty="0"/>
                            <a:t> N/m</a:t>
                          </a:r>
                        </a:p>
                      </a:txBody>
                      <a:tcPr anchor="ct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-50</a:t>
                          </a:r>
                          <a:r>
                            <a:rPr lang="el-GR" sz="1600" baseline="0" dirty="0"/>
                            <a:t>μ</a:t>
                          </a:r>
                          <a:r>
                            <a:rPr lang="it-IT" sz="1600" baseline="0" dirty="0"/>
                            <a:t>m</a:t>
                          </a:r>
                          <a:endParaRPr lang="it-IT" sz="1600" dirty="0"/>
                        </a:p>
                      </a:txBody>
                      <a:tcPr anchor="ctr"/>
                    </a:tc>
                    <a:tc rowSpan="3">
                      <a:txBody>
                        <a:bodyPr/>
                        <a:lstStyle/>
                        <a:p>
                          <a:pPr algn="l"/>
                          <a14:m>
                            <m:oMathPara xmlns:m="http://schemas.openxmlformats.org/officeDocument/2006/math">
                              <m:oMathParaPr>
                                <m:jc m:val="centerGroup"/>
                              </m:oMathParaPr>
                              <m:oMath xmlns:m="http://schemas.openxmlformats.org/officeDocument/2006/math">
                                <m:sSub>
                                  <m:sSubPr>
                                    <m:ctrlPr>
                                      <a:rPr lang="it-IT" sz="1600" i="1" smtClean="0">
                                        <a:latin typeface="Cambria Math" panose="02040503050406030204" pitchFamily="18" charset="0"/>
                                      </a:rPr>
                                    </m:ctrlPr>
                                  </m:sSubPr>
                                  <m:e>
                                    <m:r>
                                      <a:rPr lang="it-IT" sz="1600" b="0" i="1" smtClean="0">
                                        <a:latin typeface="Cambria Math" panose="02040503050406030204" pitchFamily="18" charset="0"/>
                                      </a:rPr>
                                      <m:t>𝑘</m:t>
                                    </m:r>
                                  </m:e>
                                  <m:sub>
                                    <m:r>
                                      <a:rPr lang="it-IT" sz="1600" b="0" i="1" smtClean="0">
                                        <a:latin typeface="Cambria Math" panose="02040503050406030204" pitchFamily="18" charset="0"/>
                                      </a:rPr>
                                      <m:t>𝑚</m:t>
                                    </m:r>
                                  </m:sub>
                                </m:sSub>
                              </m:oMath>
                            </m:oMathPara>
                          </a14:m>
                          <a:endParaRPr lang="it-IT" sz="1600" dirty="0"/>
                        </a:p>
                      </a:txBody>
                      <a:tcPr anchor="ctr"/>
                    </a:tc>
                    <a:tc>
                      <a:txBody>
                        <a:bodyPr/>
                        <a:lstStyle/>
                        <a:p>
                          <a:pPr algn="l"/>
                          <a:r>
                            <a:rPr lang="it-IT" sz="1600" dirty="0"/>
                            <a:t>4,26 · 10</a:t>
                          </a:r>
                          <a:r>
                            <a:rPr lang="it-IT" sz="1600" baseline="30000" dirty="0"/>
                            <a:t>5</a:t>
                          </a:r>
                          <a:r>
                            <a:rPr lang="it-IT" sz="1600" dirty="0"/>
                            <a:t> N/m</a:t>
                          </a:r>
                        </a:p>
                      </a:txBody>
                      <a:tcPr anchor="ctr"/>
                    </a:tc>
                    <a:extLst>
                      <a:ext uri="{0D108BD9-81ED-4DB2-BD59-A6C34878D82A}">
                        <a16:rowId xmlns:a16="http://schemas.microsoft.com/office/drawing/2014/main" val="2131493858"/>
                      </a:ext>
                    </a:extLst>
                  </a:tr>
                  <a:tr h="370840">
                    <a:tc vMerge="1">
                      <a:txBody>
                        <a:bodyPr/>
                        <a:lstStyle/>
                        <a:p>
                          <a:endParaRPr lang="it-IT" sz="1600" dirty="0"/>
                        </a:p>
                      </a:txBody>
                      <a:tcPr/>
                    </a:tc>
                    <a:tc vMerge="1">
                      <a:txBody>
                        <a:bodyPr/>
                        <a:lstStyle/>
                        <a:p>
                          <a:endParaRPr lang="it-IT" sz="1600" dirty="0"/>
                        </a:p>
                      </a:txBody>
                      <a:tcPr/>
                    </a:tc>
                    <a:tc>
                      <a:txBody>
                        <a:bodyPr/>
                        <a:lstStyle/>
                        <a:p>
                          <a:pPr algn="l"/>
                          <a:r>
                            <a:rPr lang="it-IT" sz="1600" dirty="0"/>
                            <a:t>1,95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pPr algn="l"/>
                          <a:r>
                            <a:rPr lang="it-IT" sz="1600" dirty="0"/>
                            <a:t>2,59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pPr algn="l"/>
                          <a:r>
                            <a:rPr lang="it-IT" sz="1600" dirty="0"/>
                            <a:t>2,99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pPr algn="l"/>
                          <a:r>
                            <a:rPr lang="it-IT" sz="1600" dirty="0"/>
                            <a:t>4,31 · 10</a:t>
                          </a:r>
                          <a:r>
                            <a:rPr lang="it-IT" sz="1600" baseline="30000" dirty="0"/>
                            <a:t>5</a:t>
                          </a:r>
                          <a:r>
                            <a:rPr lang="it-IT" sz="1600" dirty="0"/>
                            <a:t> N/m</a:t>
                          </a:r>
                        </a:p>
                      </a:txBody>
                      <a:tcPr anchor="ctr"/>
                    </a:tc>
                    <a:extLst>
                      <a:ext uri="{0D108BD9-81ED-4DB2-BD59-A6C34878D82A}">
                        <a16:rowId xmlns:a16="http://schemas.microsoft.com/office/drawing/2014/main" val="1898365279"/>
                      </a:ext>
                    </a:extLst>
                  </a:tr>
                  <a:tr h="370840">
                    <a:tc vMerge="1">
                      <a:txBody>
                        <a:bodyPr/>
                        <a:lstStyle/>
                        <a:p>
                          <a:endParaRPr lang="it-IT" sz="1600" dirty="0"/>
                        </a:p>
                      </a:txBody>
                      <a:tcPr/>
                    </a:tc>
                    <a:tc vMerge="1">
                      <a:txBody>
                        <a:bodyPr/>
                        <a:lstStyle/>
                        <a:p>
                          <a:endParaRPr lang="it-IT" sz="1600" dirty="0"/>
                        </a:p>
                      </a:txBody>
                      <a:tcPr/>
                    </a:tc>
                    <a:tc>
                      <a:txBody>
                        <a:bodyPr/>
                        <a:lstStyle/>
                        <a:p>
                          <a:pPr algn="l"/>
                          <a:r>
                            <a:rPr lang="it-IT" sz="1600" dirty="0"/>
                            <a:t>1,94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pPr algn="l"/>
                          <a:r>
                            <a:rPr lang="it-IT" sz="1600" dirty="0"/>
                            <a:t>2,58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pPr algn="l"/>
                          <a:r>
                            <a:rPr lang="it-IT" sz="1600" dirty="0"/>
                            <a:t>3,00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pPr algn="l"/>
                          <a:r>
                            <a:rPr lang="it-IT" sz="1600" dirty="0"/>
                            <a:t>4,33 · 10</a:t>
                          </a:r>
                          <a:r>
                            <a:rPr lang="it-IT" sz="1600" baseline="30000" dirty="0"/>
                            <a:t>5</a:t>
                          </a:r>
                          <a:r>
                            <a:rPr lang="it-IT" sz="1600" dirty="0"/>
                            <a:t> N/m</a:t>
                          </a:r>
                        </a:p>
                      </a:txBody>
                      <a:tcPr anchor="ctr"/>
                    </a:tc>
                    <a:extLst>
                      <a:ext uri="{0D108BD9-81ED-4DB2-BD59-A6C34878D82A}">
                        <a16:rowId xmlns:a16="http://schemas.microsoft.com/office/drawing/2014/main" val="950009371"/>
                      </a:ext>
                    </a:extLst>
                  </a:tr>
                  <a:tr h="370840">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-60</a:t>
                          </a:r>
                          <a:r>
                            <a:rPr lang="el-GR" sz="1600" baseline="0" dirty="0"/>
                            <a:t>μ</a:t>
                          </a:r>
                          <a:r>
                            <a:rPr lang="it-IT" sz="1600" baseline="0" dirty="0"/>
                            <a:t>m</a:t>
                          </a:r>
                          <a:endParaRPr lang="it-IT" sz="1600" dirty="0"/>
                        </a:p>
                      </a:txBody>
                      <a:tcPr anchor="ct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it-IT" sz="1600" i="1" smtClean="0">
                                        <a:latin typeface="Cambria Math" panose="02040503050406030204" pitchFamily="18" charset="0"/>
                                      </a:rPr>
                                    </m:ctrlPr>
                                  </m:sSubPr>
                                  <m:e>
                                    <m:r>
                                      <a:rPr lang="it-IT" sz="1600" b="0" i="1" smtClean="0">
                                        <a:latin typeface="Cambria Math" panose="02040503050406030204" pitchFamily="18" charset="0"/>
                                      </a:rPr>
                                      <m:t>𝑘</m:t>
                                    </m:r>
                                  </m:e>
                                  <m:sub>
                                    <m:r>
                                      <a:rPr lang="it-IT" sz="1600" b="0" i="1" smtClean="0">
                                        <a:latin typeface="Cambria Math" panose="02040503050406030204" pitchFamily="18" charset="0"/>
                                      </a:rPr>
                                      <m:t>𝑚</m:t>
                                    </m:r>
                                  </m:sub>
                                </m:sSub>
                              </m:oMath>
                            </m:oMathPara>
                          </a14:m>
                          <a:endParaRPr lang="it-IT" sz="1600" dirty="0"/>
                        </a:p>
                        <a:p>
                          <a:pPr algn="l"/>
                          <a:endParaRPr lang="it-IT" sz="1600" dirty="0"/>
                        </a:p>
                      </a:txBody>
                      <a:tcPr anchor="ctr"/>
                    </a:tc>
                    <a:tc>
                      <a:txBody>
                        <a:bodyPr/>
                        <a:lstStyle/>
                        <a:p>
                          <a:pPr algn="l"/>
                          <a:r>
                            <a:rPr lang="it-IT" sz="1600" dirty="0"/>
                            <a:t>1,93 · 10</a:t>
                          </a:r>
                          <a:r>
                            <a:rPr lang="it-IT" sz="1600" baseline="30000" dirty="0"/>
                            <a:t>5</a:t>
                          </a:r>
                          <a:r>
                            <a:rPr lang="it-IT" sz="1600" dirty="0"/>
                            <a:t> N/m</a:t>
                          </a:r>
                        </a:p>
                      </a:txBody>
                      <a:tcPr anchor="ct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-60</a:t>
                          </a:r>
                          <a:r>
                            <a:rPr lang="el-GR" sz="1600" baseline="0" dirty="0"/>
                            <a:t>μ</a:t>
                          </a:r>
                          <a:r>
                            <a:rPr lang="it-IT" sz="1600" baseline="0" dirty="0"/>
                            <a:t>m</a:t>
                          </a:r>
                          <a:endParaRPr lang="it-IT" sz="1600" dirty="0"/>
                        </a:p>
                      </a:txBody>
                      <a:tcPr anchor="ctr"/>
                    </a:tc>
                    <a:tc rowSpan="3">
                      <a:txBody>
                        <a:bodyPr/>
                        <a:lstStyle/>
                        <a:p>
                          <a:pPr algn="l"/>
                          <a14:m>
                            <m:oMathPara xmlns:m="http://schemas.openxmlformats.org/officeDocument/2006/math">
                              <m:oMathParaPr>
                                <m:jc m:val="centerGroup"/>
                              </m:oMathParaPr>
                              <m:oMath xmlns:m="http://schemas.openxmlformats.org/officeDocument/2006/math">
                                <m:sSub>
                                  <m:sSubPr>
                                    <m:ctrlPr>
                                      <a:rPr lang="it-IT" sz="1600" i="1" smtClean="0">
                                        <a:latin typeface="Cambria Math" panose="02040503050406030204" pitchFamily="18" charset="0"/>
                                      </a:rPr>
                                    </m:ctrlPr>
                                  </m:sSubPr>
                                  <m:e>
                                    <m:r>
                                      <a:rPr lang="it-IT" sz="1600" b="0" i="1" smtClean="0">
                                        <a:latin typeface="Cambria Math" panose="02040503050406030204" pitchFamily="18" charset="0"/>
                                      </a:rPr>
                                      <m:t>𝑘</m:t>
                                    </m:r>
                                  </m:e>
                                  <m:sub>
                                    <m:r>
                                      <a:rPr lang="it-IT" sz="1600" b="0" i="1" smtClean="0">
                                        <a:latin typeface="Cambria Math" panose="02040503050406030204" pitchFamily="18" charset="0"/>
                                      </a:rPr>
                                      <m:t>𝑚</m:t>
                                    </m:r>
                                  </m:sub>
                                </m:sSub>
                              </m:oMath>
                            </m:oMathPara>
                          </a14:m>
                          <a:endParaRPr lang="it-IT" sz="1600" dirty="0"/>
                        </a:p>
                      </a:txBody>
                      <a:tcPr anchor="ctr"/>
                    </a:tc>
                    <a:tc>
                      <a:txBody>
                        <a:bodyPr/>
                        <a:lstStyle/>
                        <a:p>
                          <a:pPr algn="l"/>
                          <a:r>
                            <a:rPr lang="it-IT" sz="1600" dirty="0"/>
                            <a:t>2,60 · 10</a:t>
                          </a:r>
                          <a:r>
                            <a:rPr lang="it-IT" sz="1600" baseline="30000" dirty="0"/>
                            <a:t>5</a:t>
                          </a:r>
                          <a:r>
                            <a:rPr lang="it-IT" sz="1600" dirty="0"/>
                            <a:t> N/m</a:t>
                          </a:r>
                        </a:p>
                      </a:txBody>
                      <a:tcPr anchor="ctr"/>
                    </a:tc>
                    <a:tc>
                      <a:txBody>
                        <a:bodyPr/>
                        <a:lstStyle/>
                        <a:p>
                          <a:pPr algn="l"/>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extLst>
                      <a:ext uri="{0D108BD9-81ED-4DB2-BD59-A6C34878D82A}">
                        <a16:rowId xmlns:a16="http://schemas.microsoft.com/office/drawing/2014/main" val="3175652112"/>
                      </a:ext>
                    </a:extLst>
                  </a:tr>
                  <a:tr h="370840">
                    <a:tc vMerge="1">
                      <a:txBody>
                        <a:bodyPr/>
                        <a:lstStyle/>
                        <a:p>
                          <a:endParaRPr lang="it-IT" sz="1600" dirty="0"/>
                        </a:p>
                      </a:txBody>
                      <a:tcPr/>
                    </a:tc>
                    <a:tc vMerge="1">
                      <a:txBody>
                        <a:bodyPr/>
                        <a:lstStyle/>
                        <a:p>
                          <a:endParaRPr lang="it-IT" sz="1600" dirty="0"/>
                        </a:p>
                      </a:txBody>
                      <a:tcPr/>
                    </a:tc>
                    <a:tc>
                      <a:txBody>
                        <a:bodyPr/>
                        <a:lstStyle/>
                        <a:p>
                          <a:pPr algn="l"/>
                          <a:r>
                            <a:rPr lang="it-IT" sz="1600" dirty="0"/>
                            <a:t>1,93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pPr algn="l"/>
                          <a:r>
                            <a:rPr lang="it-IT" sz="1600" dirty="0"/>
                            <a:t>2,60 · 10</a:t>
                          </a:r>
                          <a:r>
                            <a:rPr lang="it-IT" sz="1600" baseline="30000" dirty="0"/>
                            <a:t>5</a:t>
                          </a:r>
                          <a:r>
                            <a:rPr lang="it-IT" sz="1600" dirty="0"/>
                            <a:t> N/m</a:t>
                          </a:r>
                        </a:p>
                      </a:txBody>
                      <a:tcPr anchor="ctr"/>
                    </a:tc>
                    <a:tc>
                      <a:txBody>
                        <a:bodyPr/>
                        <a:lstStyle/>
                        <a:p>
                          <a:pPr algn="l"/>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extLst>
                      <a:ext uri="{0D108BD9-81ED-4DB2-BD59-A6C34878D82A}">
                        <a16:rowId xmlns:a16="http://schemas.microsoft.com/office/drawing/2014/main" val="1167403734"/>
                      </a:ext>
                    </a:extLst>
                  </a:tr>
                  <a:tr h="370840">
                    <a:tc vMerge="1">
                      <a:txBody>
                        <a:bodyPr/>
                        <a:lstStyle/>
                        <a:p>
                          <a:endParaRPr lang="it-IT" sz="1600" dirty="0"/>
                        </a:p>
                      </a:txBody>
                      <a:tcPr/>
                    </a:tc>
                    <a:tc vMerge="1">
                      <a:txBody>
                        <a:bodyPr/>
                        <a:lstStyle/>
                        <a:p>
                          <a:endParaRPr lang="it-IT" sz="1600" dirty="0"/>
                        </a:p>
                      </a:txBody>
                      <a:tcPr/>
                    </a:tc>
                    <a:tc>
                      <a:txBody>
                        <a:bodyPr/>
                        <a:lstStyle/>
                        <a:p>
                          <a:pPr algn="l"/>
                          <a:r>
                            <a:rPr lang="it-IT" sz="1600" dirty="0"/>
                            <a:t>1,93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pPr algn="l"/>
                          <a:r>
                            <a:rPr lang="it-IT" sz="1600" dirty="0"/>
                            <a:t>2,60 · 10</a:t>
                          </a:r>
                          <a:r>
                            <a:rPr lang="it-IT" sz="1600" baseline="30000" dirty="0"/>
                            <a:t>5</a:t>
                          </a:r>
                          <a:r>
                            <a:rPr lang="it-IT" sz="1600" dirty="0"/>
                            <a:t> N/m</a:t>
                          </a:r>
                        </a:p>
                      </a:txBody>
                      <a:tcPr anchor="ctr"/>
                    </a:tc>
                    <a:tc>
                      <a:txBody>
                        <a:bodyPr/>
                        <a:lstStyle/>
                        <a:p>
                          <a:pPr algn="l"/>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extLst>
                      <a:ext uri="{0D108BD9-81ED-4DB2-BD59-A6C34878D82A}">
                        <a16:rowId xmlns:a16="http://schemas.microsoft.com/office/drawing/2014/main" val="449520711"/>
                      </a:ext>
                    </a:extLst>
                  </a:tr>
                  <a:tr h="370840">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-70</a:t>
                          </a:r>
                          <a:r>
                            <a:rPr lang="el-GR" sz="1600" baseline="0" dirty="0"/>
                            <a:t>μ</a:t>
                          </a:r>
                          <a:r>
                            <a:rPr lang="it-IT" sz="1600" baseline="0" dirty="0"/>
                            <a:t>m</a:t>
                          </a:r>
                          <a:endParaRPr lang="it-IT" sz="1600" dirty="0"/>
                        </a:p>
                      </a:txBody>
                      <a:tcPr anchor="ctr"/>
                    </a:tc>
                    <a:tc rowSpan="3">
                      <a:txBody>
                        <a:bodyPr/>
                        <a:lstStyle/>
                        <a:p>
                          <a:pPr algn="l"/>
                          <a14:m>
                            <m:oMathPara xmlns:m="http://schemas.openxmlformats.org/officeDocument/2006/math">
                              <m:oMathParaPr>
                                <m:jc m:val="centerGroup"/>
                              </m:oMathParaPr>
                              <m:oMath xmlns:m="http://schemas.openxmlformats.org/officeDocument/2006/math">
                                <m:sSub>
                                  <m:sSubPr>
                                    <m:ctrlPr>
                                      <a:rPr lang="it-IT" sz="1600" i="1" smtClean="0">
                                        <a:latin typeface="Cambria Math" panose="02040503050406030204" pitchFamily="18" charset="0"/>
                                      </a:rPr>
                                    </m:ctrlPr>
                                  </m:sSubPr>
                                  <m:e>
                                    <m:r>
                                      <a:rPr lang="it-IT" sz="1600" b="0" i="1" smtClean="0">
                                        <a:latin typeface="Cambria Math" panose="02040503050406030204" pitchFamily="18" charset="0"/>
                                      </a:rPr>
                                      <m:t>𝑘</m:t>
                                    </m:r>
                                  </m:e>
                                  <m:sub>
                                    <m:r>
                                      <a:rPr lang="it-IT" sz="1600" b="0" i="1" smtClean="0">
                                        <a:latin typeface="Cambria Math" panose="02040503050406030204" pitchFamily="18" charset="0"/>
                                      </a:rPr>
                                      <m:t>𝑚</m:t>
                                    </m:r>
                                  </m:sub>
                                </m:sSub>
                              </m:oMath>
                            </m:oMathPara>
                          </a14:m>
                          <a:endParaRPr lang="it-IT" sz="1600" dirty="0"/>
                        </a:p>
                      </a:txBody>
                      <a:tcPr anchor="ctr"/>
                    </a:tc>
                    <a:tc>
                      <a:txBody>
                        <a:bodyPr/>
                        <a:lstStyle/>
                        <a:p>
                          <a:pPr algn="l"/>
                          <a:r>
                            <a:rPr lang="it-IT" sz="1600" dirty="0"/>
                            <a:t>1,85 · 10</a:t>
                          </a:r>
                          <a:r>
                            <a:rPr lang="it-IT" sz="1600" baseline="30000" dirty="0"/>
                            <a:t>5</a:t>
                          </a:r>
                          <a:r>
                            <a:rPr lang="it-IT" sz="1600" dirty="0"/>
                            <a:t> N/m</a:t>
                          </a:r>
                        </a:p>
                      </a:txBody>
                      <a:tcPr anchor="ct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-70</a:t>
                          </a:r>
                          <a:r>
                            <a:rPr lang="el-GR" sz="1600" baseline="0" dirty="0"/>
                            <a:t>μ</a:t>
                          </a:r>
                          <a:r>
                            <a:rPr lang="it-IT" sz="1600" baseline="0" dirty="0"/>
                            <a:t>m</a:t>
                          </a:r>
                          <a:endParaRPr lang="it-IT" sz="1600" dirty="0"/>
                        </a:p>
                      </a:txBody>
                      <a:tcPr anchor="ctr"/>
                    </a:tc>
                    <a:tc rowSpan="3">
                      <a:txBody>
                        <a:bodyPr/>
                        <a:lstStyle/>
                        <a:p>
                          <a:pPr algn="l"/>
                          <a14:m>
                            <m:oMathPara xmlns:m="http://schemas.openxmlformats.org/officeDocument/2006/math">
                              <m:oMathParaPr>
                                <m:jc m:val="centerGroup"/>
                              </m:oMathParaPr>
                              <m:oMath xmlns:m="http://schemas.openxmlformats.org/officeDocument/2006/math">
                                <m:sSub>
                                  <m:sSubPr>
                                    <m:ctrlPr>
                                      <a:rPr lang="it-IT" sz="1600" i="1" smtClean="0">
                                        <a:latin typeface="Cambria Math" panose="02040503050406030204" pitchFamily="18" charset="0"/>
                                      </a:rPr>
                                    </m:ctrlPr>
                                  </m:sSubPr>
                                  <m:e>
                                    <m:r>
                                      <a:rPr lang="it-IT" sz="1600" b="0" i="1" smtClean="0">
                                        <a:latin typeface="Cambria Math" panose="02040503050406030204" pitchFamily="18" charset="0"/>
                                      </a:rPr>
                                      <m:t>𝑘</m:t>
                                    </m:r>
                                  </m:e>
                                  <m:sub>
                                    <m:r>
                                      <a:rPr lang="it-IT" sz="1600" b="0" i="1" smtClean="0">
                                        <a:latin typeface="Cambria Math" panose="02040503050406030204" pitchFamily="18" charset="0"/>
                                      </a:rPr>
                                      <m:t>𝑚</m:t>
                                    </m:r>
                                  </m:sub>
                                </m:sSub>
                              </m:oMath>
                            </m:oMathPara>
                          </a14:m>
                          <a:endParaRPr lang="it-IT" sz="1600" dirty="0"/>
                        </a:p>
                      </a:txBody>
                      <a:tcPr anchor="ctr"/>
                    </a:tc>
                    <a:tc>
                      <a:txBody>
                        <a:bodyPr/>
                        <a:lstStyle/>
                        <a:p>
                          <a:pPr algn="l"/>
                          <a:r>
                            <a:rPr lang="it-IT" sz="1600" dirty="0"/>
                            <a:t>2,94 · 10</a:t>
                          </a:r>
                          <a:r>
                            <a:rPr lang="it-IT" sz="1600" baseline="30000" dirty="0"/>
                            <a:t>5</a:t>
                          </a:r>
                          <a:r>
                            <a:rPr lang="it-IT" sz="1600" dirty="0"/>
                            <a:t> N/m</a:t>
                          </a:r>
                        </a:p>
                      </a:txBody>
                      <a:tcPr anchor="ctr"/>
                    </a:tc>
                    <a:tc>
                      <a:txBody>
                        <a:bodyPr/>
                        <a:lstStyle/>
                        <a:p>
                          <a:pPr algn="l"/>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extLst>
                      <a:ext uri="{0D108BD9-81ED-4DB2-BD59-A6C34878D82A}">
                        <a16:rowId xmlns:a16="http://schemas.microsoft.com/office/drawing/2014/main" val="1774114530"/>
                      </a:ext>
                    </a:extLst>
                  </a:tr>
                  <a:tr h="370840">
                    <a:tc vMerge="1">
                      <a:txBody>
                        <a:bodyPr/>
                        <a:lstStyle/>
                        <a:p>
                          <a:endParaRPr lang="it-IT" sz="1600" dirty="0"/>
                        </a:p>
                      </a:txBody>
                      <a:tcPr/>
                    </a:tc>
                    <a:tc vMerge="1">
                      <a:txBody>
                        <a:bodyPr/>
                        <a:lstStyle/>
                        <a:p>
                          <a:endParaRPr lang="it-IT" sz="1600" dirty="0"/>
                        </a:p>
                      </a:txBody>
                      <a:tcPr/>
                    </a:tc>
                    <a:tc>
                      <a:txBody>
                        <a:bodyPr/>
                        <a:lstStyle/>
                        <a:p>
                          <a:pPr algn="l"/>
                          <a:r>
                            <a:rPr lang="it-IT" sz="1600" dirty="0"/>
                            <a:t>1,88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pPr algn="l"/>
                          <a:r>
                            <a:rPr lang="it-IT" sz="1600" dirty="0"/>
                            <a:t>2,92 · 10</a:t>
                          </a:r>
                          <a:r>
                            <a:rPr lang="it-IT" sz="1600" baseline="30000" dirty="0"/>
                            <a:t>5</a:t>
                          </a:r>
                          <a:r>
                            <a:rPr lang="it-IT" sz="1600" dirty="0"/>
                            <a:t> N/m</a:t>
                          </a:r>
                        </a:p>
                      </a:txBody>
                      <a:tcPr anchor="ctr"/>
                    </a:tc>
                    <a:tc>
                      <a:txBody>
                        <a:bodyPr/>
                        <a:lstStyle/>
                        <a:p>
                          <a:pPr algn="l"/>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extLst>
                      <a:ext uri="{0D108BD9-81ED-4DB2-BD59-A6C34878D82A}">
                        <a16:rowId xmlns:a16="http://schemas.microsoft.com/office/drawing/2014/main" val="1464228905"/>
                      </a:ext>
                    </a:extLst>
                  </a:tr>
                  <a:tr h="370840">
                    <a:tc vMerge="1">
                      <a:txBody>
                        <a:bodyPr/>
                        <a:lstStyle/>
                        <a:p>
                          <a:endParaRPr lang="it-IT" sz="1600" dirty="0"/>
                        </a:p>
                      </a:txBody>
                      <a:tcPr/>
                    </a:tc>
                    <a:tc vMerge="1">
                      <a:txBody>
                        <a:bodyPr/>
                        <a:lstStyle/>
                        <a:p>
                          <a:endParaRPr lang="it-IT" sz="1600" dirty="0"/>
                        </a:p>
                      </a:txBody>
                      <a:tcPr/>
                    </a:tc>
                    <a:tc>
                      <a:txBody>
                        <a:bodyPr/>
                        <a:lstStyle/>
                        <a:p>
                          <a:pPr algn="l"/>
                          <a:r>
                            <a:rPr lang="it-IT" sz="1600" dirty="0"/>
                            <a:t>1,86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pPr algn="l"/>
                          <a:r>
                            <a:rPr lang="it-IT" sz="1600" dirty="0"/>
                            <a:t>2,96 · 10</a:t>
                          </a:r>
                          <a:r>
                            <a:rPr lang="it-IT" sz="1600" baseline="30000" dirty="0"/>
                            <a:t>5</a:t>
                          </a:r>
                          <a:r>
                            <a:rPr lang="it-IT" sz="1600" dirty="0"/>
                            <a:t> N/m</a:t>
                          </a:r>
                        </a:p>
                      </a:txBody>
                      <a:tcPr anchor="ctr"/>
                    </a:tc>
                    <a:tc>
                      <a:txBody>
                        <a:bodyPr/>
                        <a:lstStyle/>
                        <a:p>
                          <a:pPr algn="l"/>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extLst>
                      <a:ext uri="{0D108BD9-81ED-4DB2-BD59-A6C34878D82A}">
                        <a16:rowId xmlns:a16="http://schemas.microsoft.com/office/drawing/2014/main" val="4235012825"/>
                      </a:ext>
                    </a:extLst>
                  </a:tr>
                </a:tbl>
              </a:graphicData>
            </a:graphic>
          </p:graphicFrame>
        </mc:Choice>
        <mc:Fallback>
          <p:graphicFrame>
            <p:nvGraphicFramePr>
              <p:cNvPr id="5" name="Tabella 4">
                <a:extLst>
                  <a:ext uri="{FF2B5EF4-FFF2-40B4-BE49-F238E27FC236}">
                    <a16:creationId xmlns:a16="http://schemas.microsoft.com/office/drawing/2014/main" id="{C9E4AF1E-7707-09B0-E81F-D967E4BC5A99}"/>
                  </a:ext>
                </a:extLst>
              </p:cNvPr>
              <p:cNvGraphicFramePr>
                <a:graphicFrameLocks noGrp="1"/>
              </p:cNvGraphicFramePr>
              <p:nvPr>
                <p:extLst>
                  <p:ext uri="{D42A27DB-BD31-4B8C-83A1-F6EECF244321}">
                    <p14:modId xmlns:p14="http://schemas.microsoft.com/office/powerpoint/2010/main" val="3680342832"/>
                  </p:ext>
                </p:extLst>
              </p:nvPr>
            </p:nvGraphicFramePr>
            <p:xfrm>
              <a:off x="292847" y="473024"/>
              <a:ext cx="12902502" cy="5933440"/>
            </p:xfrm>
            <a:graphic>
              <a:graphicData uri="http://schemas.openxmlformats.org/drawingml/2006/table">
                <a:tbl>
                  <a:tblPr firstRow="1" bandRow="1">
                    <a:tableStyleId>{F5AB1C69-6EDB-4FF4-983F-18BD219EF322}</a:tableStyleId>
                  </a:tblPr>
                  <a:tblGrid>
                    <a:gridCol w="1103630">
                      <a:extLst>
                        <a:ext uri="{9D8B030D-6E8A-4147-A177-3AD203B41FA5}">
                          <a16:colId xmlns:a16="http://schemas.microsoft.com/office/drawing/2014/main" val="238034564"/>
                        </a:ext>
                      </a:extLst>
                    </a:gridCol>
                    <a:gridCol w="1318578">
                      <a:extLst>
                        <a:ext uri="{9D8B030D-6E8A-4147-A177-3AD203B41FA5}">
                          <a16:colId xmlns:a16="http://schemas.microsoft.com/office/drawing/2014/main" val="293399346"/>
                        </a:ext>
                      </a:extLst>
                    </a:gridCol>
                    <a:gridCol w="1424305">
                      <a:extLst>
                        <a:ext uri="{9D8B030D-6E8A-4147-A177-3AD203B41FA5}">
                          <a16:colId xmlns:a16="http://schemas.microsoft.com/office/drawing/2014/main" val="2927930262"/>
                        </a:ext>
                      </a:extLst>
                    </a:gridCol>
                    <a:gridCol w="1103630">
                      <a:extLst>
                        <a:ext uri="{9D8B030D-6E8A-4147-A177-3AD203B41FA5}">
                          <a16:colId xmlns:a16="http://schemas.microsoft.com/office/drawing/2014/main" val="3790770000"/>
                        </a:ext>
                      </a:extLst>
                    </a:gridCol>
                    <a:gridCol w="490728">
                      <a:extLst>
                        <a:ext uri="{9D8B030D-6E8A-4147-A177-3AD203B41FA5}">
                          <a16:colId xmlns:a16="http://schemas.microsoft.com/office/drawing/2014/main" val="1118554147"/>
                        </a:ext>
                      </a:extLst>
                    </a:gridCol>
                    <a:gridCol w="1424305">
                      <a:extLst>
                        <a:ext uri="{9D8B030D-6E8A-4147-A177-3AD203B41FA5}">
                          <a16:colId xmlns:a16="http://schemas.microsoft.com/office/drawing/2014/main" val="173595372"/>
                        </a:ext>
                      </a:extLst>
                    </a:gridCol>
                    <a:gridCol w="1103630">
                      <a:extLst>
                        <a:ext uri="{9D8B030D-6E8A-4147-A177-3AD203B41FA5}">
                          <a16:colId xmlns:a16="http://schemas.microsoft.com/office/drawing/2014/main" val="2247776066"/>
                        </a:ext>
                      </a:extLst>
                    </a:gridCol>
                    <a:gridCol w="490728">
                      <a:extLst>
                        <a:ext uri="{9D8B030D-6E8A-4147-A177-3AD203B41FA5}">
                          <a16:colId xmlns:a16="http://schemas.microsoft.com/office/drawing/2014/main" val="2159715225"/>
                        </a:ext>
                      </a:extLst>
                    </a:gridCol>
                    <a:gridCol w="1424305">
                      <a:extLst>
                        <a:ext uri="{9D8B030D-6E8A-4147-A177-3AD203B41FA5}">
                          <a16:colId xmlns:a16="http://schemas.microsoft.com/office/drawing/2014/main" val="2100464451"/>
                        </a:ext>
                      </a:extLst>
                    </a:gridCol>
                    <a:gridCol w="1103630">
                      <a:extLst>
                        <a:ext uri="{9D8B030D-6E8A-4147-A177-3AD203B41FA5}">
                          <a16:colId xmlns:a16="http://schemas.microsoft.com/office/drawing/2014/main" val="3364335739"/>
                        </a:ext>
                      </a:extLst>
                    </a:gridCol>
                    <a:gridCol w="490728">
                      <a:extLst>
                        <a:ext uri="{9D8B030D-6E8A-4147-A177-3AD203B41FA5}">
                          <a16:colId xmlns:a16="http://schemas.microsoft.com/office/drawing/2014/main" val="1999110079"/>
                        </a:ext>
                      </a:extLst>
                    </a:gridCol>
                    <a:gridCol w="1424305">
                      <a:extLst>
                        <a:ext uri="{9D8B030D-6E8A-4147-A177-3AD203B41FA5}">
                          <a16:colId xmlns:a16="http://schemas.microsoft.com/office/drawing/2014/main" val="560282290"/>
                        </a:ext>
                      </a:extLst>
                    </a:gridCol>
                  </a:tblGrid>
                  <a:tr h="370840">
                    <a:tc grid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dirty="0"/>
                            <a:t>s=50μm</a:t>
                          </a:r>
                        </a:p>
                      </a:txBody>
                      <a:tcPr/>
                    </a:tc>
                    <a:tc hMerge="1">
                      <a:txBody>
                        <a:bodyPr/>
                        <a:lstStyle/>
                        <a:p>
                          <a:endParaRPr lang="it-IT"/>
                        </a:p>
                      </a:txBody>
                      <a:tcPr/>
                    </a:tc>
                    <a:tc hMerge="1">
                      <a:txBody>
                        <a:bodyPr/>
                        <a:lstStyle/>
                        <a:p>
                          <a:endParaRPr lang="it-IT" dirty="0"/>
                        </a:p>
                      </a:txBody>
                      <a:tcPr/>
                    </a:tc>
                    <a:tc grid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dirty="0"/>
                            <a:t>s=100μm</a:t>
                          </a:r>
                        </a:p>
                      </a:txBody>
                      <a:tcPr/>
                    </a:tc>
                    <a:tc hMerge="1">
                      <a:txBody>
                        <a:bodyPr/>
                        <a:lstStyle/>
                        <a:p>
                          <a:endParaRPr lang="it-IT"/>
                        </a:p>
                      </a:txBody>
                      <a:tcPr/>
                    </a:tc>
                    <a:tc hMerge="1">
                      <a:txBody>
                        <a:bodyPr/>
                        <a:lstStyle/>
                        <a:p>
                          <a:endParaRPr lang="it-IT" dirty="0"/>
                        </a:p>
                      </a:txBody>
                      <a:tcPr/>
                    </a:tc>
                    <a:tc grid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dirty="0"/>
                            <a:t>s=120μm</a:t>
                          </a:r>
                        </a:p>
                      </a:txBody>
                      <a:tcPr/>
                    </a:tc>
                    <a:tc hMerge="1">
                      <a:txBody>
                        <a:bodyPr/>
                        <a:lstStyle/>
                        <a:p>
                          <a:endParaRPr lang="it-IT"/>
                        </a:p>
                      </a:txBody>
                      <a:tcPr/>
                    </a:tc>
                    <a:tc hMerge="1">
                      <a:txBody>
                        <a:bodyPr/>
                        <a:lstStyle/>
                        <a:p>
                          <a:endParaRPr lang="it-IT" dirty="0"/>
                        </a:p>
                      </a:txBody>
                      <a:tcPr/>
                    </a:tc>
                    <a:tc grid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dirty="0"/>
                            <a:t>s=150μm</a:t>
                          </a:r>
                        </a:p>
                      </a:txBody>
                      <a:tcPr/>
                    </a:tc>
                    <a:tc hMerge="1">
                      <a:txBody>
                        <a:bodyPr/>
                        <a:lstStyle/>
                        <a:p>
                          <a:endParaRPr lang="it-IT"/>
                        </a:p>
                      </a:txBody>
                      <a:tcPr/>
                    </a:tc>
                    <a:tc hMerge="1">
                      <a:txBody>
                        <a:bodyPr/>
                        <a:lstStyle/>
                        <a:p>
                          <a:endParaRPr lang="it-IT" dirty="0"/>
                        </a:p>
                      </a:txBody>
                      <a:tcPr/>
                    </a:tc>
                    <a:extLst>
                      <a:ext uri="{0D108BD9-81ED-4DB2-BD59-A6C34878D82A}">
                        <a16:rowId xmlns:a16="http://schemas.microsoft.com/office/drawing/2014/main" val="14646079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-30</a:t>
                          </a:r>
                          <a:r>
                            <a:rPr lang="el-GR" sz="1600" baseline="0" dirty="0"/>
                            <a:t>μ</a:t>
                          </a:r>
                          <a:r>
                            <a:rPr lang="it-IT" sz="1600" baseline="0" dirty="0"/>
                            <a:t>m</a:t>
                          </a:r>
                          <a:endParaRPr lang="it-IT" sz="1600" dirty="0"/>
                        </a:p>
                      </a:txBody>
                      <a:tcPr anchor="ctr"/>
                    </a:tc>
                    <a:tc rowSpan="3">
                      <a:txBody>
                        <a:bodyPr/>
                        <a:lstStyle/>
                        <a:p>
                          <a:endParaRPr lang="it-IT"/>
                        </a:p>
                      </a:txBody>
                      <a:tcPr anchor="ctr">
                        <a:blipFill>
                          <a:blip r:embed="rId2"/>
                          <a:stretch>
                            <a:fillRect l="-1616049" t="-36066" r="-904938" b="-404372"/>
                          </a:stretch>
                        </a:blipFill>
                      </a:tcPr>
                    </a:tc>
                    <a:tc>
                      <a:txBody>
                        <a:bodyPr/>
                        <a:lstStyle/>
                        <a:p>
                          <a:pPr algn="l"/>
                          <a:r>
                            <a:rPr lang="it-IT" sz="1600" dirty="0"/>
                            <a:t>3,06 · 10</a:t>
                          </a:r>
                          <a:r>
                            <a:rPr lang="it-IT" sz="1600" baseline="30000" dirty="0"/>
                            <a:t>5</a:t>
                          </a:r>
                          <a:r>
                            <a:rPr lang="it-IT" sz="1600" dirty="0"/>
                            <a:t> N/m</a:t>
                          </a:r>
                        </a:p>
                      </a:txBody>
                      <a:tcPr anchor="ct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-30</a:t>
                          </a:r>
                          <a:r>
                            <a:rPr lang="el-GR" sz="1600" baseline="0" dirty="0"/>
                            <a:t>μ</a:t>
                          </a:r>
                          <a:r>
                            <a:rPr lang="it-IT" sz="1600" baseline="0" dirty="0"/>
                            <a:t>m</a:t>
                          </a:r>
                          <a:endParaRPr lang="it-IT" sz="1600" dirty="0"/>
                        </a:p>
                      </a:txBody>
                      <a:tcPr anchor="ctr"/>
                    </a:tc>
                    <a:tc rowSpan="3">
                      <a:txBody>
                        <a:bodyPr/>
                        <a:lstStyle/>
                        <a:p>
                          <a:endParaRPr lang="it-IT"/>
                        </a:p>
                      </a:txBody>
                      <a:tcPr anchor="ctr">
                        <a:blipFill>
                          <a:blip r:embed="rId2"/>
                          <a:stretch>
                            <a:fillRect l="-2256250" t="-36066" r="-297500" b="-404372"/>
                          </a:stretch>
                        </a:blipFill>
                      </a:tcPr>
                    </a:tc>
                    <a:tc>
                      <a:txBody>
                        <a:bodyPr/>
                        <a:lstStyle/>
                        <a:p>
                          <a:pPr algn="l"/>
                          <a:r>
                            <a:rPr lang="it-IT" sz="1600" dirty="0"/>
                            <a:t>4,42 · 10</a:t>
                          </a:r>
                          <a:r>
                            <a:rPr lang="it-IT" sz="1600" baseline="30000" dirty="0"/>
                            <a:t>5</a:t>
                          </a:r>
                          <a:r>
                            <a:rPr lang="it-IT" sz="1600" dirty="0"/>
                            <a:t> N/m</a:t>
                          </a:r>
                        </a:p>
                      </a:txBody>
                      <a:tcPr anchor="ctr"/>
                    </a:tc>
                    <a:extLst>
                      <a:ext uri="{0D108BD9-81ED-4DB2-BD59-A6C34878D82A}">
                        <a16:rowId xmlns:a16="http://schemas.microsoft.com/office/drawing/2014/main" val="1676117325"/>
                      </a:ext>
                    </a:extLst>
                  </a:tr>
                  <a:tr h="370840">
                    <a:tc>
                      <a:txBody>
                        <a:bodyPr/>
                        <a:lstStyle/>
                        <a:p>
                          <a:pPr algn="l"/>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tc vMerge="1">
                      <a:txBody>
                        <a:bodyPr/>
                        <a:lstStyle/>
                        <a:p>
                          <a:endParaRPr lang="it-IT" sz="1600" dirty="0"/>
                        </a:p>
                      </a:txBody>
                      <a:tcPr/>
                    </a:tc>
                    <a:tc vMerge="1">
                      <a:txBody>
                        <a:bodyPr/>
                        <a:lstStyle/>
                        <a:p>
                          <a:endParaRPr lang="it-IT" sz="1600" dirty="0"/>
                        </a:p>
                      </a:txBody>
                      <a:tcPr/>
                    </a:tc>
                    <a:tc>
                      <a:txBody>
                        <a:bodyPr/>
                        <a:lstStyle/>
                        <a:p>
                          <a:pPr algn="l"/>
                          <a:r>
                            <a:rPr lang="it-IT" sz="1600" dirty="0"/>
                            <a:t>3,08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pPr algn="l"/>
                          <a:r>
                            <a:rPr lang="it-IT" sz="1600" dirty="0"/>
                            <a:t>4,49 · 10</a:t>
                          </a:r>
                          <a:r>
                            <a:rPr lang="it-IT" sz="1600" baseline="30000" dirty="0"/>
                            <a:t>5</a:t>
                          </a:r>
                          <a:r>
                            <a:rPr lang="it-IT" sz="1600" dirty="0"/>
                            <a:t> N/m</a:t>
                          </a:r>
                        </a:p>
                      </a:txBody>
                      <a:tcPr anchor="ctr"/>
                    </a:tc>
                    <a:extLst>
                      <a:ext uri="{0D108BD9-81ED-4DB2-BD59-A6C34878D82A}">
                        <a16:rowId xmlns:a16="http://schemas.microsoft.com/office/drawing/2014/main" val="1841150212"/>
                      </a:ext>
                    </a:extLst>
                  </a:tr>
                  <a:tr h="370840">
                    <a:tc>
                      <a:txBody>
                        <a:bodyPr/>
                        <a:lstStyle/>
                        <a:p>
                          <a:pPr algn="l"/>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tc vMerge="1">
                      <a:txBody>
                        <a:bodyPr/>
                        <a:lstStyle/>
                        <a:p>
                          <a:endParaRPr lang="it-IT" sz="1600" dirty="0"/>
                        </a:p>
                      </a:txBody>
                      <a:tcPr/>
                    </a:tc>
                    <a:tc vMerge="1">
                      <a:txBody>
                        <a:bodyPr/>
                        <a:lstStyle/>
                        <a:p>
                          <a:endParaRPr lang="it-IT" sz="1600" dirty="0"/>
                        </a:p>
                      </a:txBody>
                      <a:tcPr/>
                    </a:tc>
                    <a:tc>
                      <a:txBody>
                        <a:bodyPr/>
                        <a:lstStyle/>
                        <a:p>
                          <a:pPr algn="l"/>
                          <a:r>
                            <a:rPr lang="it-IT" sz="1600" dirty="0"/>
                            <a:t>3,07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pPr algn="l"/>
                          <a:r>
                            <a:rPr lang="it-IT" sz="1600" dirty="0"/>
                            <a:t>4,48 · 10</a:t>
                          </a:r>
                          <a:r>
                            <a:rPr lang="it-IT" sz="1600" baseline="30000" dirty="0"/>
                            <a:t>5</a:t>
                          </a:r>
                          <a:r>
                            <a:rPr lang="it-IT" sz="1600" dirty="0"/>
                            <a:t> N/m</a:t>
                          </a:r>
                        </a:p>
                      </a:txBody>
                      <a:tcPr anchor="ctr"/>
                    </a:tc>
                    <a:extLst>
                      <a:ext uri="{0D108BD9-81ED-4DB2-BD59-A6C34878D82A}">
                        <a16:rowId xmlns:a16="http://schemas.microsoft.com/office/drawing/2014/main" val="3624558921"/>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-40</a:t>
                          </a:r>
                          <a:r>
                            <a:rPr lang="el-GR" sz="1600" baseline="0" dirty="0"/>
                            <a:t>μ</a:t>
                          </a:r>
                          <a:r>
                            <a:rPr lang="it-IT" sz="1600" baseline="0" dirty="0"/>
                            <a:t>m</a:t>
                          </a:r>
                          <a:endParaRPr lang="it-IT" sz="1600" dirty="0"/>
                        </a:p>
                      </a:txBody>
                      <a:tcPr anchor="ctr"/>
                    </a:tc>
                    <a:tc rowSpan="3">
                      <a:txBody>
                        <a:bodyPr/>
                        <a:lstStyle/>
                        <a:p>
                          <a:endParaRPr lang="it-IT"/>
                        </a:p>
                      </a:txBody>
                      <a:tcPr anchor="ctr">
                        <a:blipFill>
                          <a:blip r:embed="rId2"/>
                          <a:stretch>
                            <a:fillRect l="-1616049" t="-136813" r="-904938" b="-306593"/>
                          </a:stretch>
                        </a:blipFill>
                      </a:tcPr>
                    </a:tc>
                    <a:tc>
                      <a:txBody>
                        <a:bodyPr/>
                        <a:lstStyle/>
                        <a:p>
                          <a:pPr algn="l"/>
                          <a:r>
                            <a:rPr lang="it-IT" sz="1600" dirty="0"/>
                            <a:t>3,01 · 10</a:t>
                          </a:r>
                          <a:r>
                            <a:rPr lang="it-IT" sz="1600" baseline="30000" dirty="0"/>
                            <a:t>5</a:t>
                          </a:r>
                          <a:r>
                            <a:rPr lang="it-IT" sz="1600" dirty="0"/>
                            <a:t> N/m</a:t>
                          </a:r>
                        </a:p>
                      </a:txBody>
                      <a:tcPr anchor="ct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-40</a:t>
                          </a:r>
                          <a:r>
                            <a:rPr lang="el-GR" sz="1600" baseline="0" dirty="0"/>
                            <a:t>μ</a:t>
                          </a:r>
                          <a:r>
                            <a:rPr lang="it-IT" sz="1600" baseline="0" dirty="0"/>
                            <a:t>m</a:t>
                          </a:r>
                          <a:endParaRPr lang="it-IT" sz="1600" dirty="0"/>
                        </a:p>
                      </a:txBody>
                      <a:tcPr anchor="ctr"/>
                    </a:tc>
                    <a:tc rowSpan="3">
                      <a:txBody>
                        <a:bodyPr/>
                        <a:lstStyle/>
                        <a:p>
                          <a:endParaRPr lang="it-IT"/>
                        </a:p>
                      </a:txBody>
                      <a:tcPr anchor="ctr">
                        <a:blipFill>
                          <a:blip r:embed="rId2"/>
                          <a:stretch>
                            <a:fillRect l="-2256250" t="-136813" r="-297500" b="-306593"/>
                          </a:stretch>
                        </a:blipFill>
                      </a:tcPr>
                    </a:tc>
                    <a:tc>
                      <a:txBody>
                        <a:bodyPr/>
                        <a:lstStyle/>
                        <a:p>
                          <a:pPr algn="l"/>
                          <a:r>
                            <a:rPr lang="it-IT" sz="1600" dirty="0"/>
                            <a:t>4,35 · 10</a:t>
                          </a:r>
                          <a:r>
                            <a:rPr lang="it-IT" sz="1600" baseline="30000" dirty="0"/>
                            <a:t>5</a:t>
                          </a:r>
                          <a:r>
                            <a:rPr lang="it-IT" sz="1600" dirty="0"/>
                            <a:t> N/m</a:t>
                          </a:r>
                        </a:p>
                      </a:txBody>
                      <a:tcPr anchor="ctr"/>
                    </a:tc>
                    <a:extLst>
                      <a:ext uri="{0D108BD9-81ED-4DB2-BD59-A6C34878D82A}">
                        <a16:rowId xmlns:a16="http://schemas.microsoft.com/office/drawing/2014/main" val="1158403478"/>
                      </a:ext>
                    </a:extLst>
                  </a:tr>
                  <a:tr h="370840">
                    <a:tc>
                      <a:txBody>
                        <a:bodyPr/>
                        <a:lstStyle/>
                        <a:p>
                          <a:pPr algn="l"/>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tc vMerge="1">
                      <a:txBody>
                        <a:bodyPr/>
                        <a:lstStyle/>
                        <a:p>
                          <a:endParaRPr lang="it-IT" sz="1600" dirty="0"/>
                        </a:p>
                      </a:txBody>
                      <a:tcPr/>
                    </a:tc>
                    <a:tc vMerge="1">
                      <a:txBody>
                        <a:bodyPr/>
                        <a:lstStyle/>
                        <a:p>
                          <a:endParaRPr lang="it-IT" sz="1600" dirty="0"/>
                        </a:p>
                      </a:txBody>
                      <a:tcPr/>
                    </a:tc>
                    <a:tc>
                      <a:txBody>
                        <a:bodyPr/>
                        <a:lstStyle/>
                        <a:p>
                          <a:pPr algn="l"/>
                          <a:r>
                            <a:rPr lang="it-IT" sz="1600" dirty="0"/>
                            <a:t>3,03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pPr algn="l"/>
                          <a:r>
                            <a:rPr lang="it-IT" sz="1600" dirty="0"/>
                            <a:t>4,37 · 10</a:t>
                          </a:r>
                          <a:r>
                            <a:rPr lang="it-IT" sz="1600" baseline="30000" dirty="0"/>
                            <a:t>5</a:t>
                          </a:r>
                          <a:r>
                            <a:rPr lang="it-IT" sz="1600" dirty="0"/>
                            <a:t> N/m</a:t>
                          </a:r>
                        </a:p>
                      </a:txBody>
                      <a:tcPr anchor="ctr"/>
                    </a:tc>
                    <a:extLst>
                      <a:ext uri="{0D108BD9-81ED-4DB2-BD59-A6C34878D82A}">
                        <a16:rowId xmlns:a16="http://schemas.microsoft.com/office/drawing/2014/main" val="1010429684"/>
                      </a:ext>
                    </a:extLst>
                  </a:tr>
                  <a:tr h="370840">
                    <a:tc>
                      <a:txBody>
                        <a:bodyPr/>
                        <a:lstStyle/>
                        <a:p>
                          <a:pPr algn="l"/>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tc vMerge="1">
                      <a:txBody>
                        <a:bodyPr/>
                        <a:lstStyle/>
                        <a:p>
                          <a:endParaRPr lang="it-IT" sz="1600" dirty="0"/>
                        </a:p>
                      </a:txBody>
                      <a:tcPr/>
                    </a:tc>
                    <a:tc vMerge="1">
                      <a:txBody>
                        <a:bodyPr/>
                        <a:lstStyle/>
                        <a:p>
                          <a:endParaRPr lang="it-IT" sz="1600" dirty="0"/>
                        </a:p>
                      </a:txBody>
                      <a:tcPr/>
                    </a:tc>
                    <a:tc>
                      <a:txBody>
                        <a:bodyPr/>
                        <a:lstStyle/>
                        <a:p>
                          <a:pPr algn="l"/>
                          <a:r>
                            <a:rPr lang="it-IT" sz="1600" dirty="0"/>
                            <a:t>3,05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pPr algn="l"/>
                          <a:r>
                            <a:rPr lang="it-IT" sz="1600" dirty="0"/>
                            <a:t>4,41 · 10</a:t>
                          </a:r>
                          <a:r>
                            <a:rPr lang="it-IT" sz="1600" baseline="30000" dirty="0"/>
                            <a:t>5</a:t>
                          </a:r>
                          <a:r>
                            <a:rPr lang="it-IT" sz="1600" dirty="0"/>
                            <a:t> N/m</a:t>
                          </a:r>
                        </a:p>
                      </a:txBody>
                      <a:tcPr anchor="ctr"/>
                    </a:tc>
                    <a:extLst>
                      <a:ext uri="{0D108BD9-81ED-4DB2-BD59-A6C34878D82A}">
                        <a16:rowId xmlns:a16="http://schemas.microsoft.com/office/drawing/2014/main" val="2743798546"/>
                      </a:ext>
                    </a:extLst>
                  </a:tr>
                  <a:tr h="370840">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-50</a:t>
                          </a:r>
                          <a:r>
                            <a:rPr lang="el-GR" sz="1600" baseline="0" dirty="0"/>
                            <a:t>μ</a:t>
                          </a:r>
                          <a:r>
                            <a:rPr lang="it-IT" sz="1600" baseline="0" dirty="0"/>
                            <a:t>m</a:t>
                          </a:r>
                          <a:endParaRPr lang="it-IT" sz="1600" dirty="0"/>
                        </a:p>
                      </a:txBody>
                      <a:tcPr anchor="ctr"/>
                    </a:tc>
                    <a:tc rowSpan="3">
                      <a:txBody>
                        <a:bodyPr/>
                        <a:lstStyle/>
                        <a:p>
                          <a:endParaRPr lang="it-IT"/>
                        </a:p>
                      </a:txBody>
                      <a:tcPr anchor="ctr">
                        <a:blipFill>
                          <a:blip r:embed="rId2"/>
                          <a:stretch>
                            <a:fillRect l="-84722" t="-235519" r="-798148" b="-204918"/>
                          </a:stretch>
                        </a:blipFill>
                      </a:tcPr>
                    </a:tc>
                    <a:tc>
                      <a:txBody>
                        <a:bodyPr/>
                        <a:lstStyle/>
                        <a:p>
                          <a:pPr algn="l"/>
                          <a:r>
                            <a:rPr lang="it-IT" sz="1600" dirty="0"/>
                            <a:t>1,94 · 10</a:t>
                          </a:r>
                          <a:r>
                            <a:rPr lang="it-IT" sz="1600" baseline="30000" dirty="0"/>
                            <a:t>5</a:t>
                          </a:r>
                          <a:r>
                            <a:rPr lang="it-IT" sz="1600" dirty="0"/>
                            <a:t> N/m</a:t>
                          </a:r>
                        </a:p>
                      </a:txBody>
                      <a:tcPr anchor="ct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-50</a:t>
                          </a:r>
                          <a:r>
                            <a:rPr lang="el-GR" sz="1600" baseline="0" dirty="0"/>
                            <a:t>μ</a:t>
                          </a:r>
                          <a:r>
                            <a:rPr lang="it-IT" sz="1600" baseline="0" dirty="0"/>
                            <a:t>m</a:t>
                          </a:r>
                          <a:endParaRPr lang="it-IT" sz="1600" dirty="0"/>
                        </a:p>
                      </a:txBody>
                      <a:tcPr anchor="ctr"/>
                    </a:tc>
                    <a:tc rowSpan="3">
                      <a:txBody>
                        <a:bodyPr/>
                        <a:lstStyle/>
                        <a:p>
                          <a:endParaRPr lang="it-IT"/>
                        </a:p>
                      </a:txBody>
                      <a:tcPr anchor="ctr">
                        <a:blipFill>
                          <a:blip r:embed="rId2"/>
                          <a:stretch>
                            <a:fillRect l="-1004938" t="-235519" r="-1516049" b="-204918"/>
                          </a:stretch>
                        </a:blipFill>
                      </a:tcPr>
                    </a:tc>
                    <a:tc>
                      <a:txBody>
                        <a:bodyPr/>
                        <a:lstStyle/>
                        <a:p>
                          <a:pPr algn="l"/>
                          <a:r>
                            <a:rPr lang="it-IT" sz="1600" dirty="0"/>
                            <a:t>2,59 · 10</a:t>
                          </a:r>
                          <a:r>
                            <a:rPr lang="it-IT" sz="1600" baseline="30000" dirty="0"/>
                            <a:t>5</a:t>
                          </a:r>
                          <a:r>
                            <a:rPr lang="it-IT" sz="1600" dirty="0"/>
                            <a:t> N/m</a:t>
                          </a:r>
                        </a:p>
                      </a:txBody>
                      <a:tcPr anchor="ct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-50</a:t>
                          </a:r>
                          <a:r>
                            <a:rPr lang="el-GR" sz="1600" baseline="0" dirty="0"/>
                            <a:t>μ</a:t>
                          </a:r>
                          <a:r>
                            <a:rPr lang="it-IT" sz="1600" baseline="0" dirty="0"/>
                            <a:t>m</a:t>
                          </a:r>
                          <a:endParaRPr lang="it-IT" sz="1600" dirty="0"/>
                        </a:p>
                      </a:txBody>
                      <a:tcPr anchor="ctr"/>
                    </a:tc>
                    <a:tc rowSpan="3">
                      <a:txBody>
                        <a:bodyPr/>
                        <a:lstStyle/>
                        <a:p>
                          <a:endParaRPr lang="it-IT"/>
                        </a:p>
                      </a:txBody>
                      <a:tcPr anchor="ctr">
                        <a:blipFill>
                          <a:blip r:embed="rId2"/>
                          <a:stretch>
                            <a:fillRect l="-1616049" t="-235519" r="-904938" b="-204918"/>
                          </a:stretch>
                        </a:blipFill>
                      </a:tcPr>
                    </a:tc>
                    <a:tc>
                      <a:txBody>
                        <a:bodyPr/>
                        <a:lstStyle/>
                        <a:p>
                          <a:pPr algn="l"/>
                          <a:r>
                            <a:rPr lang="it-IT" sz="1600" dirty="0"/>
                            <a:t>2,99 · 10</a:t>
                          </a:r>
                          <a:r>
                            <a:rPr lang="it-IT" sz="1600" baseline="30000" dirty="0"/>
                            <a:t>5</a:t>
                          </a:r>
                          <a:r>
                            <a:rPr lang="it-IT" sz="1600" dirty="0"/>
                            <a:t> N/m</a:t>
                          </a:r>
                        </a:p>
                      </a:txBody>
                      <a:tcPr anchor="ct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-50</a:t>
                          </a:r>
                          <a:r>
                            <a:rPr lang="el-GR" sz="1600" baseline="0" dirty="0"/>
                            <a:t>μ</a:t>
                          </a:r>
                          <a:r>
                            <a:rPr lang="it-IT" sz="1600" baseline="0" dirty="0"/>
                            <a:t>m</a:t>
                          </a:r>
                          <a:endParaRPr lang="it-IT" sz="1600" dirty="0"/>
                        </a:p>
                      </a:txBody>
                      <a:tcPr anchor="ctr"/>
                    </a:tc>
                    <a:tc rowSpan="3">
                      <a:txBody>
                        <a:bodyPr/>
                        <a:lstStyle/>
                        <a:p>
                          <a:endParaRPr lang="it-IT"/>
                        </a:p>
                      </a:txBody>
                      <a:tcPr anchor="ctr">
                        <a:blipFill>
                          <a:blip r:embed="rId2"/>
                          <a:stretch>
                            <a:fillRect l="-2256250" t="-235519" r="-297500" b="-204918"/>
                          </a:stretch>
                        </a:blipFill>
                      </a:tcPr>
                    </a:tc>
                    <a:tc>
                      <a:txBody>
                        <a:bodyPr/>
                        <a:lstStyle/>
                        <a:p>
                          <a:pPr algn="l"/>
                          <a:r>
                            <a:rPr lang="it-IT" sz="1600" dirty="0"/>
                            <a:t>4,26 · 10</a:t>
                          </a:r>
                          <a:r>
                            <a:rPr lang="it-IT" sz="1600" baseline="30000" dirty="0"/>
                            <a:t>5</a:t>
                          </a:r>
                          <a:r>
                            <a:rPr lang="it-IT" sz="1600" dirty="0"/>
                            <a:t> N/m</a:t>
                          </a:r>
                        </a:p>
                      </a:txBody>
                      <a:tcPr anchor="ctr"/>
                    </a:tc>
                    <a:extLst>
                      <a:ext uri="{0D108BD9-81ED-4DB2-BD59-A6C34878D82A}">
                        <a16:rowId xmlns:a16="http://schemas.microsoft.com/office/drawing/2014/main" val="2131493858"/>
                      </a:ext>
                    </a:extLst>
                  </a:tr>
                  <a:tr h="370840">
                    <a:tc vMerge="1">
                      <a:txBody>
                        <a:bodyPr/>
                        <a:lstStyle/>
                        <a:p>
                          <a:endParaRPr lang="it-IT" sz="1600" dirty="0"/>
                        </a:p>
                      </a:txBody>
                      <a:tcPr/>
                    </a:tc>
                    <a:tc vMerge="1">
                      <a:txBody>
                        <a:bodyPr/>
                        <a:lstStyle/>
                        <a:p>
                          <a:endParaRPr lang="it-IT" sz="1600" dirty="0"/>
                        </a:p>
                      </a:txBody>
                      <a:tcPr/>
                    </a:tc>
                    <a:tc>
                      <a:txBody>
                        <a:bodyPr/>
                        <a:lstStyle/>
                        <a:p>
                          <a:pPr algn="l"/>
                          <a:r>
                            <a:rPr lang="it-IT" sz="1600" dirty="0"/>
                            <a:t>1,95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pPr algn="l"/>
                          <a:r>
                            <a:rPr lang="it-IT" sz="1600" dirty="0"/>
                            <a:t>2,59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pPr algn="l"/>
                          <a:r>
                            <a:rPr lang="it-IT" sz="1600" dirty="0"/>
                            <a:t>2,99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pPr algn="l"/>
                          <a:r>
                            <a:rPr lang="it-IT" sz="1600" dirty="0"/>
                            <a:t>4,31 · 10</a:t>
                          </a:r>
                          <a:r>
                            <a:rPr lang="it-IT" sz="1600" baseline="30000" dirty="0"/>
                            <a:t>5</a:t>
                          </a:r>
                          <a:r>
                            <a:rPr lang="it-IT" sz="1600" dirty="0"/>
                            <a:t> N/m</a:t>
                          </a:r>
                        </a:p>
                      </a:txBody>
                      <a:tcPr anchor="ctr"/>
                    </a:tc>
                    <a:extLst>
                      <a:ext uri="{0D108BD9-81ED-4DB2-BD59-A6C34878D82A}">
                        <a16:rowId xmlns:a16="http://schemas.microsoft.com/office/drawing/2014/main" val="1898365279"/>
                      </a:ext>
                    </a:extLst>
                  </a:tr>
                  <a:tr h="370840">
                    <a:tc vMerge="1">
                      <a:txBody>
                        <a:bodyPr/>
                        <a:lstStyle/>
                        <a:p>
                          <a:endParaRPr lang="it-IT" sz="1600" dirty="0"/>
                        </a:p>
                      </a:txBody>
                      <a:tcPr/>
                    </a:tc>
                    <a:tc vMerge="1">
                      <a:txBody>
                        <a:bodyPr/>
                        <a:lstStyle/>
                        <a:p>
                          <a:endParaRPr lang="it-IT" sz="1600" dirty="0"/>
                        </a:p>
                      </a:txBody>
                      <a:tcPr/>
                    </a:tc>
                    <a:tc>
                      <a:txBody>
                        <a:bodyPr/>
                        <a:lstStyle/>
                        <a:p>
                          <a:pPr algn="l"/>
                          <a:r>
                            <a:rPr lang="it-IT" sz="1600" dirty="0"/>
                            <a:t>1,94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pPr algn="l"/>
                          <a:r>
                            <a:rPr lang="it-IT" sz="1600" dirty="0"/>
                            <a:t>2,58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pPr algn="l"/>
                          <a:r>
                            <a:rPr lang="it-IT" sz="1600" dirty="0"/>
                            <a:t>3,00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pPr algn="l"/>
                          <a:r>
                            <a:rPr lang="it-IT" sz="1600" dirty="0"/>
                            <a:t>4,33 · 10</a:t>
                          </a:r>
                          <a:r>
                            <a:rPr lang="it-IT" sz="1600" baseline="30000" dirty="0"/>
                            <a:t>5</a:t>
                          </a:r>
                          <a:r>
                            <a:rPr lang="it-IT" sz="1600" dirty="0"/>
                            <a:t> N/m</a:t>
                          </a:r>
                        </a:p>
                      </a:txBody>
                      <a:tcPr anchor="ctr"/>
                    </a:tc>
                    <a:extLst>
                      <a:ext uri="{0D108BD9-81ED-4DB2-BD59-A6C34878D82A}">
                        <a16:rowId xmlns:a16="http://schemas.microsoft.com/office/drawing/2014/main" val="950009371"/>
                      </a:ext>
                    </a:extLst>
                  </a:tr>
                  <a:tr h="370840">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-60</a:t>
                          </a:r>
                          <a:r>
                            <a:rPr lang="el-GR" sz="1600" baseline="0" dirty="0"/>
                            <a:t>μ</a:t>
                          </a:r>
                          <a:r>
                            <a:rPr lang="it-IT" sz="1600" baseline="0" dirty="0"/>
                            <a:t>m</a:t>
                          </a:r>
                          <a:endParaRPr lang="it-IT" sz="1600" dirty="0"/>
                        </a:p>
                      </a:txBody>
                      <a:tcPr anchor="ctr"/>
                    </a:tc>
                    <a:tc rowSpan="3">
                      <a:txBody>
                        <a:bodyPr/>
                        <a:lstStyle/>
                        <a:p>
                          <a:endParaRPr lang="it-IT"/>
                        </a:p>
                      </a:txBody>
                      <a:tcPr anchor="ctr">
                        <a:blipFill>
                          <a:blip r:embed="rId2"/>
                          <a:stretch>
                            <a:fillRect l="-84722" t="-337363" r="-798148" b="-106044"/>
                          </a:stretch>
                        </a:blipFill>
                      </a:tcPr>
                    </a:tc>
                    <a:tc>
                      <a:txBody>
                        <a:bodyPr/>
                        <a:lstStyle/>
                        <a:p>
                          <a:pPr algn="l"/>
                          <a:r>
                            <a:rPr lang="it-IT" sz="1600" dirty="0"/>
                            <a:t>1,93 · 10</a:t>
                          </a:r>
                          <a:r>
                            <a:rPr lang="it-IT" sz="1600" baseline="30000" dirty="0"/>
                            <a:t>5</a:t>
                          </a:r>
                          <a:r>
                            <a:rPr lang="it-IT" sz="1600" dirty="0"/>
                            <a:t> N/m</a:t>
                          </a:r>
                        </a:p>
                      </a:txBody>
                      <a:tcPr anchor="ct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-60</a:t>
                          </a:r>
                          <a:r>
                            <a:rPr lang="el-GR" sz="1600" baseline="0" dirty="0"/>
                            <a:t>μ</a:t>
                          </a:r>
                          <a:r>
                            <a:rPr lang="it-IT" sz="1600" baseline="0" dirty="0"/>
                            <a:t>m</a:t>
                          </a:r>
                          <a:endParaRPr lang="it-IT" sz="1600" dirty="0"/>
                        </a:p>
                      </a:txBody>
                      <a:tcPr anchor="ctr"/>
                    </a:tc>
                    <a:tc rowSpan="3">
                      <a:txBody>
                        <a:bodyPr/>
                        <a:lstStyle/>
                        <a:p>
                          <a:endParaRPr lang="it-IT"/>
                        </a:p>
                      </a:txBody>
                      <a:tcPr anchor="ctr">
                        <a:blipFill>
                          <a:blip r:embed="rId2"/>
                          <a:stretch>
                            <a:fillRect l="-1004938" t="-337363" r="-1516049" b="-106044"/>
                          </a:stretch>
                        </a:blipFill>
                      </a:tcPr>
                    </a:tc>
                    <a:tc>
                      <a:txBody>
                        <a:bodyPr/>
                        <a:lstStyle/>
                        <a:p>
                          <a:pPr algn="l"/>
                          <a:r>
                            <a:rPr lang="it-IT" sz="1600" dirty="0"/>
                            <a:t>2,60 · 10</a:t>
                          </a:r>
                          <a:r>
                            <a:rPr lang="it-IT" sz="1600" baseline="30000" dirty="0"/>
                            <a:t>5</a:t>
                          </a:r>
                          <a:r>
                            <a:rPr lang="it-IT" sz="1600" dirty="0"/>
                            <a:t> N/m</a:t>
                          </a:r>
                        </a:p>
                      </a:txBody>
                      <a:tcPr anchor="ctr"/>
                    </a:tc>
                    <a:tc>
                      <a:txBody>
                        <a:bodyPr/>
                        <a:lstStyle/>
                        <a:p>
                          <a:pPr algn="l"/>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extLst>
                      <a:ext uri="{0D108BD9-81ED-4DB2-BD59-A6C34878D82A}">
                        <a16:rowId xmlns:a16="http://schemas.microsoft.com/office/drawing/2014/main" val="3175652112"/>
                      </a:ext>
                    </a:extLst>
                  </a:tr>
                  <a:tr h="370840">
                    <a:tc vMerge="1">
                      <a:txBody>
                        <a:bodyPr/>
                        <a:lstStyle/>
                        <a:p>
                          <a:endParaRPr lang="it-IT" sz="1600" dirty="0"/>
                        </a:p>
                      </a:txBody>
                      <a:tcPr/>
                    </a:tc>
                    <a:tc vMerge="1">
                      <a:txBody>
                        <a:bodyPr/>
                        <a:lstStyle/>
                        <a:p>
                          <a:endParaRPr lang="it-IT" sz="1600" dirty="0"/>
                        </a:p>
                      </a:txBody>
                      <a:tcPr/>
                    </a:tc>
                    <a:tc>
                      <a:txBody>
                        <a:bodyPr/>
                        <a:lstStyle/>
                        <a:p>
                          <a:pPr algn="l"/>
                          <a:r>
                            <a:rPr lang="it-IT" sz="1600" dirty="0"/>
                            <a:t>1,93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pPr algn="l"/>
                          <a:r>
                            <a:rPr lang="it-IT" sz="1600" dirty="0"/>
                            <a:t>2,60 · 10</a:t>
                          </a:r>
                          <a:r>
                            <a:rPr lang="it-IT" sz="1600" baseline="30000" dirty="0"/>
                            <a:t>5</a:t>
                          </a:r>
                          <a:r>
                            <a:rPr lang="it-IT" sz="1600" dirty="0"/>
                            <a:t> N/m</a:t>
                          </a:r>
                        </a:p>
                      </a:txBody>
                      <a:tcPr anchor="ctr"/>
                    </a:tc>
                    <a:tc>
                      <a:txBody>
                        <a:bodyPr/>
                        <a:lstStyle/>
                        <a:p>
                          <a:pPr algn="l"/>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extLst>
                      <a:ext uri="{0D108BD9-81ED-4DB2-BD59-A6C34878D82A}">
                        <a16:rowId xmlns:a16="http://schemas.microsoft.com/office/drawing/2014/main" val="1167403734"/>
                      </a:ext>
                    </a:extLst>
                  </a:tr>
                  <a:tr h="370840">
                    <a:tc vMerge="1">
                      <a:txBody>
                        <a:bodyPr/>
                        <a:lstStyle/>
                        <a:p>
                          <a:endParaRPr lang="it-IT" sz="1600" dirty="0"/>
                        </a:p>
                      </a:txBody>
                      <a:tcPr/>
                    </a:tc>
                    <a:tc vMerge="1">
                      <a:txBody>
                        <a:bodyPr/>
                        <a:lstStyle/>
                        <a:p>
                          <a:endParaRPr lang="it-IT" sz="1600" dirty="0"/>
                        </a:p>
                      </a:txBody>
                      <a:tcPr/>
                    </a:tc>
                    <a:tc>
                      <a:txBody>
                        <a:bodyPr/>
                        <a:lstStyle/>
                        <a:p>
                          <a:pPr algn="l"/>
                          <a:r>
                            <a:rPr lang="it-IT" sz="1600" dirty="0"/>
                            <a:t>1,93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pPr algn="l"/>
                          <a:r>
                            <a:rPr lang="it-IT" sz="1600" dirty="0"/>
                            <a:t>2,60 · 10</a:t>
                          </a:r>
                          <a:r>
                            <a:rPr lang="it-IT" sz="1600" baseline="30000" dirty="0"/>
                            <a:t>5</a:t>
                          </a:r>
                          <a:r>
                            <a:rPr lang="it-IT" sz="1600" dirty="0"/>
                            <a:t> N/m</a:t>
                          </a:r>
                        </a:p>
                      </a:txBody>
                      <a:tcPr anchor="ctr"/>
                    </a:tc>
                    <a:tc>
                      <a:txBody>
                        <a:bodyPr/>
                        <a:lstStyle/>
                        <a:p>
                          <a:pPr algn="l"/>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extLst>
                      <a:ext uri="{0D108BD9-81ED-4DB2-BD59-A6C34878D82A}">
                        <a16:rowId xmlns:a16="http://schemas.microsoft.com/office/drawing/2014/main" val="449520711"/>
                      </a:ext>
                    </a:extLst>
                  </a:tr>
                  <a:tr h="370840">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-70</a:t>
                          </a:r>
                          <a:r>
                            <a:rPr lang="el-GR" sz="1600" baseline="0" dirty="0"/>
                            <a:t>μ</a:t>
                          </a:r>
                          <a:r>
                            <a:rPr lang="it-IT" sz="1600" baseline="0" dirty="0"/>
                            <a:t>m</a:t>
                          </a:r>
                          <a:endParaRPr lang="it-IT" sz="1600" dirty="0"/>
                        </a:p>
                      </a:txBody>
                      <a:tcPr anchor="ctr"/>
                    </a:tc>
                    <a:tc rowSpan="3">
                      <a:txBody>
                        <a:bodyPr/>
                        <a:lstStyle/>
                        <a:p>
                          <a:endParaRPr lang="it-IT"/>
                        </a:p>
                      </a:txBody>
                      <a:tcPr anchor="ctr">
                        <a:blipFill>
                          <a:blip r:embed="rId2"/>
                          <a:stretch>
                            <a:fillRect l="-84722" t="-434973" r="-798148" b="-5464"/>
                          </a:stretch>
                        </a:blipFill>
                      </a:tcPr>
                    </a:tc>
                    <a:tc>
                      <a:txBody>
                        <a:bodyPr/>
                        <a:lstStyle/>
                        <a:p>
                          <a:pPr algn="l"/>
                          <a:r>
                            <a:rPr lang="it-IT" sz="1600" dirty="0"/>
                            <a:t>1,85 · 10</a:t>
                          </a:r>
                          <a:r>
                            <a:rPr lang="it-IT" sz="1600" baseline="30000" dirty="0"/>
                            <a:t>5</a:t>
                          </a:r>
                          <a:r>
                            <a:rPr lang="it-IT" sz="1600" dirty="0"/>
                            <a:t> N/m</a:t>
                          </a:r>
                        </a:p>
                      </a:txBody>
                      <a:tcPr anchor="ct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-70</a:t>
                          </a:r>
                          <a:r>
                            <a:rPr lang="el-GR" sz="1600" baseline="0" dirty="0"/>
                            <a:t>μ</a:t>
                          </a:r>
                          <a:r>
                            <a:rPr lang="it-IT" sz="1600" baseline="0" dirty="0"/>
                            <a:t>m</a:t>
                          </a:r>
                          <a:endParaRPr lang="it-IT" sz="1600" dirty="0"/>
                        </a:p>
                      </a:txBody>
                      <a:tcPr anchor="ctr"/>
                    </a:tc>
                    <a:tc rowSpan="3">
                      <a:txBody>
                        <a:bodyPr/>
                        <a:lstStyle/>
                        <a:p>
                          <a:endParaRPr lang="it-IT"/>
                        </a:p>
                      </a:txBody>
                      <a:tcPr anchor="ctr">
                        <a:blipFill>
                          <a:blip r:embed="rId2"/>
                          <a:stretch>
                            <a:fillRect l="-1004938" t="-434973" r="-1516049" b="-5464"/>
                          </a:stretch>
                        </a:blipFill>
                      </a:tcPr>
                    </a:tc>
                    <a:tc>
                      <a:txBody>
                        <a:bodyPr/>
                        <a:lstStyle/>
                        <a:p>
                          <a:pPr algn="l"/>
                          <a:r>
                            <a:rPr lang="it-IT" sz="1600" dirty="0"/>
                            <a:t>2,94 · 10</a:t>
                          </a:r>
                          <a:r>
                            <a:rPr lang="it-IT" sz="1600" baseline="30000" dirty="0"/>
                            <a:t>5</a:t>
                          </a:r>
                          <a:r>
                            <a:rPr lang="it-IT" sz="1600" dirty="0"/>
                            <a:t> N/m</a:t>
                          </a:r>
                        </a:p>
                      </a:txBody>
                      <a:tcPr anchor="ctr"/>
                    </a:tc>
                    <a:tc>
                      <a:txBody>
                        <a:bodyPr/>
                        <a:lstStyle/>
                        <a:p>
                          <a:pPr algn="l"/>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extLst>
                      <a:ext uri="{0D108BD9-81ED-4DB2-BD59-A6C34878D82A}">
                        <a16:rowId xmlns:a16="http://schemas.microsoft.com/office/drawing/2014/main" val="1774114530"/>
                      </a:ext>
                    </a:extLst>
                  </a:tr>
                  <a:tr h="370840">
                    <a:tc vMerge="1">
                      <a:txBody>
                        <a:bodyPr/>
                        <a:lstStyle/>
                        <a:p>
                          <a:endParaRPr lang="it-IT" sz="1600" dirty="0"/>
                        </a:p>
                      </a:txBody>
                      <a:tcPr/>
                    </a:tc>
                    <a:tc vMerge="1">
                      <a:txBody>
                        <a:bodyPr/>
                        <a:lstStyle/>
                        <a:p>
                          <a:endParaRPr lang="it-IT" sz="1600" dirty="0"/>
                        </a:p>
                      </a:txBody>
                      <a:tcPr/>
                    </a:tc>
                    <a:tc>
                      <a:txBody>
                        <a:bodyPr/>
                        <a:lstStyle/>
                        <a:p>
                          <a:pPr algn="l"/>
                          <a:r>
                            <a:rPr lang="it-IT" sz="1600" dirty="0"/>
                            <a:t>1,88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pPr algn="l"/>
                          <a:r>
                            <a:rPr lang="it-IT" sz="1600" dirty="0"/>
                            <a:t>2,92 · 10</a:t>
                          </a:r>
                          <a:r>
                            <a:rPr lang="it-IT" sz="1600" baseline="30000" dirty="0"/>
                            <a:t>5</a:t>
                          </a:r>
                          <a:r>
                            <a:rPr lang="it-IT" sz="1600" dirty="0"/>
                            <a:t> N/m</a:t>
                          </a:r>
                        </a:p>
                      </a:txBody>
                      <a:tcPr anchor="ctr"/>
                    </a:tc>
                    <a:tc>
                      <a:txBody>
                        <a:bodyPr/>
                        <a:lstStyle/>
                        <a:p>
                          <a:pPr algn="l"/>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extLst>
                      <a:ext uri="{0D108BD9-81ED-4DB2-BD59-A6C34878D82A}">
                        <a16:rowId xmlns:a16="http://schemas.microsoft.com/office/drawing/2014/main" val="1464228905"/>
                      </a:ext>
                    </a:extLst>
                  </a:tr>
                  <a:tr h="370840">
                    <a:tc vMerge="1">
                      <a:txBody>
                        <a:bodyPr/>
                        <a:lstStyle/>
                        <a:p>
                          <a:endParaRPr lang="it-IT" sz="1600" dirty="0"/>
                        </a:p>
                      </a:txBody>
                      <a:tcPr/>
                    </a:tc>
                    <a:tc vMerge="1">
                      <a:txBody>
                        <a:bodyPr/>
                        <a:lstStyle/>
                        <a:p>
                          <a:endParaRPr lang="it-IT" sz="1600" dirty="0"/>
                        </a:p>
                      </a:txBody>
                      <a:tcPr/>
                    </a:tc>
                    <a:tc>
                      <a:txBody>
                        <a:bodyPr/>
                        <a:lstStyle/>
                        <a:p>
                          <a:pPr algn="l"/>
                          <a:r>
                            <a:rPr lang="it-IT" sz="1600" dirty="0"/>
                            <a:t>1,86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pPr algn="l"/>
                          <a:r>
                            <a:rPr lang="it-IT" sz="1600" dirty="0"/>
                            <a:t>2,96 · 10</a:t>
                          </a:r>
                          <a:r>
                            <a:rPr lang="it-IT" sz="1600" baseline="30000" dirty="0"/>
                            <a:t>5</a:t>
                          </a:r>
                          <a:r>
                            <a:rPr lang="it-IT" sz="1600" dirty="0"/>
                            <a:t> N/m</a:t>
                          </a:r>
                        </a:p>
                      </a:txBody>
                      <a:tcPr anchor="ctr"/>
                    </a:tc>
                    <a:tc>
                      <a:txBody>
                        <a:bodyPr/>
                        <a:lstStyle/>
                        <a:p>
                          <a:pPr algn="l"/>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tc>
                      <a:txBody>
                        <a:bodyPr/>
                        <a:lstStyle/>
                        <a:p>
                          <a:pPr algn="l"/>
                          <a:endParaRPr lang="it-IT" sz="1600" dirty="0"/>
                        </a:p>
                      </a:txBody>
                      <a:tcPr anchor="ctr"/>
                    </a:tc>
                    <a:extLst>
                      <a:ext uri="{0D108BD9-81ED-4DB2-BD59-A6C34878D82A}">
                        <a16:rowId xmlns:a16="http://schemas.microsoft.com/office/drawing/2014/main" val="4235012825"/>
                      </a:ext>
                    </a:extLst>
                  </a:tr>
                </a:tbl>
              </a:graphicData>
            </a:graphic>
          </p:graphicFrame>
        </mc:Fallback>
      </mc:AlternateContent>
      <mc:AlternateContent xmlns:mc="http://schemas.openxmlformats.org/markup-compatibility/2006">
        <mc:Choice xmlns:a14="http://schemas.microsoft.com/office/drawing/2010/main" Requires="a14">
          <p:sp>
            <p:nvSpPr>
              <p:cNvPr id="8" name="CasellaDiTesto 7">
                <a:extLst>
                  <a:ext uri="{FF2B5EF4-FFF2-40B4-BE49-F238E27FC236}">
                    <a16:creationId xmlns:a16="http://schemas.microsoft.com/office/drawing/2014/main" id="{D7562BD6-FF02-BD59-126C-8534F2A1E099}"/>
                  </a:ext>
                </a:extLst>
              </p:cNvPr>
              <p:cNvSpPr txBox="1"/>
              <p:nvPr/>
            </p:nvSpPr>
            <p:spPr>
              <a:xfrm>
                <a:off x="10266082" y="6127064"/>
                <a:ext cx="3266141" cy="3936719"/>
              </a:xfrm>
              <a:prstGeom prst="rect">
                <a:avLst/>
              </a:prstGeom>
              <a:noFill/>
            </p:spPr>
            <p:txBody>
              <a:bodyPr wrap="square" rtlCol="0">
                <a:spAutoFit/>
              </a:bodyPr>
              <a:lstStyle/>
              <a:p>
                <a:pPr algn="just"/>
                <a:r>
                  <a:rPr lang="it-IT" dirty="0"/>
                  <a:t>Viene calcolata come a partire dalla pendenza dell’andamento dello spostamento della membrana in funzione della pressione relativa nella camera della valvola. </a:t>
                </a:r>
              </a:p>
              <a:p>
                <a:pPr algn="just"/>
                <a:endParaRPr lang="it-IT" dirty="0"/>
              </a:p>
              <a:p>
                <a:pPr algn="just"/>
                <a14:m>
                  <m:oMathPara xmlns:m="http://schemas.openxmlformats.org/officeDocument/2006/math">
                    <m:oMathParaPr>
                      <m:jc m:val="centerGroup"/>
                    </m:oMathParaPr>
                    <m:oMath xmlns:m="http://schemas.openxmlformats.org/officeDocument/2006/math">
                      <m:sSub>
                        <m:sSubPr>
                          <m:ctrlPr>
                            <a:rPr lang="it-IT" i="1" smtClean="0">
                              <a:latin typeface="Cambria Math" panose="02040503050406030204" pitchFamily="18" charset="0"/>
                            </a:rPr>
                          </m:ctrlPr>
                        </m:sSubPr>
                        <m:e>
                          <m:r>
                            <a:rPr lang="it-IT" b="0" i="1" smtClean="0">
                              <a:latin typeface="Cambria Math" panose="02040503050406030204" pitchFamily="18" charset="0"/>
                            </a:rPr>
                            <m:t>𝑘</m:t>
                          </m:r>
                        </m:e>
                        <m:sub>
                          <m:r>
                            <a:rPr lang="it-IT" b="0" i="1" smtClean="0">
                              <a:latin typeface="Cambria Math" panose="02040503050406030204" pitchFamily="18" charset="0"/>
                            </a:rPr>
                            <m:t>𝑚</m:t>
                          </m:r>
                        </m:sub>
                      </m:sSub>
                      <m:r>
                        <a:rPr lang="it-IT" b="0" i="1" smtClean="0">
                          <a:latin typeface="Cambria Math" panose="02040503050406030204" pitchFamily="18" charset="0"/>
                        </a:rPr>
                        <m:t>=</m:t>
                      </m:r>
                      <m:sSub>
                        <m:sSubPr>
                          <m:ctrlPr>
                            <a:rPr lang="it-IT" b="0" i="1" smtClean="0">
                              <a:latin typeface="Cambria Math" panose="02040503050406030204" pitchFamily="18" charset="0"/>
                            </a:rPr>
                          </m:ctrlPr>
                        </m:sSubPr>
                        <m:e>
                          <m:r>
                            <a:rPr lang="it-IT" b="0" i="1" smtClean="0">
                              <a:latin typeface="Cambria Math" panose="02040503050406030204" pitchFamily="18" charset="0"/>
                            </a:rPr>
                            <m:t>𝐴</m:t>
                          </m:r>
                        </m:e>
                        <m:sub>
                          <m:r>
                            <a:rPr lang="it-IT" b="0" i="1" smtClean="0">
                              <a:latin typeface="Cambria Math" panose="02040503050406030204" pitchFamily="18" charset="0"/>
                            </a:rPr>
                            <m:t>𝑚</m:t>
                          </m:r>
                        </m:sub>
                      </m:sSub>
                      <m:f>
                        <m:fPr>
                          <m:ctrlPr>
                            <a:rPr lang="it-IT" b="0" i="1" smtClean="0">
                              <a:latin typeface="Cambria Math" panose="02040503050406030204" pitchFamily="18" charset="0"/>
                            </a:rPr>
                          </m:ctrlPr>
                        </m:fPr>
                        <m:num>
                          <m:r>
                            <a:rPr lang="it-IT" b="0" i="1" smtClean="0">
                              <a:latin typeface="Cambria Math" panose="02040503050406030204" pitchFamily="18" charset="0"/>
                              <a:ea typeface="Cambria Math" panose="02040503050406030204" pitchFamily="18" charset="0"/>
                            </a:rPr>
                            <m:t>∆</m:t>
                          </m:r>
                          <m:r>
                            <a:rPr lang="it-IT" b="0" i="1" smtClean="0">
                              <a:latin typeface="Cambria Math" panose="02040503050406030204" pitchFamily="18" charset="0"/>
                              <a:ea typeface="Cambria Math" panose="02040503050406030204" pitchFamily="18" charset="0"/>
                            </a:rPr>
                            <m:t>𝑃</m:t>
                          </m:r>
                        </m:num>
                        <m:den>
                          <m:r>
                            <a:rPr lang="it-IT" b="0" i="1" smtClean="0">
                              <a:latin typeface="Cambria Math" panose="02040503050406030204" pitchFamily="18" charset="0"/>
                              <a:ea typeface="Cambria Math" panose="02040503050406030204" pitchFamily="18" charset="0"/>
                            </a:rPr>
                            <m:t>∆</m:t>
                          </m:r>
                          <m:r>
                            <a:rPr lang="it-IT" b="0" i="1" smtClean="0">
                              <a:latin typeface="Cambria Math" panose="02040503050406030204" pitchFamily="18" charset="0"/>
                              <a:ea typeface="Cambria Math" panose="02040503050406030204" pitchFamily="18" charset="0"/>
                            </a:rPr>
                            <m:t>𝑥</m:t>
                          </m:r>
                        </m:den>
                      </m:f>
                    </m:oMath>
                  </m:oMathPara>
                </a14:m>
                <a:endParaRPr lang="it-IT" dirty="0"/>
              </a:p>
              <a:p>
                <a:pPr algn="just"/>
                <a:endParaRPr lang="it-IT" dirty="0"/>
              </a:p>
              <a:p>
                <a:pPr algn="just"/>
                <a:r>
                  <a:rPr lang="it-IT" dirty="0"/>
                  <a:t>In alcuni casi l’andamento dello spostamento non è lineare, si è quindi considerato il tratto finale più lineare possibile.</a:t>
                </a:r>
              </a:p>
            </p:txBody>
          </p:sp>
        </mc:Choice>
        <mc:Fallback>
          <p:sp>
            <p:nvSpPr>
              <p:cNvPr id="8" name="CasellaDiTesto 7">
                <a:extLst>
                  <a:ext uri="{FF2B5EF4-FFF2-40B4-BE49-F238E27FC236}">
                    <a16:creationId xmlns:a16="http://schemas.microsoft.com/office/drawing/2014/main" id="{D7562BD6-FF02-BD59-126C-8534F2A1E099}"/>
                  </a:ext>
                </a:extLst>
              </p:cNvPr>
              <p:cNvSpPr txBox="1">
                <a:spLocks noRot="1" noChangeAspect="1" noMove="1" noResize="1" noEditPoints="1" noAdjustHandles="1" noChangeArrowheads="1" noChangeShapeType="1" noTextEdit="1"/>
              </p:cNvSpPr>
              <p:nvPr/>
            </p:nvSpPr>
            <p:spPr>
              <a:xfrm>
                <a:off x="10266082" y="6127064"/>
                <a:ext cx="3266141" cy="3936719"/>
              </a:xfrm>
              <a:prstGeom prst="rect">
                <a:avLst/>
              </a:prstGeom>
              <a:blipFill>
                <a:blip r:embed="rId3"/>
                <a:stretch>
                  <a:fillRect l="-1493" t="-774" r="-1679" b="-1548"/>
                </a:stretch>
              </a:blipFill>
            </p:spPr>
            <p:txBody>
              <a:bodyPr/>
              <a:lstStyle/>
              <a:p>
                <a:r>
                  <a:rPr lang="it-IT">
                    <a:noFill/>
                  </a:rPr>
                  <a:t> </a:t>
                </a:r>
              </a:p>
            </p:txBody>
          </p:sp>
        </mc:Fallback>
      </mc:AlternateContent>
    </p:spTree>
    <p:extLst>
      <p:ext uri="{BB962C8B-B14F-4D97-AF65-F5344CB8AC3E}">
        <p14:creationId xmlns:p14="http://schemas.microsoft.com/office/powerpoint/2010/main" val="136509497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ella 3">
            <a:extLst>
              <a:ext uri="{FF2B5EF4-FFF2-40B4-BE49-F238E27FC236}">
                <a16:creationId xmlns:a16="http://schemas.microsoft.com/office/drawing/2014/main" id="{90B2A34D-C408-85F4-C11B-AD84427078FB}"/>
              </a:ext>
            </a:extLst>
          </p:cNvPr>
          <p:cNvGraphicFramePr>
            <a:graphicFrameLocks noGrp="1"/>
          </p:cNvGraphicFramePr>
          <p:nvPr>
            <p:extLst>
              <p:ext uri="{D42A27DB-BD31-4B8C-83A1-F6EECF244321}">
                <p14:modId xmlns:p14="http://schemas.microsoft.com/office/powerpoint/2010/main" val="3344509538"/>
              </p:ext>
            </p:extLst>
          </p:nvPr>
        </p:nvGraphicFramePr>
        <p:xfrm>
          <a:off x="602032" y="593179"/>
          <a:ext cx="8128002" cy="4815840"/>
        </p:xfrm>
        <a:graphic>
          <a:graphicData uri="http://schemas.openxmlformats.org/drawingml/2006/table">
            <a:tbl>
              <a:tblPr firstRow="1" bandRow="1">
                <a:tableStyleId>{F5AB1C69-6EDB-4FF4-983F-18BD219EF322}</a:tableStyleId>
              </a:tblPr>
              <a:tblGrid>
                <a:gridCol w="1354667">
                  <a:extLst>
                    <a:ext uri="{9D8B030D-6E8A-4147-A177-3AD203B41FA5}">
                      <a16:colId xmlns:a16="http://schemas.microsoft.com/office/drawing/2014/main" val="479598530"/>
                    </a:ext>
                  </a:extLst>
                </a:gridCol>
                <a:gridCol w="1354667">
                  <a:extLst>
                    <a:ext uri="{9D8B030D-6E8A-4147-A177-3AD203B41FA5}">
                      <a16:colId xmlns:a16="http://schemas.microsoft.com/office/drawing/2014/main" val="2598587787"/>
                    </a:ext>
                  </a:extLst>
                </a:gridCol>
                <a:gridCol w="1354667">
                  <a:extLst>
                    <a:ext uri="{9D8B030D-6E8A-4147-A177-3AD203B41FA5}">
                      <a16:colId xmlns:a16="http://schemas.microsoft.com/office/drawing/2014/main" val="1249173730"/>
                    </a:ext>
                  </a:extLst>
                </a:gridCol>
                <a:gridCol w="1354667">
                  <a:extLst>
                    <a:ext uri="{9D8B030D-6E8A-4147-A177-3AD203B41FA5}">
                      <a16:colId xmlns:a16="http://schemas.microsoft.com/office/drawing/2014/main" val="3040205756"/>
                    </a:ext>
                  </a:extLst>
                </a:gridCol>
                <a:gridCol w="1354667">
                  <a:extLst>
                    <a:ext uri="{9D8B030D-6E8A-4147-A177-3AD203B41FA5}">
                      <a16:colId xmlns:a16="http://schemas.microsoft.com/office/drawing/2014/main" val="398134737"/>
                    </a:ext>
                  </a:extLst>
                </a:gridCol>
                <a:gridCol w="1354667">
                  <a:extLst>
                    <a:ext uri="{9D8B030D-6E8A-4147-A177-3AD203B41FA5}">
                      <a16:colId xmlns:a16="http://schemas.microsoft.com/office/drawing/2014/main" val="2932447591"/>
                    </a:ext>
                  </a:extLst>
                </a:gridCol>
              </a:tblGrid>
              <a:tr h="244199">
                <a:tc gridSpan="6">
                  <a:txBody>
                    <a:bodyPr/>
                    <a:lstStyle/>
                    <a:p>
                      <a:r>
                        <a:rPr lang="it-IT" dirty="0"/>
                        <a:t>Geometria pattino</a:t>
                      </a:r>
                    </a:p>
                  </a:txBody>
                  <a:tcPr/>
                </a:tc>
                <a:tc hMerge="1">
                  <a:txBody>
                    <a:bodyPr/>
                    <a:lstStyle/>
                    <a:p>
                      <a:endParaRPr lang="it-IT" dirty="0"/>
                    </a:p>
                  </a:txBody>
                  <a:tcPr/>
                </a:tc>
                <a:tc hMerge="1">
                  <a:txBody>
                    <a:bodyPr/>
                    <a:lstStyle/>
                    <a:p>
                      <a:endParaRPr lang="it-IT" dirty="0"/>
                    </a:p>
                  </a:txBody>
                  <a:tcPr/>
                </a:tc>
                <a:tc hMerge="1">
                  <a:txBody>
                    <a:bodyPr/>
                    <a:lstStyle/>
                    <a:p>
                      <a:endParaRPr lang="it-IT" dirty="0"/>
                    </a:p>
                  </a:txBody>
                  <a:tcPr/>
                </a:tc>
                <a:tc hMerge="1">
                  <a:txBody>
                    <a:bodyPr/>
                    <a:lstStyle/>
                    <a:p>
                      <a:endParaRPr lang="it-IT" dirty="0"/>
                    </a:p>
                  </a:txBody>
                  <a:tcPr/>
                </a:tc>
                <a:tc hMerge="1">
                  <a:txBody>
                    <a:bodyPr/>
                    <a:lstStyle/>
                    <a:p>
                      <a:endParaRPr lang="it-IT" dirty="0"/>
                    </a:p>
                  </a:txBody>
                  <a:tcPr/>
                </a:tc>
                <a:extLst>
                  <a:ext uri="{0D108BD9-81ED-4DB2-BD59-A6C34878D82A}">
                    <a16:rowId xmlns:a16="http://schemas.microsoft.com/office/drawing/2014/main" val="2036902553"/>
                  </a:ext>
                </a:extLst>
              </a:tr>
              <a:tr h="370840">
                <a:tc>
                  <a:txBody>
                    <a:bodyPr/>
                    <a:lstStyle/>
                    <a:p>
                      <a:r>
                        <a:rPr lang="it-IT" dirty="0"/>
                        <a:t>Foro 1</a:t>
                      </a:r>
                    </a:p>
                  </a:txBody>
                  <a:tcPr/>
                </a:tc>
                <a:tc>
                  <a:txBody>
                    <a:bodyPr/>
                    <a:lstStyle/>
                    <a:p>
                      <a:r>
                        <a:rPr lang="it-IT" dirty="0"/>
                        <a:t>1,07018</a:t>
                      </a:r>
                    </a:p>
                  </a:txBody>
                  <a:tcPr/>
                </a:tc>
                <a:tc>
                  <a:txBody>
                    <a:bodyPr/>
                    <a:lstStyle/>
                    <a:p>
                      <a:r>
                        <a:rPr lang="it-IT" dirty="0"/>
                        <a:t>mm</a:t>
                      </a:r>
                    </a:p>
                  </a:txBody>
                  <a:tcPr/>
                </a:tc>
                <a:tc>
                  <a:txBody>
                    <a:bodyPr/>
                    <a:lstStyle/>
                    <a:p>
                      <a:r>
                        <a:rPr lang="it-IT" dirty="0"/>
                        <a:t>Media</a:t>
                      </a:r>
                    </a:p>
                  </a:txBody>
                  <a:tcPr/>
                </a:tc>
                <a:tc>
                  <a:txBody>
                    <a:bodyPr/>
                    <a:lstStyle/>
                    <a:p>
                      <a:r>
                        <a:rPr lang="it-IT" dirty="0"/>
                        <a:t>1,056545</a:t>
                      </a:r>
                    </a:p>
                  </a:txBody>
                  <a:tcPr/>
                </a:tc>
                <a:tc>
                  <a:txBody>
                    <a:bodyPr/>
                    <a:lstStyle/>
                    <a:p>
                      <a:r>
                        <a:rPr lang="it-IT" dirty="0"/>
                        <a:t>mm</a:t>
                      </a:r>
                    </a:p>
                  </a:txBody>
                  <a:tcPr/>
                </a:tc>
                <a:extLst>
                  <a:ext uri="{0D108BD9-81ED-4DB2-BD59-A6C34878D82A}">
                    <a16:rowId xmlns:a16="http://schemas.microsoft.com/office/drawing/2014/main" val="3634480944"/>
                  </a:ext>
                </a:extLst>
              </a:tr>
              <a:tr h="370840">
                <a:tc>
                  <a:txBody>
                    <a:bodyPr/>
                    <a:lstStyle/>
                    <a:p>
                      <a:endParaRPr lang="it-IT" dirty="0"/>
                    </a:p>
                  </a:txBody>
                  <a:tcPr/>
                </a:tc>
                <a:tc>
                  <a:txBody>
                    <a:bodyPr/>
                    <a:lstStyle/>
                    <a:p>
                      <a:r>
                        <a:rPr lang="it-IT" dirty="0"/>
                        <a:t>1,04291</a:t>
                      </a:r>
                    </a:p>
                  </a:txBody>
                  <a:tcPr/>
                </a:tc>
                <a:tc>
                  <a:txBody>
                    <a:bodyPr/>
                    <a:lstStyle/>
                    <a:p>
                      <a:r>
                        <a:rPr lang="it-IT" dirty="0"/>
                        <a:t>mm</a:t>
                      </a:r>
                    </a:p>
                  </a:txBody>
                  <a:tcPr/>
                </a:tc>
                <a:tc>
                  <a:txBody>
                    <a:bodyPr/>
                    <a:lstStyle/>
                    <a:p>
                      <a:endParaRPr lang="it-IT"/>
                    </a:p>
                  </a:txBody>
                  <a:tcPr/>
                </a:tc>
                <a:tc>
                  <a:txBody>
                    <a:bodyPr/>
                    <a:lstStyle/>
                    <a:p>
                      <a:endParaRPr lang="it-IT" dirty="0"/>
                    </a:p>
                  </a:txBody>
                  <a:tcPr/>
                </a:tc>
                <a:tc>
                  <a:txBody>
                    <a:bodyPr/>
                    <a:lstStyle/>
                    <a:p>
                      <a:endParaRPr lang="it-IT" dirty="0"/>
                    </a:p>
                  </a:txBody>
                  <a:tcPr/>
                </a:tc>
                <a:extLst>
                  <a:ext uri="{0D108BD9-81ED-4DB2-BD59-A6C34878D82A}">
                    <a16:rowId xmlns:a16="http://schemas.microsoft.com/office/drawing/2014/main" val="159847865"/>
                  </a:ext>
                </a:extLst>
              </a:tr>
              <a:tr h="370840">
                <a:tc>
                  <a:txBody>
                    <a:bodyPr/>
                    <a:lstStyle/>
                    <a:p>
                      <a:r>
                        <a:rPr lang="it-IT" dirty="0"/>
                        <a:t>Foro 2</a:t>
                      </a:r>
                    </a:p>
                  </a:txBody>
                  <a:tcPr/>
                </a:tc>
                <a:tc>
                  <a:txBody>
                    <a:bodyPr/>
                    <a:lstStyle/>
                    <a:p>
                      <a:r>
                        <a:rPr lang="it-IT" dirty="0"/>
                        <a:t>1,06239</a:t>
                      </a:r>
                    </a:p>
                  </a:txBody>
                  <a:tcPr/>
                </a:tc>
                <a:tc>
                  <a:txBody>
                    <a:bodyPr/>
                    <a:lstStyle/>
                    <a:p>
                      <a:r>
                        <a:rPr lang="it-IT" dirty="0"/>
                        <a:t>mm</a:t>
                      </a:r>
                    </a:p>
                  </a:txBody>
                  <a:tcPr/>
                </a:tc>
                <a:tc>
                  <a:txBody>
                    <a:bodyPr/>
                    <a:lstStyle/>
                    <a:p>
                      <a:endParaRPr lang="it-IT" dirty="0"/>
                    </a:p>
                  </a:txBody>
                  <a:tcPr/>
                </a:tc>
                <a:tc>
                  <a:txBody>
                    <a:bodyPr/>
                    <a:lstStyle/>
                    <a:p>
                      <a:r>
                        <a:rPr lang="it-IT" dirty="0"/>
                        <a:t>1,048995</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dirty="0"/>
                        <a:t>mm</a:t>
                      </a:r>
                    </a:p>
                  </a:txBody>
                  <a:tcPr/>
                </a:tc>
                <a:extLst>
                  <a:ext uri="{0D108BD9-81ED-4DB2-BD59-A6C34878D82A}">
                    <a16:rowId xmlns:a16="http://schemas.microsoft.com/office/drawing/2014/main" val="2523451850"/>
                  </a:ext>
                </a:extLst>
              </a:tr>
              <a:tr h="370840">
                <a:tc>
                  <a:txBody>
                    <a:bodyPr/>
                    <a:lstStyle/>
                    <a:p>
                      <a:endParaRPr lang="it-IT" dirty="0"/>
                    </a:p>
                  </a:txBody>
                  <a:tcPr/>
                </a:tc>
                <a:tc>
                  <a:txBody>
                    <a:bodyPr/>
                    <a:lstStyle/>
                    <a:p>
                      <a:r>
                        <a:rPr lang="it-IT" dirty="0"/>
                        <a:t>1,0356</a:t>
                      </a:r>
                    </a:p>
                  </a:txBody>
                  <a:tcPr/>
                </a:tc>
                <a:tc>
                  <a:txBody>
                    <a:bodyPr/>
                    <a:lstStyle/>
                    <a:p>
                      <a:r>
                        <a:rPr lang="it-IT" dirty="0"/>
                        <a:t>mm</a:t>
                      </a:r>
                    </a:p>
                  </a:txBody>
                  <a:tcPr/>
                </a:tc>
                <a:tc>
                  <a:txBody>
                    <a:bodyPr/>
                    <a:lstStyle/>
                    <a:p>
                      <a:endParaRPr lang="it-IT" dirty="0"/>
                    </a:p>
                  </a:txBody>
                  <a:tcPr/>
                </a:tc>
                <a:tc>
                  <a:txBody>
                    <a:bodyPr/>
                    <a:lstStyle/>
                    <a:p>
                      <a:endParaRPr lang="it-IT" dirty="0"/>
                    </a:p>
                  </a:txBody>
                  <a:tcPr/>
                </a:tc>
                <a:tc>
                  <a:txBody>
                    <a:bodyPr/>
                    <a:lstStyle/>
                    <a:p>
                      <a:endParaRPr lang="it-IT" dirty="0"/>
                    </a:p>
                  </a:txBody>
                  <a:tcPr/>
                </a:tc>
                <a:extLst>
                  <a:ext uri="{0D108BD9-81ED-4DB2-BD59-A6C34878D82A}">
                    <a16:rowId xmlns:a16="http://schemas.microsoft.com/office/drawing/2014/main" val="925299257"/>
                  </a:ext>
                </a:extLst>
              </a:tr>
              <a:tr h="370840">
                <a:tc>
                  <a:txBody>
                    <a:bodyPr/>
                    <a:lstStyle/>
                    <a:p>
                      <a:r>
                        <a:rPr lang="it-IT" dirty="0"/>
                        <a:t>Foro 3</a:t>
                      </a:r>
                    </a:p>
                  </a:txBody>
                  <a:tcPr/>
                </a:tc>
                <a:tc>
                  <a:txBody>
                    <a:bodyPr/>
                    <a:lstStyle/>
                    <a:p>
                      <a:r>
                        <a:rPr lang="it-IT" dirty="0"/>
                        <a:t>1,07018</a:t>
                      </a:r>
                    </a:p>
                  </a:txBody>
                  <a:tcPr/>
                </a:tc>
                <a:tc>
                  <a:txBody>
                    <a:bodyPr/>
                    <a:lstStyle/>
                    <a:p>
                      <a:r>
                        <a:rPr lang="it-IT" dirty="0"/>
                        <a:t>mm</a:t>
                      </a:r>
                    </a:p>
                  </a:txBody>
                  <a:tcPr/>
                </a:tc>
                <a:tc>
                  <a:txBody>
                    <a:bodyPr/>
                    <a:lstStyle/>
                    <a:p>
                      <a:endParaRPr lang="it-IT" dirty="0"/>
                    </a:p>
                  </a:txBody>
                  <a:tcPr/>
                </a:tc>
                <a:tc>
                  <a:txBody>
                    <a:bodyPr/>
                    <a:lstStyle/>
                    <a:p>
                      <a:r>
                        <a:rPr lang="it-IT" dirty="0"/>
                        <a:t>1,05</a:t>
                      </a:r>
                    </a:p>
                  </a:txBody>
                  <a:tcPr/>
                </a:tc>
                <a:tc>
                  <a:txBody>
                    <a:bodyPr/>
                    <a:lstStyle/>
                    <a:p>
                      <a:r>
                        <a:rPr lang="it-IT" dirty="0"/>
                        <a:t>mm</a:t>
                      </a:r>
                    </a:p>
                  </a:txBody>
                  <a:tcPr/>
                </a:tc>
                <a:extLst>
                  <a:ext uri="{0D108BD9-81ED-4DB2-BD59-A6C34878D82A}">
                    <a16:rowId xmlns:a16="http://schemas.microsoft.com/office/drawing/2014/main" val="1284887410"/>
                  </a:ext>
                </a:extLst>
              </a:tr>
              <a:tr h="370840">
                <a:tc>
                  <a:txBody>
                    <a:bodyPr/>
                    <a:lstStyle/>
                    <a:p>
                      <a:endParaRPr lang="it-IT" dirty="0"/>
                    </a:p>
                  </a:txBody>
                  <a:tcPr/>
                </a:tc>
                <a:tc>
                  <a:txBody>
                    <a:bodyPr/>
                    <a:lstStyle/>
                    <a:p>
                      <a:r>
                        <a:rPr lang="it-IT" dirty="0"/>
                        <a:t>1,02982</a:t>
                      </a:r>
                    </a:p>
                  </a:txBody>
                  <a:tcPr/>
                </a:tc>
                <a:tc>
                  <a:txBody>
                    <a:bodyPr/>
                    <a:lstStyle/>
                    <a:p>
                      <a:r>
                        <a:rPr lang="it-IT" dirty="0"/>
                        <a:t>mm</a:t>
                      </a:r>
                    </a:p>
                  </a:txBody>
                  <a:tcPr/>
                </a:tc>
                <a:tc>
                  <a:txBody>
                    <a:bodyPr/>
                    <a:lstStyle/>
                    <a:p>
                      <a:endParaRPr lang="it-IT"/>
                    </a:p>
                  </a:txBody>
                  <a:tcPr/>
                </a:tc>
                <a:tc>
                  <a:txBody>
                    <a:bodyPr/>
                    <a:lstStyle/>
                    <a:p>
                      <a:endParaRPr lang="it-IT" dirty="0"/>
                    </a:p>
                  </a:txBody>
                  <a:tcPr/>
                </a:tc>
                <a:tc>
                  <a:txBody>
                    <a:bodyPr/>
                    <a:lstStyle/>
                    <a:p>
                      <a:endParaRPr lang="it-IT" dirty="0"/>
                    </a:p>
                  </a:txBody>
                  <a:tcPr/>
                </a:tc>
                <a:extLst>
                  <a:ext uri="{0D108BD9-81ED-4DB2-BD59-A6C34878D82A}">
                    <a16:rowId xmlns:a16="http://schemas.microsoft.com/office/drawing/2014/main" val="2085279619"/>
                  </a:ext>
                </a:extLst>
              </a:tr>
              <a:tr h="370840">
                <a:tc>
                  <a:txBody>
                    <a:bodyPr/>
                    <a:lstStyle/>
                    <a:p>
                      <a:r>
                        <a:rPr lang="it-IT" dirty="0"/>
                        <a:t>Foro 4</a:t>
                      </a:r>
                    </a:p>
                  </a:txBody>
                  <a:tcPr/>
                </a:tc>
                <a:tc>
                  <a:txBody>
                    <a:bodyPr/>
                    <a:lstStyle/>
                    <a:p>
                      <a:r>
                        <a:rPr lang="it-IT" dirty="0"/>
                        <a:t>1,06823</a:t>
                      </a:r>
                    </a:p>
                  </a:txBody>
                  <a:tcPr/>
                </a:tc>
                <a:tc>
                  <a:txBody>
                    <a:bodyPr/>
                    <a:lstStyle/>
                    <a:p>
                      <a:r>
                        <a:rPr lang="it-IT" dirty="0"/>
                        <a:t>mm</a:t>
                      </a:r>
                    </a:p>
                  </a:txBody>
                  <a:tcPr/>
                </a:tc>
                <a:tc>
                  <a:txBody>
                    <a:bodyPr/>
                    <a:lstStyle/>
                    <a:p>
                      <a:endParaRPr lang="it-IT" dirty="0"/>
                    </a:p>
                  </a:txBody>
                  <a:tcPr/>
                </a:tc>
                <a:tc>
                  <a:txBody>
                    <a:bodyPr/>
                    <a:lstStyle/>
                    <a:p>
                      <a:r>
                        <a:rPr lang="it-IT" dirty="0"/>
                        <a:t>1,04773</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dirty="0"/>
                        <a:t>mm</a:t>
                      </a:r>
                    </a:p>
                  </a:txBody>
                  <a:tcPr/>
                </a:tc>
                <a:extLst>
                  <a:ext uri="{0D108BD9-81ED-4DB2-BD59-A6C34878D82A}">
                    <a16:rowId xmlns:a16="http://schemas.microsoft.com/office/drawing/2014/main" val="530737998"/>
                  </a:ext>
                </a:extLst>
              </a:tr>
              <a:tr h="370840">
                <a:tc>
                  <a:txBody>
                    <a:bodyPr/>
                    <a:lstStyle/>
                    <a:p>
                      <a:endParaRPr lang="it-IT" dirty="0"/>
                    </a:p>
                  </a:txBody>
                  <a:tcPr/>
                </a:tc>
                <a:tc>
                  <a:txBody>
                    <a:bodyPr/>
                    <a:lstStyle/>
                    <a:p>
                      <a:r>
                        <a:rPr lang="it-IT" dirty="0"/>
                        <a:t>1,02723</a:t>
                      </a:r>
                    </a:p>
                  </a:txBody>
                  <a:tcPr/>
                </a:tc>
                <a:tc>
                  <a:txBody>
                    <a:bodyPr/>
                    <a:lstStyle/>
                    <a:p>
                      <a:r>
                        <a:rPr lang="it-IT" dirty="0"/>
                        <a:t>mm</a:t>
                      </a:r>
                    </a:p>
                  </a:txBody>
                  <a:tcPr/>
                </a:tc>
                <a:tc>
                  <a:txBody>
                    <a:bodyPr/>
                    <a:lstStyle/>
                    <a:p>
                      <a:endParaRPr lang="it-IT" dirty="0"/>
                    </a:p>
                  </a:txBody>
                  <a:tcPr/>
                </a:tc>
                <a:tc>
                  <a:txBody>
                    <a:bodyPr/>
                    <a:lstStyle/>
                    <a:p>
                      <a:endParaRPr lang="it-IT" dirty="0"/>
                    </a:p>
                  </a:txBody>
                  <a:tcPr/>
                </a:tc>
                <a:tc>
                  <a:txBody>
                    <a:bodyPr/>
                    <a:lstStyle/>
                    <a:p>
                      <a:endParaRPr lang="it-IT" dirty="0"/>
                    </a:p>
                  </a:txBody>
                  <a:tcPr/>
                </a:tc>
                <a:extLst>
                  <a:ext uri="{0D108BD9-81ED-4DB2-BD59-A6C34878D82A}">
                    <a16:rowId xmlns:a16="http://schemas.microsoft.com/office/drawing/2014/main" val="1521879241"/>
                  </a:ext>
                </a:extLst>
              </a:tr>
              <a:tr h="370840">
                <a:tc>
                  <a:txBody>
                    <a:bodyPr/>
                    <a:lstStyle/>
                    <a:p>
                      <a:r>
                        <a:rPr lang="it-IT" dirty="0"/>
                        <a:t>Ragnatura</a:t>
                      </a:r>
                    </a:p>
                  </a:txBody>
                  <a:tcPr/>
                </a:tc>
                <a:tc>
                  <a:txBody>
                    <a:bodyPr/>
                    <a:lstStyle/>
                    <a:p>
                      <a:r>
                        <a:rPr lang="it-IT" dirty="0"/>
                        <a:t>0,157309</a:t>
                      </a:r>
                    </a:p>
                  </a:txBody>
                  <a:tcPr/>
                </a:tc>
                <a:tc>
                  <a:txBody>
                    <a:bodyPr/>
                    <a:lstStyle/>
                    <a:p>
                      <a:r>
                        <a:rPr lang="it-IT" dirty="0"/>
                        <a:t>mm</a:t>
                      </a:r>
                    </a:p>
                  </a:txBody>
                  <a:tcPr/>
                </a:tc>
                <a:tc>
                  <a:txBody>
                    <a:bodyPr/>
                    <a:lstStyle/>
                    <a:p>
                      <a:endParaRPr lang="it-IT" dirty="0"/>
                    </a:p>
                  </a:txBody>
                  <a:tcPr/>
                </a:tc>
                <a:tc>
                  <a:txBody>
                    <a:bodyPr/>
                    <a:lstStyle/>
                    <a:p>
                      <a:r>
                        <a:rPr lang="it-IT" dirty="0"/>
                        <a:t>0,1590385</a:t>
                      </a:r>
                    </a:p>
                  </a:txBody>
                  <a:tcPr/>
                </a:tc>
                <a:tc>
                  <a:txBody>
                    <a:bodyPr/>
                    <a:lstStyle/>
                    <a:p>
                      <a:r>
                        <a:rPr lang="it-IT" dirty="0"/>
                        <a:t>mm</a:t>
                      </a:r>
                    </a:p>
                  </a:txBody>
                  <a:tcPr/>
                </a:tc>
                <a:extLst>
                  <a:ext uri="{0D108BD9-81ED-4DB2-BD59-A6C34878D82A}">
                    <a16:rowId xmlns:a16="http://schemas.microsoft.com/office/drawing/2014/main" val="3718529774"/>
                  </a:ext>
                </a:extLst>
              </a:tr>
              <a:tr h="370840">
                <a:tc>
                  <a:txBody>
                    <a:bodyPr/>
                    <a:lstStyle/>
                    <a:p>
                      <a:endParaRPr lang="it-IT"/>
                    </a:p>
                  </a:txBody>
                  <a:tcPr/>
                </a:tc>
                <a:tc>
                  <a:txBody>
                    <a:bodyPr/>
                    <a:lstStyle/>
                    <a:p>
                      <a:r>
                        <a:rPr lang="it-IT" dirty="0"/>
                        <a:t>0,161393</a:t>
                      </a:r>
                    </a:p>
                  </a:txBody>
                  <a:tcPr/>
                </a:tc>
                <a:tc>
                  <a:txBody>
                    <a:bodyPr/>
                    <a:lstStyle/>
                    <a:p>
                      <a:r>
                        <a:rPr lang="it-IT" dirty="0"/>
                        <a:t>mm</a:t>
                      </a:r>
                    </a:p>
                  </a:txBody>
                  <a:tcPr/>
                </a:tc>
                <a:tc>
                  <a:txBody>
                    <a:bodyPr/>
                    <a:lstStyle/>
                    <a:p>
                      <a:endParaRPr lang="it-IT" dirty="0"/>
                    </a:p>
                  </a:txBody>
                  <a:tcPr/>
                </a:tc>
                <a:tc>
                  <a:txBody>
                    <a:bodyPr/>
                    <a:lstStyle/>
                    <a:p>
                      <a:endParaRPr lang="it-IT" dirty="0"/>
                    </a:p>
                  </a:txBody>
                  <a:tcPr/>
                </a:tc>
                <a:tc>
                  <a:txBody>
                    <a:bodyPr/>
                    <a:lstStyle/>
                    <a:p>
                      <a:endParaRPr lang="it-IT" dirty="0"/>
                    </a:p>
                  </a:txBody>
                  <a:tcPr/>
                </a:tc>
                <a:extLst>
                  <a:ext uri="{0D108BD9-81ED-4DB2-BD59-A6C34878D82A}">
                    <a16:rowId xmlns:a16="http://schemas.microsoft.com/office/drawing/2014/main" val="3326828948"/>
                  </a:ext>
                </a:extLst>
              </a:tr>
              <a:tr h="370840">
                <a:tc>
                  <a:txBody>
                    <a:bodyPr/>
                    <a:lstStyle/>
                    <a:p>
                      <a:endParaRPr lang="it-IT"/>
                    </a:p>
                  </a:txBody>
                  <a:tcPr/>
                </a:tc>
                <a:tc>
                  <a:txBody>
                    <a:bodyPr/>
                    <a:lstStyle/>
                    <a:p>
                      <a:r>
                        <a:rPr lang="it-IT" dirty="0"/>
                        <a:t>0,164428</a:t>
                      </a:r>
                    </a:p>
                  </a:txBody>
                  <a:tcPr/>
                </a:tc>
                <a:tc>
                  <a:txBody>
                    <a:bodyPr/>
                    <a:lstStyle/>
                    <a:p>
                      <a:r>
                        <a:rPr lang="it-IT" dirty="0"/>
                        <a:t>mm</a:t>
                      </a:r>
                    </a:p>
                  </a:txBody>
                  <a:tcPr/>
                </a:tc>
                <a:tc>
                  <a:txBody>
                    <a:bodyPr/>
                    <a:lstStyle/>
                    <a:p>
                      <a:endParaRPr lang="it-IT" dirty="0"/>
                    </a:p>
                  </a:txBody>
                  <a:tcPr/>
                </a:tc>
                <a:tc>
                  <a:txBody>
                    <a:bodyPr/>
                    <a:lstStyle/>
                    <a:p>
                      <a:endParaRPr lang="it-IT"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it-IT" dirty="0"/>
                    </a:p>
                  </a:txBody>
                  <a:tcPr/>
                </a:tc>
                <a:extLst>
                  <a:ext uri="{0D108BD9-81ED-4DB2-BD59-A6C34878D82A}">
                    <a16:rowId xmlns:a16="http://schemas.microsoft.com/office/drawing/2014/main" val="2297776797"/>
                  </a:ext>
                </a:extLst>
              </a:tr>
              <a:tr h="370840">
                <a:tc>
                  <a:txBody>
                    <a:bodyPr/>
                    <a:lstStyle/>
                    <a:p>
                      <a:endParaRPr lang="it-IT"/>
                    </a:p>
                  </a:txBody>
                  <a:tcPr/>
                </a:tc>
                <a:tc>
                  <a:txBody>
                    <a:bodyPr/>
                    <a:lstStyle/>
                    <a:p>
                      <a:r>
                        <a:rPr lang="it-IT" dirty="0"/>
                        <a:t>0,153024</a:t>
                      </a:r>
                    </a:p>
                  </a:txBody>
                  <a:tcPr/>
                </a:tc>
                <a:tc>
                  <a:txBody>
                    <a:bodyPr/>
                    <a:lstStyle/>
                    <a:p>
                      <a:r>
                        <a:rPr lang="it-IT" dirty="0"/>
                        <a:t>mm</a:t>
                      </a:r>
                    </a:p>
                  </a:txBody>
                  <a:tcPr/>
                </a:tc>
                <a:tc>
                  <a:txBody>
                    <a:bodyPr/>
                    <a:lstStyle/>
                    <a:p>
                      <a:endParaRPr lang="it-IT" dirty="0"/>
                    </a:p>
                  </a:txBody>
                  <a:tcPr/>
                </a:tc>
                <a:tc>
                  <a:txBody>
                    <a:bodyPr/>
                    <a:lstStyle/>
                    <a:p>
                      <a:endParaRPr lang="it-IT" dirty="0"/>
                    </a:p>
                  </a:txBody>
                  <a:tcPr/>
                </a:tc>
                <a:tc>
                  <a:txBody>
                    <a:bodyPr/>
                    <a:lstStyle/>
                    <a:p>
                      <a:endParaRPr lang="it-IT" dirty="0"/>
                    </a:p>
                  </a:txBody>
                  <a:tcPr/>
                </a:tc>
                <a:extLst>
                  <a:ext uri="{0D108BD9-81ED-4DB2-BD59-A6C34878D82A}">
                    <a16:rowId xmlns:a16="http://schemas.microsoft.com/office/drawing/2014/main" val="4213442787"/>
                  </a:ext>
                </a:extLst>
              </a:tr>
            </a:tbl>
          </a:graphicData>
        </a:graphic>
      </p:graphicFrame>
    </p:spTree>
    <p:extLst>
      <p:ext uri="{BB962C8B-B14F-4D97-AF65-F5344CB8AC3E}">
        <p14:creationId xmlns:p14="http://schemas.microsoft.com/office/powerpoint/2010/main" val="140830418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ella 3">
            <a:extLst>
              <a:ext uri="{FF2B5EF4-FFF2-40B4-BE49-F238E27FC236}">
                <a16:creationId xmlns:a16="http://schemas.microsoft.com/office/drawing/2014/main" id="{90B2A34D-C408-85F4-C11B-AD84427078FB}"/>
              </a:ext>
            </a:extLst>
          </p:cNvPr>
          <p:cNvGraphicFramePr>
            <a:graphicFrameLocks noGrp="1"/>
          </p:cNvGraphicFramePr>
          <p:nvPr>
            <p:extLst>
              <p:ext uri="{D42A27DB-BD31-4B8C-83A1-F6EECF244321}">
                <p14:modId xmlns:p14="http://schemas.microsoft.com/office/powerpoint/2010/main" val="279454975"/>
              </p:ext>
            </p:extLst>
          </p:nvPr>
        </p:nvGraphicFramePr>
        <p:xfrm>
          <a:off x="602032" y="593179"/>
          <a:ext cx="8128002" cy="3332480"/>
        </p:xfrm>
        <a:graphic>
          <a:graphicData uri="http://schemas.openxmlformats.org/drawingml/2006/table">
            <a:tbl>
              <a:tblPr firstRow="1" bandRow="1">
                <a:tableStyleId>{F5AB1C69-6EDB-4FF4-983F-18BD219EF322}</a:tableStyleId>
              </a:tblPr>
              <a:tblGrid>
                <a:gridCol w="1354667">
                  <a:extLst>
                    <a:ext uri="{9D8B030D-6E8A-4147-A177-3AD203B41FA5}">
                      <a16:colId xmlns:a16="http://schemas.microsoft.com/office/drawing/2014/main" val="479598530"/>
                    </a:ext>
                  </a:extLst>
                </a:gridCol>
                <a:gridCol w="1354667">
                  <a:extLst>
                    <a:ext uri="{9D8B030D-6E8A-4147-A177-3AD203B41FA5}">
                      <a16:colId xmlns:a16="http://schemas.microsoft.com/office/drawing/2014/main" val="2598587787"/>
                    </a:ext>
                  </a:extLst>
                </a:gridCol>
                <a:gridCol w="1354667">
                  <a:extLst>
                    <a:ext uri="{9D8B030D-6E8A-4147-A177-3AD203B41FA5}">
                      <a16:colId xmlns:a16="http://schemas.microsoft.com/office/drawing/2014/main" val="1249173730"/>
                    </a:ext>
                  </a:extLst>
                </a:gridCol>
                <a:gridCol w="1354667">
                  <a:extLst>
                    <a:ext uri="{9D8B030D-6E8A-4147-A177-3AD203B41FA5}">
                      <a16:colId xmlns:a16="http://schemas.microsoft.com/office/drawing/2014/main" val="3040205756"/>
                    </a:ext>
                  </a:extLst>
                </a:gridCol>
                <a:gridCol w="1354667">
                  <a:extLst>
                    <a:ext uri="{9D8B030D-6E8A-4147-A177-3AD203B41FA5}">
                      <a16:colId xmlns:a16="http://schemas.microsoft.com/office/drawing/2014/main" val="398134737"/>
                    </a:ext>
                  </a:extLst>
                </a:gridCol>
                <a:gridCol w="1354667">
                  <a:extLst>
                    <a:ext uri="{9D8B030D-6E8A-4147-A177-3AD203B41FA5}">
                      <a16:colId xmlns:a16="http://schemas.microsoft.com/office/drawing/2014/main" val="2932447591"/>
                    </a:ext>
                  </a:extLst>
                </a:gridCol>
              </a:tblGrid>
              <a:tr h="244199">
                <a:tc gridSpan="6">
                  <a:txBody>
                    <a:bodyPr/>
                    <a:lstStyle/>
                    <a:p>
                      <a:r>
                        <a:rPr lang="it-IT" dirty="0"/>
                        <a:t>Fori ugelli</a:t>
                      </a:r>
                    </a:p>
                  </a:txBody>
                  <a:tcPr/>
                </a:tc>
                <a:tc hMerge="1">
                  <a:txBody>
                    <a:bodyPr/>
                    <a:lstStyle/>
                    <a:p>
                      <a:endParaRPr lang="it-IT" dirty="0"/>
                    </a:p>
                  </a:txBody>
                  <a:tcPr/>
                </a:tc>
                <a:tc hMerge="1">
                  <a:txBody>
                    <a:bodyPr/>
                    <a:lstStyle/>
                    <a:p>
                      <a:endParaRPr lang="it-IT" dirty="0"/>
                    </a:p>
                  </a:txBody>
                  <a:tcPr/>
                </a:tc>
                <a:tc hMerge="1">
                  <a:txBody>
                    <a:bodyPr/>
                    <a:lstStyle/>
                    <a:p>
                      <a:endParaRPr lang="it-IT" dirty="0"/>
                    </a:p>
                  </a:txBody>
                  <a:tcPr/>
                </a:tc>
                <a:tc hMerge="1">
                  <a:txBody>
                    <a:bodyPr/>
                    <a:lstStyle/>
                    <a:p>
                      <a:endParaRPr lang="it-IT" dirty="0"/>
                    </a:p>
                  </a:txBody>
                  <a:tcPr/>
                </a:tc>
                <a:tc hMerge="1">
                  <a:txBody>
                    <a:bodyPr/>
                    <a:lstStyle/>
                    <a:p>
                      <a:endParaRPr lang="it-IT" dirty="0"/>
                    </a:p>
                  </a:txBody>
                  <a:tcPr/>
                </a:tc>
                <a:extLst>
                  <a:ext uri="{0D108BD9-81ED-4DB2-BD59-A6C34878D82A}">
                    <a16:rowId xmlns:a16="http://schemas.microsoft.com/office/drawing/2014/main" val="2036902553"/>
                  </a:ext>
                </a:extLst>
              </a:tr>
              <a:tr h="370840">
                <a:tc>
                  <a:txBody>
                    <a:bodyPr/>
                    <a:lstStyle/>
                    <a:p>
                      <a:r>
                        <a:rPr lang="it-IT" dirty="0"/>
                        <a:t>Ugello usato</a:t>
                      </a:r>
                    </a:p>
                  </a:txBody>
                  <a:tcPr/>
                </a:tc>
                <a:tc>
                  <a:txBody>
                    <a:bodyPr/>
                    <a:lstStyle/>
                    <a:p>
                      <a:r>
                        <a:rPr lang="it-IT" dirty="0"/>
                        <a:t>0,799423</a:t>
                      </a:r>
                    </a:p>
                  </a:txBody>
                  <a:tcPr/>
                </a:tc>
                <a:tc>
                  <a:txBody>
                    <a:bodyPr/>
                    <a:lstStyle/>
                    <a:p>
                      <a:r>
                        <a:rPr lang="it-IT" dirty="0"/>
                        <a:t>mm</a:t>
                      </a:r>
                    </a:p>
                  </a:txBody>
                  <a:tcPr/>
                </a:tc>
                <a:tc>
                  <a:txBody>
                    <a:bodyPr/>
                    <a:lstStyle/>
                    <a:p>
                      <a:r>
                        <a:rPr lang="it-IT" dirty="0"/>
                        <a:t>Media</a:t>
                      </a:r>
                    </a:p>
                  </a:txBody>
                  <a:tcPr/>
                </a:tc>
                <a:tc>
                  <a:txBody>
                    <a:bodyPr/>
                    <a:lstStyle/>
                    <a:p>
                      <a:r>
                        <a:rPr lang="it-IT" dirty="0"/>
                        <a:t>0,7298845</a:t>
                      </a:r>
                    </a:p>
                  </a:txBody>
                  <a:tcPr/>
                </a:tc>
                <a:tc>
                  <a:txBody>
                    <a:bodyPr/>
                    <a:lstStyle/>
                    <a:p>
                      <a:r>
                        <a:rPr lang="it-IT" dirty="0"/>
                        <a:t>mm</a:t>
                      </a:r>
                    </a:p>
                  </a:txBody>
                  <a:tcPr/>
                </a:tc>
                <a:extLst>
                  <a:ext uri="{0D108BD9-81ED-4DB2-BD59-A6C34878D82A}">
                    <a16:rowId xmlns:a16="http://schemas.microsoft.com/office/drawing/2014/main" val="3634480944"/>
                  </a:ext>
                </a:extLst>
              </a:tr>
              <a:tr h="370840">
                <a:tc>
                  <a:txBody>
                    <a:bodyPr/>
                    <a:lstStyle/>
                    <a:p>
                      <a:endParaRPr lang="it-IT" dirty="0"/>
                    </a:p>
                  </a:txBody>
                  <a:tcPr/>
                </a:tc>
                <a:tc>
                  <a:txBody>
                    <a:bodyPr/>
                    <a:lstStyle/>
                    <a:p>
                      <a:r>
                        <a:rPr lang="it-IT" dirty="0"/>
                        <a:t>0,660346</a:t>
                      </a:r>
                    </a:p>
                  </a:txBody>
                  <a:tcPr/>
                </a:tc>
                <a:tc>
                  <a:txBody>
                    <a:bodyPr/>
                    <a:lstStyle/>
                    <a:p>
                      <a:r>
                        <a:rPr lang="it-IT" dirty="0"/>
                        <a:t>mm</a:t>
                      </a:r>
                    </a:p>
                  </a:txBody>
                  <a:tcPr/>
                </a:tc>
                <a:tc>
                  <a:txBody>
                    <a:bodyPr/>
                    <a:lstStyle/>
                    <a:p>
                      <a:endParaRPr lang="it-IT"/>
                    </a:p>
                  </a:txBody>
                  <a:tcPr/>
                </a:tc>
                <a:tc>
                  <a:txBody>
                    <a:bodyPr/>
                    <a:lstStyle/>
                    <a:p>
                      <a:endParaRPr lang="it-IT" dirty="0"/>
                    </a:p>
                  </a:txBody>
                  <a:tcPr/>
                </a:tc>
                <a:tc>
                  <a:txBody>
                    <a:bodyPr/>
                    <a:lstStyle/>
                    <a:p>
                      <a:endParaRPr lang="it-IT" dirty="0"/>
                    </a:p>
                  </a:txBody>
                  <a:tcPr/>
                </a:tc>
                <a:extLst>
                  <a:ext uri="{0D108BD9-81ED-4DB2-BD59-A6C34878D82A}">
                    <a16:rowId xmlns:a16="http://schemas.microsoft.com/office/drawing/2014/main" val="159847865"/>
                  </a:ext>
                </a:extLst>
              </a:tr>
              <a:tr h="370840">
                <a:tc>
                  <a:txBody>
                    <a:bodyPr/>
                    <a:lstStyle/>
                    <a:p>
                      <a:r>
                        <a:rPr lang="it-IT" dirty="0"/>
                        <a:t>Ugello 1</a:t>
                      </a:r>
                    </a:p>
                  </a:txBody>
                  <a:tcPr/>
                </a:tc>
                <a:tc>
                  <a:txBody>
                    <a:bodyPr/>
                    <a:lstStyle/>
                    <a:p>
                      <a:r>
                        <a:rPr lang="it-IT" dirty="0"/>
                        <a:t>1,02148</a:t>
                      </a:r>
                    </a:p>
                  </a:txBody>
                  <a:tcPr/>
                </a:tc>
                <a:tc>
                  <a:txBody>
                    <a:bodyPr/>
                    <a:lstStyle/>
                    <a:p>
                      <a:r>
                        <a:rPr lang="it-IT" dirty="0"/>
                        <a:t>mm</a:t>
                      </a:r>
                    </a:p>
                  </a:txBody>
                  <a:tcPr/>
                </a:tc>
                <a:tc>
                  <a:txBody>
                    <a:bodyPr/>
                    <a:lstStyle/>
                    <a:p>
                      <a:endParaRPr lang="it-IT" dirty="0"/>
                    </a:p>
                  </a:txBody>
                  <a:tcPr/>
                </a:tc>
                <a:tc>
                  <a:txBody>
                    <a:bodyPr/>
                    <a:lstStyle/>
                    <a:p>
                      <a:r>
                        <a:rPr lang="it-IT" dirty="0"/>
                        <a:t>1,025895</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dirty="0"/>
                        <a:t>mm</a:t>
                      </a:r>
                    </a:p>
                  </a:txBody>
                  <a:tcPr/>
                </a:tc>
                <a:extLst>
                  <a:ext uri="{0D108BD9-81ED-4DB2-BD59-A6C34878D82A}">
                    <a16:rowId xmlns:a16="http://schemas.microsoft.com/office/drawing/2014/main" val="2523451850"/>
                  </a:ext>
                </a:extLst>
              </a:tr>
              <a:tr h="370840">
                <a:tc>
                  <a:txBody>
                    <a:bodyPr/>
                    <a:lstStyle/>
                    <a:p>
                      <a:endParaRPr lang="it-IT" dirty="0"/>
                    </a:p>
                  </a:txBody>
                  <a:tcPr/>
                </a:tc>
                <a:tc>
                  <a:txBody>
                    <a:bodyPr/>
                    <a:lstStyle/>
                    <a:p>
                      <a:r>
                        <a:rPr lang="it-IT" dirty="0"/>
                        <a:t>1,03031</a:t>
                      </a:r>
                    </a:p>
                  </a:txBody>
                  <a:tcPr/>
                </a:tc>
                <a:tc>
                  <a:txBody>
                    <a:bodyPr/>
                    <a:lstStyle/>
                    <a:p>
                      <a:r>
                        <a:rPr lang="it-IT" dirty="0"/>
                        <a:t>mm</a:t>
                      </a:r>
                    </a:p>
                  </a:txBody>
                  <a:tcPr/>
                </a:tc>
                <a:tc>
                  <a:txBody>
                    <a:bodyPr/>
                    <a:lstStyle/>
                    <a:p>
                      <a:endParaRPr lang="it-IT" dirty="0"/>
                    </a:p>
                  </a:txBody>
                  <a:tcPr/>
                </a:tc>
                <a:tc>
                  <a:txBody>
                    <a:bodyPr/>
                    <a:lstStyle/>
                    <a:p>
                      <a:endParaRPr lang="it-IT" dirty="0"/>
                    </a:p>
                  </a:txBody>
                  <a:tcPr/>
                </a:tc>
                <a:tc>
                  <a:txBody>
                    <a:bodyPr/>
                    <a:lstStyle/>
                    <a:p>
                      <a:endParaRPr lang="it-IT" dirty="0"/>
                    </a:p>
                  </a:txBody>
                  <a:tcPr/>
                </a:tc>
                <a:extLst>
                  <a:ext uri="{0D108BD9-81ED-4DB2-BD59-A6C34878D82A}">
                    <a16:rowId xmlns:a16="http://schemas.microsoft.com/office/drawing/2014/main" val="925299257"/>
                  </a:ext>
                </a:extLst>
              </a:tr>
              <a:tr h="370840">
                <a:tc>
                  <a:txBody>
                    <a:bodyPr/>
                    <a:lstStyle/>
                    <a:p>
                      <a:r>
                        <a:rPr lang="it-IT" dirty="0"/>
                        <a:t>Ugello 2</a:t>
                      </a:r>
                    </a:p>
                  </a:txBody>
                  <a:tcPr/>
                </a:tc>
                <a:tc>
                  <a:txBody>
                    <a:bodyPr/>
                    <a:lstStyle/>
                    <a:p>
                      <a:r>
                        <a:rPr lang="it-IT" dirty="0"/>
                        <a:t>0,82085</a:t>
                      </a:r>
                    </a:p>
                  </a:txBody>
                  <a:tcPr/>
                </a:tc>
                <a:tc>
                  <a:txBody>
                    <a:bodyPr/>
                    <a:lstStyle/>
                    <a:p>
                      <a:r>
                        <a:rPr lang="it-IT" dirty="0"/>
                        <a:t>mm</a:t>
                      </a:r>
                    </a:p>
                  </a:txBody>
                  <a:tcPr/>
                </a:tc>
                <a:tc>
                  <a:txBody>
                    <a:bodyPr/>
                    <a:lstStyle/>
                    <a:p>
                      <a:endParaRPr lang="it-IT" dirty="0"/>
                    </a:p>
                  </a:txBody>
                  <a:tcPr/>
                </a:tc>
                <a:tc>
                  <a:txBody>
                    <a:bodyPr/>
                    <a:lstStyle/>
                    <a:p>
                      <a:r>
                        <a:rPr lang="it-IT" dirty="0"/>
                        <a:t>0,81106</a:t>
                      </a:r>
                    </a:p>
                  </a:txBody>
                  <a:tcPr/>
                </a:tc>
                <a:tc>
                  <a:txBody>
                    <a:bodyPr/>
                    <a:lstStyle/>
                    <a:p>
                      <a:r>
                        <a:rPr lang="it-IT" dirty="0"/>
                        <a:t>mm</a:t>
                      </a:r>
                    </a:p>
                  </a:txBody>
                  <a:tcPr/>
                </a:tc>
                <a:extLst>
                  <a:ext uri="{0D108BD9-81ED-4DB2-BD59-A6C34878D82A}">
                    <a16:rowId xmlns:a16="http://schemas.microsoft.com/office/drawing/2014/main" val="1284887410"/>
                  </a:ext>
                </a:extLst>
              </a:tr>
              <a:tr h="370840">
                <a:tc>
                  <a:txBody>
                    <a:bodyPr/>
                    <a:lstStyle/>
                    <a:p>
                      <a:endParaRPr lang="it-IT" dirty="0"/>
                    </a:p>
                  </a:txBody>
                  <a:tcPr/>
                </a:tc>
                <a:tc>
                  <a:txBody>
                    <a:bodyPr/>
                    <a:lstStyle/>
                    <a:p>
                      <a:r>
                        <a:rPr lang="it-IT" dirty="0"/>
                        <a:t>0,80127</a:t>
                      </a:r>
                    </a:p>
                  </a:txBody>
                  <a:tcPr/>
                </a:tc>
                <a:tc>
                  <a:txBody>
                    <a:bodyPr/>
                    <a:lstStyle/>
                    <a:p>
                      <a:r>
                        <a:rPr lang="it-IT" dirty="0"/>
                        <a:t>mm</a:t>
                      </a:r>
                    </a:p>
                  </a:txBody>
                  <a:tcPr/>
                </a:tc>
                <a:tc>
                  <a:txBody>
                    <a:bodyPr/>
                    <a:lstStyle/>
                    <a:p>
                      <a:endParaRPr lang="it-IT"/>
                    </a:p>
                  </a:txBody>
                  <a:tcPr/>
                </a:tc>
                <a:tc>
                  <a:txBody>
                    <a:bodyPr/>
                    <a:lstStyle/>
                    <a:p>
                      <a:endParaRPr lang="it-IT" dirty="0"/>
                    </a:p>
                  </a:txBody>
                  <a:tcPr/>
                </a:tc>
                <a:tc>
                  <a:txBody>
                    <a:bodyPr/>
                    <a:lstStyle/>
                    <a:p>
                      <a:endParaRPr lang="it-IT" dirty="0"/>
                    </a:p>
                  </a:txBody>
                  <a:tcPr/>
                </a:tc>
                <a:extLst>
                  <a:ext uri="{0D108BD9-81ED-4DB2-BD59-A6C34878D82A}">
                    <a16:rowId xmlns:a16="http://schemas.microsoft.com/office/drawing/2014/main" val="2085279619"/>
                  </a:ext>
                </a:extLst>
              </a:tr>
              <a:tr h="370840">
                <a:tc>
                  <a:txBody>
                    <a:bodyPr/>
                    <a:lstStyle/>
                    <a:p>
                      <a:r>
                        <a:rPr lang="it-IT" dirty="0"/>
                        <a:t>Ugello 3</a:t>
                      </a:r>
                    </a:p>
                  </a:txBody>
                  <a:tcPr/>
                </a:tc>
                <a:tc>
                  <a:txBody>
                    <a:bodyPr/>
                    <a:lstStyle/>
                    <a:p>
                      <a:r>
                        <a:rPr lang="it-IT" dirty="0"/>
                        <a:t>0,676704</a:t>
                      </a:r>
                    </a:p>
                  </a:txBody>
                  <a:tcPr/>
                </a:tc>
                <a:tc>
                  <a:txBody>
                    <a:bodyPr/>
                    <a:lstStyle/>
                    <a:p>
                      <a:r>
                        <a:rPr lang="it-IT" dirty="0"/>
                        <a:t>mm</a:t>
                      </a:r>
                    </a:p>
                  </a:txBody>
                  <a:tcPr/>
                </a:tc>
                <a:tc>
                  <a:txBody>
                    <a:bodyPr/>
                    <a:lstStyle/>
                    <a:p>
                      <a:endParaRPr lang="it-IT" dirty="0"/>
                    </a:p>
                  </a:txBody>
                  <a:tcPr/>
                </a:tc>
                <a:tc>
                  <a:txBody>
                    <a:bodyPr/>
                    <a:lstStyle/>
                    <a:p>
                      <a:r>
                        <a:rPr lang="it-IT" dirty="0"/>
                        <a:t>0,6336555</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dirty="0"/>
                        <a:t>mm</a:t>
                      </a:r>
                    </a:p>
                  </a:txBody>
                  <a:tcPr/>
                </a:tc>
                <a:extLst>
                  <a:ext uri="{0D108BD9-81ED-4DB2-BD59-A6C34878D82A}">
                    <a16:rowId xmlns:a16="http://schemas.microsoft.com/office/drawing/2014/main" val="530737998"/>
                  </a:ext>
                </a:extLst>
              </a:tr>
              <a:tr h="370840">
                <a:tc>
                  <a:txBody>
                    <a:bodyPr/>
                    <a:lstStyle/>
                    <a:p>
                      <a:endParaRPr lang="it-IT" dirty="0"/>
                    </a:p>
                  </a:txBody>
                  <a:tcPr/>
                </a:tc>
                <a:tc>
                  <a:txBody>
                    <a:bodyPr/>
                    <a:lstStyle/>
                    <a:p>
                      <a:r>
                        <a:rPr lang="it-IT" dirty="0"/>
                        <a:t>0,590607</a:t>
                      </a:r>
                    </a:p>
                  </a:txBody>
                  <a:tcPr/>
                </a:tc>
                <a:tc>
                  <a:txBody>
                    <a:bodyPr/>
                    <a:lstStyle/>
                    <a:p>
                      <a:r>
                        <a:rPr lang="it-IT" dirty="0"/>
                        <a:t>mm</a:t>
                      </a:r>
                    </a:p>
                  </a:txBody>
                  <a:tcPr/>
                </a:tc>
                <a:tc>
                  <a:txBody>
                    <a:bodyPr/>
                    <a:lstStyle/>
                    <a:p>
                      <a:endParaRPr lang="it-IT" dirty="0"/>
                    </a:p>
                  </a:txBody>
                  <a:tcPr/>
                </a:tc>
                <a:tc>
                  <a:txBody>
                    <a:bodyPr/>
                    <a:lstStyle/>
                    <a:p>
                      <a:endParaRPr lang="it-IT" dirty="0"/>
                    </a:p>
                  </a:txBody>
                  <a:tcPr/>
                </a:tc>
                <a:tc>
                  <a:txBody>
                    <a:bodyPr/>
                    <a:lstStyle/>
                    <a:p>
                      <a:endParaRPr lang="it-IT" dirty="0"/>
                    </a:p>
                  </a:txBody>
                  <a:tcPr/>
                </a:tc>
                <a:extLst>
                  <a:ext uri="{0D108BD9-81ED-4DB2-BD59-A6C34878D82A}">
                    <a16:rowId xmlns:a16="http://schemas.microsoft.com/office/drawing/2014/main" val="1521879241"/>
                  </a:ext>
                </a:extLst>
              </a:tr>
            </a:tbl>
          </a:graphicData>
        </a:graphic>
      </p:graphicFrame>
    </p:spTree>
    <p:extLst>
      <p:ext uri="{BB962C8B-B14F-4D97-AF65-F5344CB8AC3E}">
        <p14:creationId xmlns:p14="http://schemas.microsoft.com/office/powerpoint/2010/main" val="25222484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a:extLst>
              <a:ext uri="{FF2B5EF4-FFF2-40B4-BE49-F238E27FC236}">
                <a16:creationId xmlns:a16="http://schemas.microsoft.com/office/drawing/2014/main" id="{9D3E32D0-1F18-AFC8-6547-11F00EECE7FA}"/>
              </a:ext>
            </a:extLst>
          </p:cNvPr>
          <p:cNvPicPr>
            <a:picLocks noChangeAspect="1"/>
          </p:cNvPicPr>
          <p:nvPr/>
        </p:nvPicPr>
        <p:blipFill>
          <a:blip r:embed="rId2"/>
          <a:stretch>
            <a:fillRect/>
          </a:stretch>
        </p:blipFill>
        <p:spPr>
          <a:xfrm>
            <a:off x="0" y="49736"/>
            <a:ext cx="12192000" cy="6758528"/>
          </a:xfrm>
          <a:prstGeom prst="rect">
            <a:avLst/>
          </a:prstGeom>
        </p:spPr>
      </p:pic>
    </p:spTree>
    <p:extLst>
      <p:ext uri="{BB962C8B-B14F-4D97-AF65-F5344CB8AC3E}">
        <p14:creationId xmlns:p14="http://schemas.microsoft.com/office/powerpoint/2010/main" val="26930197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asellaDiTesto 8">
            <a:extLst>
              <a:ext uri="{FF2B5EF4-FFF2-40B4-BE49-F238E27FC236}">
                <a16:creationId xmlns:a16="http://schemas.microsoft.com/office/drawing/2014/main" id="{F482A45A-7376-A151-F9E2-7AB349F25B43}"/>
              </a:ext>
            </a:extLst>
          </p:cNvPr>
          <p:cNvSpPr txBox="1"/>
          <p:nvPr/>
        </p:nvSpPr>
        <p:spPr>
          <a:xfrm>
            <a:off x="438912" y="3647956"/>
            <a:ext cx="11314176" cy="2031325"/>
          </a:xfrm>
          <a:prstGeom prst="rect">
            <a:avLst/>
          </a:prstGeom>
          <a:noFill/>
        </p:spPr>
        <p:txBody>
          <a:bodyPr wrap="square" rtlCol="0">
            <a:spAutoFit/>
          </a:bodyPr>
          <a:lstStyle/>
          <a:p>
            <a:r>
              <a:rPr lang="it-IT" dirty="0"/>
              <a:t>OSSERVAZIONI:</a:t>
            </a:r>
          </a:p>
          <a:p>
            <a:endParaRPr lang="it-IT" dirty="0"/>
          </a:p>
          <a:p>
            <a:r>
              <a:rPr lang="it-IT" dirty="0"/>
              <a:t>- spessore 50</a:t>
            </a:r>
            <a:r>
              <a:rPr lang="el-GR" dirty="0"/>
              <a:t>μ</a:t>
            </a:r>
            <a:r>
              <a:rPr lang="it-IT" dirty="0"/>
              <a:t>m, linea blu: per quanto riguarda le rigidezze calcolate per la membrana da 50</a:t>
            </a:r>
            <a:r>
              <a:rPr lang="el-GR" dirty="0"/>
              <a:t> μ</a:t>
            </a:r>
            <a:r>
              <a:rPr lang="it-IT" dirty="0"/>
              <a:t>m, si nota che i valori ottenuti per le prove eseguite con entrambi i sensori sono congrui.</a:t>
            </a:r>
          </a:p>
          <a:p>
            <a:endParaRPr lang="it-IT" dirty="0"/>
          </a:p>
          <a:p>
            <a:r>
              <a:rPr lang="it-IT" dirty="0"/>
              <a:t>- altri spessori: si notano delle discrepanze tra i valori calcolati con sensore laser e quelli con sensore capacitivo, commentati in seguito.</a:t>
            </a:r>
          </a:p>
        </p:txBody>
      </p:sp>
      <p:pic>
        <p:nvPicPr>
          <p:cNvPr id="3" name="Immagine 2">
            <a:extLst>
              <a:ext uri="{FF2B5EF4-FFF2-40B4-BE49-F238E27FC236}">
                <a16:creationId xmlns:a16="http://schemas.microsoft.com/office/drawing/2014/main" id="{018B1609-3A61-CF39-9B7F-3152DC077D2A}"/>
              </a:ext>
            </a:extLst>
          </p:cNvPr>
          <p:cNvPicPr>
            <a:picLocks noChangeAspect="1"/>
          </p:cNvPicPr>
          <p:nvPr/>
        </p:nvPicPr>
        <p:blipFill>
          <a:blip r:embed="rId2"/>
          <a:stretch>
            <a:fillRect/>
          </a:stretch>
        </p:blipFill>
        <p:spPr>
          <a:xfrm>
            <a:off x="6095998" y="61615"/>
            <a:ext cx="6096001" cy="3367385"/>
          </a:xfrm>
          <a:prstGeom prst="rect">
            <a:avLst/>
          </a:prstGeom>
        </p:spPr>
      </p:pic>
      <p:pic>
        <p:nvPicPr>
          <p:cNvPr id="5" name="Immagine 4">
            <a:extLst>
              <a:ext uri="{FF2B5EF4-FFF2-40B4-BE49-F238E27FC236}">
                <a16:creationId xmlns:a16="http://schemas.microsoft.com/office/drawing/2014/main" id="{DEE5DFD3-3982-6769-9BB0-566F5A430C2C}"/>
              </a:ext>
            </a:extLst>
          </p:cNvPr>
          <p:cNvPicPr>
            <a:picLocks noChangeAspect="1"/>
          </p:cNvPicPr>
          <p:nvPr/>
        </p:nvPicPr>
        <p:blipFill>
          <a:blip r:embed="rId3"/>
          <a:stretch>
            <a:fillRect/>
          </a:stretch>
        </p:blipFill>
        <p:spPr>
          <a:xfrm>
            <a:off x="0" y="28662"/>
            <a:ext cx="6095998" cy="3400337"/>
          </a:xfrm>
          <a:prstGeom prst="rect">
            <a:avLst/>
          </a:prstGeom>
        </p:spPr>
      </p:pic>
    </p:spTree>
    <p:extLst>
      <p:ext uri="{BB962C8B-B14F-4D97-AF65-F5344CB8AC3E}">
        <p14:creationId xmlns:p14="http://schemas.microsoft.com/office/powerpoint/2010/main" val="8568693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E865EC7A-B61A-D6F8-29A0-3E364F78752D}"/>
              </a:ext>
            </a:extLst>
          </p:cNvPr>
          <p:cNvSpPr txBox="1"/>
          <p:nvPr/>
        </p:nvSpPr>
        <p:spPr>
          <a:xfrm>
            <a:off x="292847" y="10744"/>
            <a:ext cx="8128000" cy="369332"/>
          </a:xfrm>
          <a:prstGeom prst="rect">
            <a:avLst/>
          </a:prstGeom>
          <a:noFill/>
        </p:spPr>
        <p:txBody>
          <a:bodyPr wrap="square" rtlCol="0">
            <a:spAutoFit/>
          </a:bodyPr>
          <a:lstStyle/>
          <a:p>
            <a:r>
              <a:rPr lang="it-IT" dirty="0"/>
              <a:t>TABELLA RIGIDEZZE DA BANCO CAPACITIVO, </a:t>
            </a:r>
            <a:r>
              <a:rPr lang="it-IT" dirty="0" err="1"/>
              <a:t>p</a:t>
            </a:r>
            <a:r>
              <a:rPr lang="it-IT" baseline="-25000" dirty="0" err="1"/>
              <a:t>s</a:t>
            </a:r>
            <a:r>
              <a:rPr lang="it-IT" dirty="0"/>
              <a:t> = 3bar, </a:t>
            </a:r>
            <a:r>
              <a:rPr lang="it-IT" dirty="0" err="1"/>
              <a:t>D</a:t>
            </a:r>
            <a:r>
              <a:rPr lang="it-IT" baseline="-25000" dirty="0" err="1"/>
              <a:t>foro</a:t>
            </a:r>
            <a:r>
              <a:rPr lang="it-IT" dirty="0"/>
              <a:t> = 8mm, k</a:t>
            </a:r>
            <a:r>
              <a:rPr lang="it-IT" baseline="-25000" dirty="0"/>
              <a:t>m</a:t>
            </a:r>
            <a:r>
              <a:rPr lang="it-IT" dirty="0"/>
              <a:t> = … · 10</a:t>
            </a:r>
            <a:r>
              <a:rPr lang="it-IT" baseline="30000" dirty="0"/>
              <a:t>5</a:t>
            </a:r>
            <a:r>
              <a:rPr lang="it-IT" dirty="0"/>
              <a:t> N/m</a:t>
            </a:r>
          </a:p>
        </p:txBody>
      </p:sp>
      <mc:AlternateContent xmlns:mc="http://schemas.openxmlformats.org/markup-compatibility/2006">
        <mc:Choice xmlns:a14="http://schemas.microsoft.com/office/drawing/2010/main" Requires="a14">
          <p:graphicFrame>
            <p:nvGraphicFramePr>
              <p:cNvPr id="5" name="Tabella 4">
                <a:extLst>
                  <a:ext uri="{FF2B5EF4-FFF2-40B4-BE49-F238E27FC236}">
                    <a16:creationId xmlns:a16="http://schemas.microsoft.com/office/drawing/2014/main" id="{C9E4AF1E-7707-09B0-E81F-D967E4BC5A99}"/>
                  </a:ext>
                </a:extLst>
              </p:cNvPr>
              <p:cNvGraphicFramePr>
                <a:graphicFrameLocks noGrp="1"/>
              </p:cNvGraphicFramePr>
              <p:nvPr>
                <p:extLst>
                  <p:ext uri="{D42A27DB-BD31-4B8C-83A1-F6EECF244321}">
                    <p14:modId xmlns:p14="http://schemas.microsoft.com/office/powerpoint/2010/main" val="2782498565"/>
                  </p:ext>
                </p:extLst>
              </p:nvPr>
            </p:nvGraphicFramePr>
            <p:xfrm>
              <a:off x="292847" y="473024"/>
              <a:ext cx="12902502" cy="5933440"/>
            </p:xfrm>
            <a:graphic>
              <a:graphicData uri="http://schemas.openxmlformats.org/drawingml/2006/table">
                <a:tbl>
                  <a:tblPr firstRow="1" bandRow="1">
                    <a:tableStyleId>{F5AB1C69-6EDB-4FF4-983F-18BD219EF322}</a:tableStyleId>
                  </a:tblPr>
                  <a:tblGrid>
                    <a:gridCol w="1103630">
                      <a:extLst>
                        <a:ext uri="{9D8B030D-6E8A-4147-A177-3AD203B41FA5}">
                          <a16:colId xmlns:a16="http://schemas.microsoft.com/office/drawing/2014/main" val="238034564"/>
                        </a:ext>
                      </a:extLst>
                    </a:gridCol>
                    <a:gridCol w="1318578">
                      <a:extLst>
                        <a:ext uri="{9D8B030D-6E8A-4147-A177-3AD203B41FA5}">
                          <a16:colId xmlns:a16="http://schemas.microsoft.com/office/drawing/2014/main" val="1807581456"/>
                        </a:ext>
                      </a:extLst>
                    </a:gridCol>
                    <a:gridCol w="1424305">
                      <a:extLst>
                        <a:ext uri="{9D8B030D-6E8A-4147-A177-3AD203B41FA5}">
                          <a16:colId xmlns:a16="http://schemas.microsoft.com/office/drawing/2014/main" val="2927930262"/>
                        </a:ext>
                      </a:extLst>
                    </a:gridCol>
                    <a:gridCol w="1103630">
                      <a:extLst>
                        <a:ext uri="{9D8B030D-6E8A-4147-A177-3AD203B41FA5}">
                          <a16:colId xmlns:a16="http://schemas.microsoft.com/office/drawing/2014/main" val="3790770000"/>
                        </a:ext>
                      </a:extLst>
                    </a:gridCol>
                    <a:gridCol w="490728">
                      <a:extLst>
                        <a:ext uri="{9D8B030D-6E8A-4147-A177-3AD203B41FA5}">
                          <a16:colId xmlns:a16="http://schemas.microsoft.com/office/drawing/2014/main" val="533206017"/>
                        </a:ext>
                      </a:extLst>
                    </a:gridCol>
                    <a:gridCol w="1424305">
                      <a:extLst>
                        <a:ext uri="{9D8B030D-6E8A-4147-A177-3AD203B41FA5}">
                          <a16:colId xmlns:a16="http://schemas.microsoft.com/office/drawing/2014/main" val="173595372"/>
                        </a:ext>
                      </a:extLst>
                    </a:gridCol>
                    <a:gridCol w="1103630">
                      <a:extLst>
                        <a:ext uri="{9D8B030D-6E8A-4147-A177-3AD203B41FA5}">
                          <a16:colId xmlns:a16="http://schemas.microsoft.com/office/drawing/2014/main" val="2247776066"/>
                        </a:ext>
                      </a:extLst>
                    </a:gridCol>
                    <a:gridCol w="490728">
                      <a:extLst>
                        <a:ext uri="{9D8B030D-6E8A-4147-A177-3AD203B41FA5}">
                          <a16:colId xmlns:a16="http://schemas.microsoft.com/office/drawing/2014/main" val="3927670386"/>
                        </a:ext>
                      </a:extLst>
                    </a:gridCol>
                    <a:gridCol w="1424305">
                      <a:extLst>
                        <a:ext uri="{9D8B030D-6E8A-4147-A177-3AD203B41FA5}">
                          <a16:colId xmlns:a16="http://schemas.microsoft.com/office/drawing/2014/main" val="2100464451"/>
                        </a:ext>
                      </a:extLst>
                    </a:gridCol>
                    <a:gridCol w="1103630">
                      <a:extLst>
                        <a:ext uri="{9D8B030D-6E8A-4147-A177-3AD203B41FA5}">
                          <a16:colId xmlns:a16="http://schemas.microsoft.com/office/drawing/2014/main" val="3364335739"/>
                        </a:ext>
                      </a:extLst>
                    </a:gridCol>
                    <a:gridCol w="490728">
                      <a:extLst>
                        <a:ext uri="{9D8B030D-6E8A-4147-A177-3AD203B41FA5}">
                          <a16:colId xmlns:a16="http://schemas.microsoft.com/office/drawing/2014/main" val="1281928456"/>
                        </a:ext>
                      </a:extLst>
                    </a:gridCol>
                    <a:gridCol w="1424305">
                      <a:extLst>
                        <a:ext uri="{9D8B030D-6E8A-4147-A177-3AD203B41FA5}">
                          <a16:colId xmlns:a16="http://schemas.microsoft.com/office/drawing/2014/main" val="560282290"/>
                        </a:ext>
                      </a:extLst>
                    </a:gridCol>
                  </a:tblGrid>
                  <a:tr h="370840">
                    <a:tc grid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dirty="0"/>
                            <a:t>s=50μm</a:t>
                          </a:r>
                        </a:p>
                      </a:txBody>
                      <a:tcPr/>
                    </a:tc>
                    <a:tc hMerge="1">
                      <a:txBody>
                        <a:bodyPr/>
                        <a:lstStyle/>
                        <a:p>
                          <a:endParaRPr lang="it-IT"/>
                        </a:p>
                      </a:txBody>
                      <a:tcPr/>
                    </a:tc>
                    <a:tc hMerge="1">
                      <a:txBody>
                        <a:bodyPr/>
                        <a:lstStyle/>
                        <a:p>
                          <a:endParaRPr lang="it-IT" dirty="0"/>
                        </a:p>
                      </a:txBody>
                      <a:tcPr/>
                    </a:tc>
                    <a:tc grid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dirty="0"/>
                            <a:t>s=100μm</a:t>
                          </a:r>
                        </a:p>
                      </a:txBody>
                      <a:tcPr/>
                    </a:tc>
                    <a:tc hMerge="1">
                      <a:txBody>
                        <a:bodyPr/>
                        <a:lstStyle/>
                        <a:p>
                          <a:endParaRPr lang="it-IT"/>
                        </a:p>
                      </a:txBody>
                      <a:tcPr/>
                    </a:tc>
                    <a:tc hMerge="1">
                      <a:txBody>
                        <a:bodyPr/>
                        <a:lstStyle/>
                        <a:p>
                          <a:endParaRPr lang="it-IT" dirty="0"/>
                        </a:p>
                      </a:txBody>
                      <a:tcPr/>
                    </a:tc>
                    <a:tc grid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dirty="0"/>
                            <a:t>s=120μm</a:t>
                          </a:r>
                        </a:p>
                      </a:txBody>
                      <a:tcPr/>
                    </a:tc>
                    <a:tc hMerge="1">
                      <a:txBody>
                        <a:bodyPr/>
                        <a:lstStyle/>
                        <a:p>
                          <a:endParaRPr lang="it-IT"/>
                        </a:p>
                      </a:txBody>
                      <a:tcPr/>
                    </a:tc>
                    <a:tc hMerge="1">
                      <a:txBody>
                        <a:bodyPr/>
                        <a:lstStyle/>
                        <a:p>
                          <a:endParaRPr lang="it-IT" dirty="0"/>
                        </a:p>
                      </a:txBody>
                      <a:tcPr/>
                    </a:tc>
                    <a:tc grid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dirty="0"/>
                            <a:t>s=150μm</a:t>
                          </a:r>
                        </a:p>
                      </a:txBody>
                      <a:tcPr/>
                    </a:tc>
                    <a:tc hMerge="1">
                      <a:txBody>
                        <a:bodyPr/>
                        <a:lstStyle/>
                        <a:p>
                          <a:endParaRPr lang="it-IT"/>
                        </a:p>
                      </a:txBody>
                      <a:tcPr/>
                    </a:tc>
                    <a:tc hMerge="1">
                      <a:txBody>
                        <a:bodyPr/>
                        <a:lstStyle/>
                        <a:p>
                          <a:endParaRPr lang="it-IT" dirty="0"/>
                        </a:p>
                      </a:txBody>
                      <a:tcPr/>
                    </a:tc>
                    <a:extLst>
                      <a:ext uri="{0D108BD9-81ED-4DB2-BD59-A6C34878D82A}">
                        <a16:rowId xmlns:a16="http://schemas.microsoft.com/office/drawing/2014/main" val="14646079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it-IT" sz="1600" dirty="0"/>
                        </a:p>
                      </a:txBody>
                      <a:tcPr anchor="ctr"/>
                    </a:tc>
                    <a:tc>
                      <a:txBody>
                        <a:bodyPr/>
                        <a:lstStyle/>
                        <a:p>
                          <a:endParaRPr lang="it-IT" sz="1600" dirty="0"/>
                        </a:p>
                      </a:txBody>
                      <a:tcPr anchor="ctr"/>
                    </a:tc>
                    <a:tc>
                      <a:txBody>
                        <a:bodyPr/>
                        <a:lstStyle/>
                        <a:p>
                          <a:endParaRPr lang="it-IT" sz="16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it-IT" sz="1600" dirty="0"/>
                        </a:p>
                      </a:txBody>
                      <a:tcPr anchor="ctr"/>
                    </a:tc>
                    <a:tc>
                      <a:txBody>
                        <a:bodyPr/>
                        <a:lstStyle/>
                        <a:p>
                          <a:endParaRPr lang="it-IT" sz="1600" dirty="0"/>
                        </a:p>
                      </a:txBody>
                      <a:tcPr anchor="ctr"/>
                    </a:tc>
                    <a:tc>
                      <a:txBody>
                        <a:bodyPr/>
                        <a:lstStyle/>
                        <a:p>
                          <a:endParaRPr lang="it-IT" sz="1600" dirty="0"/>
                        </a:p>
                      </a:txBody>
                      <a:tcPr anchor="ct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-30</a:t>
                          </a:r>
                          <a:r>
                            <a:rPr lang="el-GR" sz="1600" baseline="0" dirty="0"/>
                            <a:t>μ</a:t>
                          </a:r>
                          <a:r>
                            <a:rPr lang="it-IT" sz="1600" baseline="0" dirty="0"/>
                            <a:t>m</a:t>
                          </a:r>
                          <a:endParaRPr lang="it-IT" sz="1600" dirty="0"/>
                        </a:p>
                      </a:txBody>
                      <a:tcPr anchor="ctr"/>
                    </a:tc>
                    <a:tc rowSpan="3">
                      <a:txBody>
                        <a:bodyPr/>
                        <a:lstStyle/>
                        <a:p>
                          <a14:m>
                            <m:oMathPara xmlns:m="http://schemas.openxmlformats.org/officeDocument/2006/math">
                              <m:oMathParaPr>
                                <m:jc m:val="centerGroup"/>
                              </m:oMathParaPr>
                              <m:oMath xmlns:m="http://schemas.openxmlformats.org/officeDocument/2006/math">
                                <m:sSub>
                                  <m:sSubPr>
                                    <m:ctrlPr>
                                      <a:rPr lang="it-IT" sz="1600" i="1" smtClean="0">
                                        <a:latin typeface="Cambria Math" panose="02040503050406030204" pitchFamily="18" charset="0"/>
                                      </a:rPr>
                                    </m:ctrlPr>
                                  </m:sSubPr>
                                  <m:e>
                                    <m:r>
                                      <a:rPr lang="it-IT" sz="1600" b="0" i="1" smtClean="0">
                                        <a:latin typeface="Cambria Math" panose="02040503050406030204" pitchFamily="18" charset="0"/>
                                      </a:rPr>
                                      <m:t>𝑘</m:t>
                                    </m:r>
                                  </m:e>
                                  <m:sub>
                                    <m:r>
                                      <a:rPr lang="it-IT" sz="1600" b="0" i="1" smtClean="0">
                                        <a:latin typeface="Cambria Math" panose="02040503050406030204" pitchFamily="18" charset="0"/>
                                      </a:rPr>
                                      <m:t>𝑚</m:t>
                                    </m:r>
                                  </m:sub>
                                </m:sSub>
                              </m:oMath>
                            </m:oMathPara>
                          </a14:m>
                          <a:endParaRPr lang="it-IT" sz="1600" dirty="0"/>
                        </a:p>
                      </a:txBody>
                      <a:tcPr anchor="ctr"/>
                    </a:tc>
                    <a:tc>
                      <a:txBody>
                        <a:bodyPr/>
                        <a:lstStyle/>
                        <a:p>
                          <a:r>
                            <a:rPr lang="it-IT" sz="1600" dirty="0"/>
                            <a:t>2,88 · 10</a:t>
                          </a:r>
                          <a:r>
                            <a:rPr lang="it-IT" sz="1600" baseline="30000" dirty="0"/>
                            <a:t>5</a:t>
                          </a:r>
                          <a:r>
                            <a:rPr lang="it-IT" sz="1600" dirty="0"/>
                            <a:t> N/m</a:t>
                          </a:r>
                        </a:p>
                      </a:txBody>
                      <a:tcPr anchor="ct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-30</a:t>
                          </a:r>
                          <a:r>
                            <a:rPr lang="el-GR" sz="1600" baseline="0" dirty="0"/>
                            <a:t>μ</a:t>
                          </a:r>
                          <a:r>
                            <a:rPr lang="it-IT" sz="1600" baseline="0" dirty="0"/>
                            <a:t>m</a:t>
                          </a:r>
                          <a:endParaRPr lang="it-IT" sz="1600" dirty="0"/>
                        </a:p>
                      </a:txBody>
                      <a:tcPr anchor="ctr"/>
                    </a:tc>
                    <a:tc rowSpan="3">
                      <a:txBody>
                        <a:bodyPr/>
                        <a:lstStyle/>
                        <a:p>
                          <a14:m>
                            <m:oMathPara xmlns:m="http://schemas.openxmlformats.org/officeDocument/2006/math">
                              <m:oMathParaPr>
                                <m:jc m:val="centerGroup"/>
                              </m:oMathParaPr>
                              <m:oMath xmlns:m="http://schemas.openxmlformats.org/officeDocument/2006/math">
                                <m:sSub>
                                  <m:sSubPr>
                                    <m:ctrlPr>
                                      <a:rPr lang="it-IT" sz="1600" i="1" smtClean="0">
                                        <a:latin typeface="Cambria Math" panose="02040503050406030204" pitchFamily="18" charset="0"/>
                                      </a:rPr>
                                    </m:ctrlPr>
                                  </m:sSubPr>
                                  <m:e>
                                    <m:r>
                                      <a:rPr lang="it-IT" sz="1600" b="0" i="1" smtClean="0">
                                        <a:latin typeface="Cambria Math" panose="02040503050406030204" pitchFamily="18" charset="0"/>
                                      </a:rPr>
                                      <m:t>𝑘</m:t>
                                    </m:r>
                                  </m:e>
                                  <m:sub>
                                    <m:r>
                                      <a:rPr lang="it-IT" sz="1600" b="0" i="1" smtClean="0">
                                        <a:latin typeface="Cambria Math" panose="02040503050406030204" pitchFamily="18" charset="0"/>
                                      </a:rPr>
                                      <m:t>𝑚</m:t>
                                    </m:r>
                                  </m:sub>
                                </m:sSub>
                              </m:oMath>
                            </m:oMathPara>
                          </a14:m>
                          <a:endParaRPr lang="it-IT" sz="1600" dirty="0"/>
                        </a:p>
                      </a:txBody>
                      <a:tcPr anchor="ctr"/>
                    </a:tc>
                    <a:tc>
                      <a:txBody>
                        <a:bodyPr/>
                        <a:lstStyle/>
                        <a:p>
                          <a:r>
                            <a:rPr lang="it-IT" sz="1600" dirty="0"/>
                            <a:t>3,88 · 10</a:t>
                          </a:r>
                          <a:r>
                            <a:rPr lang="it-IT" sz="1600" baseline="30000" dirty="0"/>
                            <a:t>5</a:t>
                          </a:r>
                          <a:r>
                            <a:rPr lang="it-IT" sz="1600" dirty="0"/>
                            <a:t> N/m</a:t>
                          </a:r>
                        </a:p>
                      </a:txBody>
                      <a:tcPr anchor="ctr"/>
                    </a:tc>
                    <a:extLst>
                      <a:ext uri="{0D108BD9-81ED-4DB2-BD59-A6C34878D82A}">
                        <a16:rowId xmlns:a16="http://schemas.microsoft.com/office/drawing/2014/main" val="1676117325"/>
                      </a:ext>
                    </a:extLst>
                  </a:tr>
                  <a:tr h="370840">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2,90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3,88 · 10</a:t>
                          </a:r>
                          <a:r>
                            <a:rPr lang="it-IT" sz="1600" baseline="30000" dirty="0"/>
                            <a:t>5</a:t>
                          </a:r>
                          <a:r>
                            <a:rPr lang="it-IT" sz="1600" dirty="0"/>
                            <a:t> N/m</a:t>
                          </a:r>
                        </a:p>
                      </a:txBody>
                      <a:tcPr anchor="ctr"/>
                    </a:tc>
                    <a:extLst>
                      <a:ext uri="{0D108BD9-81ED-4DB2-BD59-A6C34878D82A}">
                        <a16:rowId xmlns:a16="http://schemas.microsoft.com/office/drawing/2014/main" val="1841150212"/>
                      </a:ext>
                    </a:extLst>
                  </a:tr>
                  <a:tr h="370840">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2,85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3,95 · 10</a:t>
                          </a:r>
                          <a:r>
                            <a:rPr lang="it-IT" sz="1600" baseline="30000" dirty="0"/>
                            <a:t>5</a:t>
                          </a:r>
                          <a:r>
                            <a:rPr lang="it-IT" sz="1600" dirty="0"/>
                            <a:t> N/m</a:t>
                          </a:r>
                        </a:p>
                      </a:txBody>
                      <a:tcPr anchor="ctr"/>
                    </a:tc>
                    <a:extLst>
                      <a:ext uri="{0D108BD9-81ED-4DB2-BD59-A6C34878D82A}">
                        <a16:rowId xmlns:a16="http://schemas.microsoft.com/office/drawing/2014/main" val="3624558921"/>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it-IT" sz="1600" dirty="0"/>
                        </a:p>
                      </a:txBody>
                      <a:tcPr anchor="ctr"/>
                    </a:tc>
                    <a:tc>
                      <a:txBody>
                        <a:bodyPr/>
                        <a:lstStyle/>
                        <a:p>
                          <a:endParaRPr lang="it-IT" sz="1600" dirty="0"/>
                        </a:p>
                      </a:txBody>
                      <a:tcPr anchor="ctr"/>
                    </a:tc>
                    <a:tc>
                      <a:txBody>
                        <a:bodyPr/>
                        <a:lstStyle/>
                        <a:p>
                          <a:endParaRPr lang="it-IT" sz="16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it-IT" sz="1600" dirty="0"/>
                        </a:p>
                      </a:txBody>
                      <a:tcPr anchor="ctr"/>
                    </a:tc>
                    <a:tc>
                      <a:txBody>
                        <a:bodyPr/>
                        <a:lstStyle/>
                        <a:p>
                          <a:endParaRPr lang="it-IT" sz="1600" dirty="0"/>
                        </a:p>
                      </a:txBody>
                      <a:tcPr anchor="ctr"/>
                    </a:tc>
                    <a:tc>
                      <a:txBody>
                        <a:bodyPr/>
                        <a:lstStyle/>
                        <a:p>
                          <a:endParaRPr lang="it-IT" sz="1600" dirty="0"/>
                        </a:p>
                      </a:txBody>
                      <a:tcPr anchor="ct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-40</a:t>
                          </a:r>
                          <a:r>
                            <a:rPr lang="el-GR" sz="1600" baseline="0" dirty="0"/>
                            <a:t>μ</a:t>
                          </a:r>
                          <a:r>
                            <a:rPr lang="it-IT" sz="1600" baseline="0" dirty="0"/>
                            <a:t>m</a:t>
                          </a:r>
                          <a:endParaRPr lang="it-IT" sz="1600" dirty="0"/>
                        </a:p>
                      </a:txBody>
                      <a:tcPr anchor="ctr"/>
                    </a:tc>
                    <a:tc rowSpan="3">
                      <a:txBody>
                        <a:bodyPr/>
                        <a:lstStyle/>
                        <a:p>
                          <a14:m>
                            <m:oMathPara xmlns:m="http://schemas.openxmlformats.org/officeDocument/2006/math">
                              <m:oMathParaPr>
                                <m:jc m:val="centerGroup"/>
                              </m:oMathParaPr>
                              <m:oMath xmlns:m="http://schemas.openxmlformats.org/officeDocument/2006/math">
                                <m:sSub>
                                  <m:sSubPr>
                                    <m:ctrlPr>
                                      <a:rPr lang="it-IT" sz="1600" i="1" smtClean="0">
                                        <a:latin typeface="Cambria Math" panose="02040503050406030204" pitchFamily="18" charset="0"/>
                                      </a:rPr>
                                    </m:ctrlPr>
                                  </m:sSubPr>
                                  <m:e>
                                    <m:r>
                                      <a:rPr lang="it-IT" sz="1600" b="0" i="1" smtClean="0">
                                        <a:latin typeface="Cambria Math" panose="02040503050406030204" pitchFamily="18" charset="0"/>
                                      </a:rPr>
                                      <m:t>𝑘</m:t>
                                    </m:r>
                                  </m:e>
                                  <m:sub>
                                    <m:r>
                                      <a:rPr lang="it-IT" sz="1600" b="0" i="1" smtClean="0">
                                        <a:latin typeface="Cambria Math" panose="02040503050406030204" pitchFamily="18" charset="0"/>
                                      </a:rPr>
                                      <m:t>𝑚</m:t>
                                    </m:r>
                                  </m:sub>
                                </m:sSub>
                              </m:oMath>
                            </m:oMathPara>
                          </a14:m>
                          <a:endParaRPr lang="it-IT" sz="1600" dirty="0"/>
                        </a:p>
                      </a:txBody>
                      <a:tcPr anchor="ctr"/>
                    </a:tc>
                    <a:tc>
                      <a:txBody>
                        <a:bodyPr/>
                        <a:lstStyle/>
                        <a:p>
                          <a:r>
                            <a:rPr lang="it-IT" sz="1600" dirty="0"/>
                            <a:t>2,86 · 10</a:t>
                          </a:r>
                          <a:r>
                            <a:rPr lang="it-IT" sz="1600" baseline="30000" dirty="0"/>
                            <a:t>5</a:t>
                          </a:r>
                          <a:r>
                            <a:rPr lang="it-IT" sz="1600" dirty="0"/>
                            <a:t> N/m</a:t>
                          </a:r>
                        </a:p>
                      </a:txBody>
                      <a:tcPr anchor="ct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-40</a:t>
                          </a:r>
                          <a:r>
                            <a:rPr lang="el-GR" sz="1600" baseline="0" dirty="0"/>
                            <a:t>μ</a:t>
                          </a:r>
                          <a:r>
                            <a:rPr lang="it-IT" sz="1600" baseline="0" dirty="0"/>
                            <a:t>m</a:t>
                          </a:r>
                          <a:endParaRPr lang="it-IT" sz="1600" dirty="0"/>
                        </a:p>
                      </a:txBody>
                      <a:tcPr anchor="ctr"/>
                    </a:tc>
                    <a:tc rowSpan="3">
                      <a:txBody>
                        <a:bodyPr/>
                        <a:lstStyle/>
                        <a:p>
                          <a14:m>
                            <m:oMathPara xmlns:m="http://schemas.openxmlformats.org/officeDocument/2006/math">
                              <m:oMathParaPr>
                                <m:jc m:val="centerGroup"/>
                              </m:oMathParaPr>
                              <m:oMath xmlns:m="http://schemas.openxmlformats.org/officeDocument/2006/math">
                                <m:sSub>
                                  <m:sSubPr>
                                    <m:ctrlPr>
                                      <a:rPr lang="it-IT" sz="1600" i="1" smtClean="0">
                                        <a:latin typeface="Cambria Math" panose="02040503050406030204" pitchFamily="18" charset="0"/>
                                      </a:rPr>
                                    </m:ctrlPr>
                                  </m:sSubPr>
                                  <m:e>
                                    <m:r>
                                      <a:rPr lang="it-IT" sz="1600" b="0" i="1" smtClean="0">
                                        <a:latin typeface="Cambria Math" panose="02040503050406030204" pitchFamily="18" charset="0"/>
                                      </a:rPr>
                                      <m:t>𝑘</m:t>
                                    </m:r>
                                  </m:e>
                                  <m:sub>
                                    <m:r>
                                      <a:rPr lang="it-IT" sz="1600" b="0" i="1" smtClean="0">
                                        <a:latin typeface="Cambria Math" panose="02040503050406030204" pitchFamily="18" charset="0"/>
                                      </a:rPr>
                                      <m:t>𝑚</m:t>
                                    </m:r>
                                  </m:sub>
                                </m:sSub>
                              </m:oMath>
                            </m:oMathPara>
                          </a14:m>
                          <a:endParaRPr lang="it-IT" sz="1600" dirty="0"/>
                        </a:p>
                      </a:txBody>
                      <a:tcPr anchor="ctr"/>
                    </a:tc>
                    <a:tc>
                      <a:txBody>
                        <a:bodyPr/>
                        <a:lstStyle/>
                        <a:p>
                          <a:r>
                            <a:rPr lang="it-IT" sz="1600" dirty="0"/>
                            <a:t>3,86 · 10</a:t>
                          </a:r>
                          <a:r>
                            <a:rPr lang="it-IT" sz="1600" baseline="30000" dirty="0"/>
                            <a:t>5</a:t>
                          </a:r>
                          <a:r>
                            <a:rPr lang="it-IT" sz="1600" dirty="0"/>
                            <a:t> N/m</a:t>
                          </a:r>
                        </a:p>
                      </a:txBody>
                      <a:tcPr anchor="ctr"/>
                    </a:tc>
                    <a:extLst>
                      <a:ext uri="{0D108BD9-81ED-4DB2-BD59-A6C34878D82A}">
                        <a16:rowId xmlns:a16="http://schemas.microsoft.com/office/drawing/2014/main" val="1158403478"/>
                      </a:ext>
                    </a:extLst>
                  </a:tr>
                  <a:tr h="370840">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2,83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3,93 · 10</a:t>
                          </a:r>
                          <a:r>
                            <a:rPr lang="it-IT" sz="1600" baseline="30000" dirty="0"/>
                            <a:t>5</a:t>
                          </a:r>
                          <a:r>
                            <a:rPr lang="it-IT" sz="1600" dirty="0"/>
                            <a:t> N/m</a:t>
                          </a:r>
                        </a:p>
                      </a:txBody>
                      <a:tcPr anchor="ctr"/>
                    </a:tc>
                    <a:extLst>
                      <a:ext uri="{0D108BD9-81ED-4DB2-BD59-A6C34878D82A}">
                        <a16:rowId xmlns:a16="http://schemas.microsoft.com/office/drawing/2014/main" val="1010429684"/>
                      </a:ext>
                    </a:extLst>
                  </a:tr>
                  <a:tr h="370840">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2,80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3,81 · 10</a:t>
                          </a:r>
                          <a:r>
                            <a:rPr lang="it-IT" sz="1600" baseline="30000" dirty="0"/>
                            <a:t>5</a:t>
                          </a:r>
                          <a:r>
                            <a:rPr lang="it-IT" sz="1600" dirty="0"/>
                            <a:t> N/m</a:t>
                          </a:r>
                        </a:p>
                      </a:txBody>
                      <a:tcPr anchor="ctr"/>
                    </a:tc>
                    <a:extLst>
                      <a:ext uri="{0D108BD9-81ED-4DB2-BD59-A6C34878D82A}">
                        <a16:rowId xmlns:a16="http://schemas.microsoft.com/office/drawing/2014/main" val="2743798546"/>
                      </a:ext>
                    </a:extLst>
                  </a:tr>
                  <a:tr h="370840">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-50</a:t>
                          </a:r>
                          <a:r>
                            <a:rPr lang="el-GR" sz="1600" baseline="0" dirty="0"/>
                            <a:t>μ</a:t>
                          </a:r>
                          <a:r>
                            <a:rPr lang="it-IT" sz="1600" baseline="0" dirty="0"/>
                            <a:t>m</a:t>
                          </a:r>
                          <a:endParaRPr lang="it-IT" sz="1600" dirty="0"/>
                        </a:p>
                      </a:txBody>
                      <a:tcPr anchor="ctr"/>
                    </a:tc>
                    <a:tc rowSpan="3">
                      <a:txBody>
                        <a:bodyPr/>
                        <a:lstStyle/>
                        <a:p>
                          <a14:m>
                            <m:oMathPara xmlns:m="http://schemas.openxmlformats.org/officeDocument/2006/math">
                              <m:oMathParaPr>
                                <m:jc m:val="centerGroup"/>
                              </m:oMathParaPr>
                              <m:oMath xmlns:m="http://schemas.openxmlformats.org/officeDocument/2006/math">
                                <m:sSub>
                                  <m:sSubPr>
                                    <m:ctrlPr>
                                      <a:rPr lang="it-IT" sz="1600" i="1" smtClean="0">
                                        <a:latin typeface="Cambria Math" panose="02040503050406030204" pitchFamily="18" charset="0"/>
                                      </a:rPr>
                                    </m:ctrlPr>
                                  </m:sSubPr>
                                  <m:e>
                                    <m:r>
                                      <a:rPr lang="it-IT" sz="1600" b="0" i="1" smtClean="0">
                                        <a:latin typeface="Cambria Math" panose="02040503050406030204" pitchFamily="18" charset="0"/>
                                      </a:rPr>
                                      <m:t>𝑘</m:t>
                                    </m:r>
                                  </m:e>
                                  <m:sub>
                                    <m:r>
                                      <a:rPr lang="it-IT" sz="1600" b="0" i="1" smtClean="0">
                                        <a:latin typeface="Cambria Math" panose="02040503050406030204" pitchFamily="18" charset="0"/>
                                      </a:rPr>
                                      <m:t>𝑚</m:t>
                                    </m:r>
                                  </m:sub>
                                </m:sSub>
                                <m:r>
                                  <a:rPr lang="it-IT" sz="1600" b="0" i="1" smtClean="0">
                                    <a:latin typeface="Cambria Math" panose="02040503050406030204" pitchFamily="18" charset="0"/>
                                  </a:rPr>
                                  <m:t>=</m:t>
                                </m:r>
                                <m:sSub>
                                  <m:sSubPr>
                                    <m:ctrlPr>
                                      <a:rPr lang="it-IT" sz="1600" b="0" i="1" smtClean="0">
                                        <a:latin typeface="Cambria Math" panose="02040503050406030204" pitchFamily="18" charset="0"/>
                                      </a:rPr>
                                    </m:ctrlPr>
                                  </m:sSubPr>
                                  <m:e>
                                    <m:r>
                                      <a:rPr lang="it-IT" sz="1600" b="0" i="1" smtClean="0">
                                        <a:latin typeface="Cambria Math" panose="02040503050406030204" pitchFamily="18" charset="0"/>
                                      </a:rPr>
                                      <m:t>𝐴</m:t>
                                    </m:r>
                                  </m:e>
                                  <m:sub>
                                    <m:r>
                                      <a:rPr lang="it-IT" sz="1600" b="0" i="1" smtClean="0">
                                        <a:latin typeface="Cambria Math" panose="02040503050406030204" pitchFamily="18" charset="0"/>
                                      </a:rPr>
                                      <m:t>𝑚</m:t>
                                    </m:r>
                                  </m:sub>
                                </m:sSub>
                                <m:f>
                                  <m:fPr>
                                    <m:ctrlPr>
                                      <a:rPr lang="it-IT" sz="1600" b="0" i="1" smtClean="0">
                                        <a:latin typeface="Cambria Math" panose="02040503050406030204" pitchFamily="18" charset="0"/>
                                      </a:rPr>
                                    </m:ctrlPr>
                                  </m:fPr>
                                  <m:num>
                                    <m:r>
                                      <a:rPr lang="it-IT" sz="1600" b="0" i="1" smtClean="0">
                                        <a:latin typeface="Cambria Math" panose="02040503050406030204" pitchFamily="18" charset="0"/>
                                        <a:ea typeface="Cambria Math" panose="02040503050406030204" pitchFamily="18" charset="0"/>
                                      </a:rPr>
                                      <m:t>∆</m:t>
                                    </m:r>
                                    <m:r>
                                      <a:rPr lang="it-IT" sz="1600" b="0" i="1" smtClean="0">
                                        <a:latin typeface="Cambria Math" panose="02040503050406030204" pitchFamily="18" charset="0"/>
                                        <a:ea typeface="Cambria Math" panose="02040503050406030204" pitchFamily="18" charset="0"/>
                                      </a:rPr>
                                      <m:t>𝑃</m:t>
                                    </m:r>
                                  </m:num>
                                  <m:den>
                                    <m:r>
                                      <a:rPr lang="it-IT" sz="1600" b="0" i="1" smtClean="0">
                                        <a:latin typeface="Cambria Math" panose="02040503050406030204" pitchFamily="18" charset="0"/>
                                        <a:ea typeface="Cambria Math" panose="02040503050406030204" pitchFamily="18" charset="0"/>
                                      </a:rPr>
                                      <m:t>∆</m:t>
                                    </m:r>
                                    <m:r>
                                      <a:rPr lang="it-IT" sz="1600" b="0" i="1" smtClean="0">
                                        <a:latin typeface="Cambria Math" panose="02040503050406030204" pitchFamily="18" charset="0"/>
                                        <a:ea typeface="Cambria Math" panose="02040503050406030204" pitchFamily="18" charset="0"/>
                                      </a:rPr>
                                      <m:t>𝑥</m:t>
                                    </m:r>
                                  </m:den>
                                </m:f>
                              </m:oMath>
                            </m:oMathPara>
                          </a14:m>
                          <a:endParaRPr lang="it-IT" sz="1600" dirty="0"/>
                        </a:p>
                      </a:txBody>
                      <a:tcPr anchor="ctr"/>
                    </a:tc>
                    <a:tc>
                      <a:txBody>
                        <a:bodyPr/>
                        <a:lstStyle/>
                        <a:p>
                          <a:r>
                            <a:rPr lang="it-IT" sz="1600" dirty="0"/>
                            <a:t>1,71 · 10</a:t>
                          </a:r>
                          <a:r>
                            <a:rPr lang="it-IT" sz="1600" baseline="30000" dirty="0"/>
                            <a:t>5</a:t>
                          </a:r>
                          <a:r>
                            <a:rPr lang="it-IT" sz="1600" dirty="0"/>
                            <a:t> N/m</a:t>
                          </a:r>
                        </a:p>
                      </a:txBody>
                      <a:tcPr anchor="ct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-50</a:t>
                          </a:r>
                          <a:r>
                            <a:rPr lang="el-GR" sz="1600" baseline="0" dirty="0"/>
                            <a:t>μ</a:t>
                          </a:r>
                          <a:r>
                            <a:rPr lang="it-IT" sz="1600" baseline="0" dirty="0"/>
                            <a:t>m</a:t>
                          </a:r>
                          <a:endParaRPr lang="it-IT" sz="1600" dirty="0"/>
                        </a:p>
                      </a:txBody>
                      <a:tcPr anchor="ctr"/>
                    </a:tc>
                    <a:tc rowSpan="3">
                      <a:txBody>
                        <a:bodyPr/>
                        <a:lstStyle/>
                        <a:p>
                          <a14:m>
                            <m:oMathPara xmlns:m="http://schemas.openxmlformats.org/officeDocument/2006/math">
                              <m:oMathParaPr>
                                <m:jc m:val="centerGroup"/>
                              </m:oMathParaPr>
                              <m:oMath xmlns:m="http://schemas.openxmlformats.org/officeDocument/2006/math">
                                <m:sSub>
                                  <m:sSubPr>
                                    <m:ctrlPr>
                                      <a:rPr lang="it-IT" sz="1600" i="1" smtClean="0">
                                        <a:latin typeface="Cambria Math" panose="02040503050406030204" pitchFamily="18" charset="0"/>
                                      </a:rPr>
                                    </m:ctrlPr>
                                  </m:sSubPr>
                                  <m:e>
                                    <m:r>
                                      <a:rPr lang="it-IT" sz="1600" b="0" i="1" smtClean="0">
                                        <a:latin typeface="Cambria Math" panose="02040503050406030204" pitchFamily="18" charset="0"/>
                                      </a:rPr>
                                      <m:t>𝑘</m:t>
                                    </m:r>
                                  </m:e>
                                  <m:sub>
                                    <m:r>
                                      <a:rPr lang="it-IT" sz="1600" b="0" i="1" smtClean="0">
                                        <a:latin typeface="Cambria Math" panose="02040503050406030204" pitchFamily="18" charset="0"/>
                                      </a:rPr>
                                      <m:t>𝑚</m:t>
                                    </m:r>
                                  </m:sub>
                                </m:sSub>
                              </m:oMath>
                            </m:oMathPara>
                          </a14:m>
                          <a:endParaRPr lang="it-IT" sz="1600" dirty="0"/>
                        </a:p>
                      </a:txBody>
                      <a:tcPr anchor="ctr"/>
                    </a:tc>
                    <a:tc>
                      <a:txBody>
                        <a:bodyPr/>
                        <a:lstStyle/>
                        <a:p>
                          <a:r>
                            <a:rPr lang="it-IT" sz="1600" dirty="0"/>
                            <a:t>2,35 · 10</a:t>
                          </a:r>
                          <a:r>
                            <a:rPr lang="it-IT" sz="1600" baseline="30000" dirty="0"/>
                            <a:t>5</a:t>
                          </a:r>
                          <a:r>
                            <a:rPr lang="it-IT" sz="1600" dirty="0"/>
                            <a:t> N/m</a:t>
                          </a:r>
                        </a:p>
                      </a:txBody>
                      <a:tcPr anchor="ct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-50</a:t>
                          </a:r>
                          <a:r>
                            <a:rPr lang="el-GR" sz="1600" baseline="0" dirty="0"/>
                            <a:t>μ</a:t>
                          </a:r>
                          <a:r>
                            <a:rPr lang="it-IT" sz="1600" baseline="0" dirty="0"/>
                            <a:t>m</a:t>
                          </a:r>
                          <a:endParaRPr lang="it-IT" sz="1600" dirty="0"/>
                        </a:p>
                      </a:txBody>
                      <a:tcPr anchor="ctr"/>
                    </a:tc>
                    <a:tc rowSpan="3">
                      <a:txBody>
                        <a:bodyPr/>
                        <a:lstStyle/>
                        <a:p>
                          <a14:m>
                            <m:oMathPara xmlns:m="http://schemas.openxmlformats.org/officeDocument/2006/math">
                              <m:oMathParaPr>
                                <m:jc m:val="centerGroup"/>
                              </m:oMathParaPr>
                              <m:oMath xmlns:m="http://schemas.openxmlformats.org/officeDocument/2006/math">
                                <m:sSub>
                                  <m:sSubPr>
                                    <m:ctrlPr>
                                      <a:rPr lang="it-IT" sz="1600" i="1" smtClean="0">
                                        <a:latin typeface="Cambria Math" panose="02040503050406030204" pitchFamily="18" charset="0"/>
                                      </a:rPr>
                                    </m:ctrlPr>
                                  </m:sSubPr>
                                  <m:e>
                                    <m:r>
                                      <a:rPr lang="it-IT" sz="1600" b="0" i="1" smtClean="0">
                                        <a:latin typeface="Cambria Math" panose="02040503050406030204" pitchFamily="18" charset="0"/>
                                      </a:rPr>
                                      <m:t>𝑘</m:t>
                                    </m:r>
                                  </m:e>
                                  <m:sub>
                                    <m:r>
                                      <a:rPr lang="it-IT" sz="1600" b="0" i="1" smtClean="0">
                                        <a:latin typeface="Cambria Math" panose="02040503050406030204" pitchFamily="18" charset="0"/>
                                      </a:rPr>
                                      <m:t>𝑚</m:t>
                                    </m:r>
                                  </m:sub>
                                </m:sSub>
                              </m:oMath>
                            </m:oMathPara>
                          </a14:m>
                          <a:endParaRPr lang="it-IT" sz="1600" dirty="0"/>
                        </a:p>
                      </a:txBody>
                      <a:tcPr anchor="ctr"/>
                    </a:tc>
                    <a:tc>
                      <a:txBody>
                        <a:bodyPr/>
                        <a:lstStyle/>
                        <a:p>
                          <a:r>
                            <a:rPr lang="it-IT" sz="1600" dirty="0"/>
                            <a:t>2,74 · 10</a:t>
                          </a:r>
                          <a:r>
                            <a:rPr lang="it-IT" sz="1600" baseline="30000" dirty="0"/>
                            <a:t>5</a:t>
                          </a:r>
                          <a:r>
                            <a:rPr lang="it-IT" sz="1600" dirty="0"/>
                            <a:t> N/m</a:t>
                          </a:r>
                        </a:p>
                      </a:txBody>
                      <a:tcPr anchor="ct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-50</a:t>
                          </a:r>
                          <a:r>
                            <a:rPr lang="el-GR" sz="1600" baseline="0" dirty="0"/>
                            <a:t>μ</a:t>
                          </a:r>
                          <a:r>
                            <a:rPr lang="it-IT" sz="1600" baseline="0" dirty="0"/>
                            <a:t>m</a:t>
                          </a:r>
                          <a:endParaRPr lang="it-IT" sz="1600" dirty="0"/>
                        </a:p>
                      </a:txBody>
                      <a:tcPr anchor="ctr"/>
                    </a:tc>
                    <a:tc rowSpan="3">
                      <a:txBody>
                        <a:bodyPr/>
                        <a:lstStyle/>
                        <a:p>
                          <a14:m>
                            <m:oMathPara xmlns:m="http://schemas.openxmlformats.org/officeDocument/2006/math">
                              <m:oMathParaPr>
                                <m:jc m:val="centerGroup"/>
                              </m:oMathParaPr>
                              <m:oMath xmlns:m="http://schemas.openxmlformats.org/officeDocument/2006/math">
                                <m:sSub>
                                  <m:sSubPr>
                                    <m:ctrlPr>
                                      <a:rPr lang="it-IT" sz="1600" i="1" smtClean="0">
                                        <a:latin typeface="Cambria Math" panose="02040503050406030204" pitchFamily="18" charset="0"/>
                                      </a:rPr>
                                    </m:ctrlPr>
                                  </m:sSubPr>
                                  <m:e>
                                    <m:r>
                                      <a:rPr lang="it-IT" sz="1600" b="0" i="1" smtClean="0">
                                        <a:latin typeface="Cambria Math" panose="02040503050406030204" pitchFamily="18" charset="0"/>
                                      </a:rPr>
                                      <m:t>𝑘</m:t>
                                    </m:r>
                                  </m:e>
                                  <m:sub>
                                    <m:r>
                                      <a:rPr lang="it-IT" sz="1600" b="0" i="1" smtClean="0">
                                        <a:latin typeface="Cambria Math" panose="02040503050406030204" pitchFamily="18" charset="0"/>
                                      </a:rPr>
                                      <m:t>𝑚</m:t>
                                    </m:r>
                                  </m:sub>
                                </m:sSub>
                              </m:oMath>
                            </m:oMathPara>
                          </a14:m>
                          <a:endParaRPr lang="it-IT" sz="1600" dirty="0"/>
                        </a:p>
                      </a:txBody>
                      <a:tcPr anchor="ctr"/>
                    </a:tc>
                    <a:tc>
                      <a:txBody>
                        <a:bodyPr/>
                        <a:lstStyle/>
                        <a:p>
                          <a:r>
                            <a:rPr lang="it-IT" sz="1600" dirty="0"/>
                            <a:t>3,72 · 10</a:t>
                          </a:r>
                          <a:r>
                            <a:rPr lang="it-IT" sz="1600" baseline="30000" dirty="0"/>
                            <a:t>5</a:t>
                          </a:r>
                          <a:r>
                            <a:rPr lang="it-IT" sz="1600" dirty="0"/>
                            <a:t> N/m</a:t>
                          </a:r>
                        </a:p>
                      </a:txBody>
                      <a:tcPr anchor="ctr"/>
                    </a:tc>
                    <a:extLst>
                      <a:ext uri="{0D108BD9-81ED-4DB2-BD59-A6C34878D82A}">
                        <a16:rowId xmlns:a16="http://schemas.microsoft.com/office/drawing/2014/main" val="2131493858"/>
                      </a:ext>
                    </a:extLst>
                  </a:tr>
                  <a:tr h="370840">
                    <a:tc vMerge="1">
                      <a:txBody>
                        <a:bodyPr/>
                        <a:lstStyle/>
                        <a:p>
                          <a:endParaRPr lang="it-IT" sz="1600" dirty="0"/>
                        </a:p>
                      </a:txBody>
                      <a:tcPr/>
                    </a:tc>
                    <a:tc vMerge="1">
                      <a:txBody>
                        <a:bodyPr/>
                        <a:lstStyle/>
                        <a:p>
                          <a:endParaRPr lang="it-IT" sz="1600" dirty="0"/>
                        </a:p>
                      </a:txBody>
                      <a:tcPr/>
                    </a:tc>
                    <a:tc>
                      <a:txBody>
                        <a:bodyPr/>
                        <a:lstStyle/>
                        <a:p>
                          <a:r>
                            <a:rPr lang="it-IT" sz="1600" dirty="0"/>
                            <a:t>1,73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2,45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2,75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3,75 · 10</a:t>
                          </a:r>
                          <a:r>
                            <a:rPr lang="it-IT" sz="1600" baseline="30000" dirty="0"/>
                            <a:t>5</a:t>
                          </a:r>
                          <a:r>
                            <a:rPr lang="it-IT" sz="1600" dirty="0"/>
                            <a:t> N/m</a:t>
                          </a:r>
                        </a:p>
                      </a:txBody>
                      <a:tcPr anchor="ctr"/>
                    </a:tc>
                    <a:extLst>
                      <a:ext uri="{0D108BD9-81ED-4DB2-BD59-A6C34878D82A}">
                        <a16:rowId xmlns:a16="http://schemas.microsoft.com/office/drawing/2014/main" val="1898365279"/>
                      </a:ext>
                    </a:extLst>
                  </a:tr>
                  <a:tr h="370840">
                    <a:tc vMerge="1">
                      <a:txBody>
                        <a:bodyPr/>
                        <a:lstStyle/>
                        <a:p>
                          <a:endParaRPr lang="it-IT" sz="1600" dirty="0"/>
                        </a:p>
                      </a:txBody>
                      <a:tcPr/>
                    </a:tc>
                    <a:tc vMerge="1">
                      <a:txBody>
                        <a:bodyPr/>
                        <a:lstStyle/>
                        <a:p>
                          <a:endParaRPr lang="it-IT" sz="1600" dirty="0"/>
                        </a:p>
                      </a:txBody>
                      <a:tcPr/>
                    </a:tc>
                    <a:tc>
                      <a:txBody>
                        <a:bodyPr/>
                        <a:lstStyle/>
                        <a:p>
                          <a:r>
                            <a:rPr lang="it-IT" sz="1600" dirty="0"/>
                            <a:t>1,73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2,43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2,84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3,79 · 10</a:t>
                          </a:r>
                          <a:r>
                            <a:rPr lang="it-IT" sz="1600" baseline="30000" dirty="0"/>
                            <a:t>5</a:t>
                          </a:r>
                          <a:r>
                            <a:rPr lang="it-IT" sz="1600" dirty="0"/>
                            <a:t> N/m</a:t>
                          </a:r>
                        </a:p>
                      </a:txBody>
                      <a:tcPr anchor="ctr"/>
                    </a:tc>
                    <a:extLst>
                      <a:ext uri="{0D108BD9-81ED-4DB2-BD59-A6C34878D82A}">
                        <a16:rowId xmlns:a16="http://schemas.microsoft.com/office/drawing/2014/main" val="950009371"/>
                      </a:ext>
                    </a:extLst>
                  </a:tr>
                  <a:tr h="370840">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-60</a:t>
                          </a:r>
                          <a:r>
                            <a:rPr lang="el-GR" sz="1600" baseline="0" dirty="0"/>
                            <a:t>μ</a:t>
                          </a:r>
                          <a:r>
                            <a:rPr lang="it-IT" sz="1600" baseline="0" dirty="0"/>
                            <a:t>m</a:t>
                          </a:r>
                          <a:endParaRPr lang="it-IT" sz="1600" dirty="0"/>
                        </a:p>
                      </a:txBody>
                      <a:tcPr anchor="ctr"/>
                    </a:tc>
                    <a:tc rowSpan="3">
                      <a:txBody>
                        <a:bodyPr/>
                        <a:lstStyle/>
                        <a:p>
                          <a14:m>
                            <m:oMathPara xmlns:m="http://schemas.openxmlformats.org/officeDocument/2006/math">
                              <m:oMathParaPr>
                                <m:jc m:val="centerGroup"/>
                              </m:oMathParaPr>
                              <m:oMath xmlns:m="http://schemas.openxmlformats.org/officeDocument/2006/math">
                                <m:sSub>
                                  <m:sSubPr>
                                    <m:ctrlPr>
                                      <a:rPr lang="it-IT" sz="1600" i="1" smtClean="0">
                                        <a:latin typeface="Cambria Math" panose="02040503050406030204" pitchFamily="18" charset="0"/>
                                      </a:rPr>
                                    </m:ctrlPr>
                                  </m:sSubPr>
                                  <m:e>
                                    <m:r>
                                      <a:rPr lang="it-IT" sz="1600" b="0" i="1" smtClean="0">
                                        <a:latin typeface="Cambria Math" panose="02040503050406030204" pitchFamily="18" charset="0"/>
                                      </a:rPr>
                                      <m:t>𝑘</m:t>
                                    </m:r>
                                  </m:e>
                                  <m:sub>
                                    <m:r>
                                      <a:rPr lang="it-IT" sz="1600" b="0" i="1" smtClean="0">
                                        <a:latin typeface="Cambria Math" panose="02040503050406030204" pitchFamily="18" charset="0"/>
                                      </a:rPr>
                                      <m:t>𝑚</m:t>
                                    </m:r>
                                  </m:sub>
                                </m:sSub>
                              </m:oMath>
                            </m:oMathPara>
                          </a14:m>
                          <a:endParaRPr lang="it-IT" sz="1600" dirty="0"/>
                        </a:p>
                      </a:txBody>
                      <a:tcPr anchor="ctr"/>
                    </a:tc>
                    <a:tc>
                      <a:txBody>
                        <a:bodyPr/>
                        <a:lstStyle/>
                        <a:p>
                          <a:r>
                            <a:rPr lang="it-IT" sz="1600" dirty="0"/>
                            <a:t>1,70 · 10</a:t>
                          </a:r>
                          <a:r>
                            <a:rPr lang="it-IT" sz="1600" baseline="30000" dirty="0"/>
                            <a:t>5</a:t>
                          </a:r>
                          <a:r>
                            <a:rPr lang="it-IT" sz="1600" dirty="0"/>
                            <a:t> N/m</a:t>
                          </a:r>
                        </a:p>
                      </a:txBody>
                      <a:tcPr anchor="ct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-60</a:t>
                          </a:r>
                          <a:r>
                            <a:rPr lang="el-GR" sz="1600" baseline="0" dirty="0"/>
                            <a:t>μ</a:t>
                          </a:r>
                          <a:r>
                            <a:rPr lang="it-IT" sz="1600" baseline="0" dirty="0"/>
                            <a:t>m</a:t>
                          </a:r>
                          <a:endParaRPr lang="it-IT" sz="1600" dirty="0"/>
                        </a:p>
                      </a:txBody>
                      <a:tcPr anchor="ctr"/>
                    </a:tc>
                    <a:tc rowSpan="3">
                      <a:txBody>
                        <a:bodyPr/>
                        <a:lstStyle/>
                        <a:p>
                          <a14:m>
                            <m:oMathPara xmlns:m="http://schemas.openxmlformats.org/officeDocument/2006/math">
                              <m:oMathParaPr>
                                <m:jc m:val="centerGroup"/>
                              </m:oMathParaPr>
                              <m:oMath xmlns:m="http://schemas.openxmlformats.org/officeDocument/2006/math">
                                <m:sSub>
                                  <m:sSubPr>
                                    <m:ctrlPr>
                                      <a:rPr lang="it-IT" sz="1600" i="1" smtClean="0">
                                        <a:latin typeface="Cambria Math" panose="02040503050406030204" pitchFamily="18" charset="0"/>
                                      </a:rPr>
                                    </m:ctrlPr>
                                  </m:sSubPr>
                                  <m:e>
                                    <m:r>
                                      <a:rPr lang="it-IT" sz="1600" b="0" i="1" smtClean="0">
                                        <a:latin typeface="Cambria Math" panose="02040503050406030204" pitchFamily="18" charset="0"/>
                                      </a:rPr>
                                      <m:t>𝑘</m:t>
                                    </m:r>
                                  </m:e>
                                  <m:sub>
                                    <m:r>
                                      <a:rPr lang="it-IT" sz="1600" b="0" i="1" smtClean="0">
                                        <a:latin typeface="Cambria Math" panose="02040503050406030204" pitchFamily="18" charset="0"/>
                                      </a:rPr>
                                      <m:t>𝑚</m:t>
                                    </m:r>
                                  </m:sub>
                                </m:sSub>
                              </m:oMath>
                            </m:oMathPara>
                          </a14:m>
                          <a:endParaRPr lang="it-IT" sz="1600" dirty="0"/>
                        </a:p>
                      </a:txBody>
                      <a:tcPr anchor="ctr"/>
                    </a:tc>
                    <a:tc>
                      <a:txBody>
                        <a:bodyPr/>
                        <a:lstStyle/>
                        <a:p>
                          <a:r>
                            <a:rPr lang="it-IT" sz="1600" dirty="0"/>
                            <a:t>2,38 · 10</a:t>
                          </a:r>
                          <a:r>
                            <a:rPr lang="it-IT" sz="1600" baseline="30000" dirty="0"/>
                            <a:t>5</a:t>
                          </a:r>
                          <a:r>
                            <a:rPr lang="it-IT" sz="1600" dirty="0"/>
                            <a:t> N/m</a:t>
                          </a:r>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extLst>
                      <a:ext uri="{0D108BD9-81ED-4DB2-BD59-A6C34878D82A}">
                        <a16:rowId xmlns:a16="http://schemas.microsoft.com/office/drawing/2014/main" val="3409935542"/>
                      </a:ext>
                    </a:extLst>
                  </a:tr>
                  <a:tr h="370840">
                    <a:tc vMerge="1">
                      <a:txBody>
                        <a:bodyPr/>
                        <a:lstStyle/>
                        <a:p>
                          <a:endParaRPr lang="it-IT" sz="1600" dirty="0"/>
                        </a:p>
                      </a:txBody>
                      <a:tcPr/>
                    </a:tc>
                    <a:tc vMerge="1">
                      <a:txBody>
                        <a:bodyPr/>
                        <a:lstStyle/>
                        <a:p>
                          <a:endParaRPr lang="it-IT" sz="1600" dirty="0"/>
                        </a:p>
                      </a:txBody>
                      <a:tcPr/>
                    </a:tc>
                    <a:tc>
                      <a:txBody>
                        <a:bodyPr/>
                        <a:lstStyle/>
                        <a:p>
                          <a:r>
                            <a:rPr lang="it-IT" sz="1600" dirty="0"/>
                            <a:t>1,70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2,39 · 10</a:t>
                          </a:r>
                          <a:r>
                            <a:rPr lang="it-IT" sz="1600" baseline="30000" dirty="0"/>
                            <a:t>5</a:t>
                          </a:r>
                          <a:r>
                            <a:rPr lang="it-IT" sz="1600" dirty="0"/>
                            <a:t> N/m</a:t>
                          </a:r>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extLst>
                      <a:ext uri="{0D108BD9-81ED-4DB2-BD59-A6C34878D82A}">
                        <a16:rowId xmlns:a16="http://schemas.microsoft.com/office/drawing/2014/main" val="1211552137"/>
                      </a:ext>
                    </a:extLst>
                  </a:tr>
                  <a:tr h="370840">
                    <a:tc vMerge="1">
                      <a:txBody>
                        <a:bodyPr/>
                        <a:lstStyle/>
                        <a:p>
                          <a:endParaRPr lang="it-IT" sz="1600" dirty="0"/>
                        </a:p>
                      </a:txBody>
                      <a:tcPr/>
                    </a:tc>
                    <a:tc vMerge="1">
                      <a:txBody>
                        <a:bodyPr/>
                        <a:lstStyle/>
                        <a:p>
                          <a:endParaRPr lang="it-IT" sz="1600" dirty="0"/>
                        </a:p>
                      </a:txBody>
                      <a:tcPr/>
                    </a:tc>
                    <a:tc>
                      <a:txBody>
                        <a:bodyPr/>
                        <a:lstStyle/>
                        <a:p>
                          <a:r>
                            <a:rPr lang="it-IT" sz="1600" dirty="0"/>
                            <a:t>1,69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2,40 · 10</a:t>
                          </a:r>
                          <a:r>
                            <a:rPr lang="it-IT" sz="1600" baseline="30000" dirty="0"/>
                            <a:t>5</a:t>
                          </a:r>
                          <a:r>
                            <a:rPr lang="it-IT" sz="1600" dirty="0"/>
                            <a:t> N/m</a:t>
                          </a:r>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extLst>
                      <a:ext uri="{0D108BD9-81ED-4DB2-BD59-A6C34878D82A}">
                        <a16:rowId xmlns:a16="http://schemas.microsoft.com/office/drawing/2014/main" val="3694320995"/>
                      </a:ext>
                    </a:extLst>
                  </a:tr>
                  <a:tr h="370840">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-70</a:t>
                          </a:r>
                          <a:r>
                            <a:rPr lang="el-GR" sz="1600" baseline="0" dirty="0"/>
                            <a:t>μ</a:t>
                          </a:r>
                          <a:r>
                            <a:rPr lang="it-IT" sz="1600" baseline="0" dirty="0"/>
                            <a:t>m</a:t>
                          </a:r>
                          <a:endParaRPr lang="it-IT" sz="1600" dirty="0"/>
                        </a:p>
                      </a:txBody>
                      <a:tcPr anchor="ctr"/>
                    </a:tc>
                    <a:tc rowSpan="3">
                      <a:txBody>
                        <a:bodyPr/>
                        <a:lstStyle/>
                        <a:p>
                          <a14:m>
                            <m:oMathPara xmlns:m="http://schemas.openxmlformats.org/officeDocument/2006/math">
                              <m:oMathParaPr>
                                <m:jc m:val="centerGroup"/>
                              </m:oMathParaPr>
                              <m:oMath xmlns:m="http://schemas.openxmlformats.org/officeDocument/2006/math">
                                <m:sSub>
                                  <m:sSubPr>
                                    <m:ctrlPr>
                                      <a:rPr lang="it-IT" sz="1600" i="1" smtClean="0">
                                        <a:latin typeface="Cambria Math" panose="02040503050406030204" pitchFamily="18" charset="0"/>
                                      </a:rPr>
                                    </m:ctrlPr>
                                  </m:sSubPr>
                                  <m:e>
                                    <m:r>
                                      <a:rPr lang="it-IT" sz="1600" b="0" i="1" smtClean="0">
                                        <a:latin typeface="Cambria Math" panose="02040503050406030204" pitchFamily="18" charset="0"/>
                                      </a:rPr>
                                      <m:t>𝑘</m:t>
                                    </m:r>
                                  </m:e>
                                  <m:sub>
                                    <m:r>
                                      <a:rPr lang="it-IT" sz="1600" b="0" i="1" smtClean="0">
                                        <a:latin typeface="Cambria Math" panose="02040503050406030204" pitchFamily="18" charset="0"/>
                                      </a:rPr>
                                      <m:t>𝑚</m:t>
                                    </m:r>
                                  </m:sub>
                                </m:sSub>
                              </m:oMath>
                            </m:oMathPara>
                          </a14:m>
                          <a:endParaRPr lang="it-IT" sz="1600" dirty="0"/>
                        </a:p>
                      </a:txBody>
                      <a:tcPr anchor="ctr"/>
                    </a:tc>
                    <a:tc>
                      <a:txBody>
                        <a:bodyPr/>
                        <a:lstStyle/>
                        <a:p>
                          <a:r>
                            <a:rPr lang="it-IT" sz="1600" dirty="0"/>
                            <a:t>1,66 · 10</a:t>
                          </a:r>
                          <a:r>
                            <a:rPr lang="it-IT" sz="1600" baseline="30000" dirty="0"/>
                            <a:t>5</a:t>
                          </a:r>
                          <a:r>
                            <a:rPr lang="it-IT" sz="1600" dirty="0"/>
                            <a:t> N/m</a:t>
                          </a:r>
                        </a:p>
                      </a:txBody>
                      <a:tcPr anchor="ct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-70</a:t>
                          </a:r>
                          <a:r>
                            <a:rPr lang="el-GR" sz="1600" baseline="0" dirty="0"/>
                            <a:t>μ</a:t>
                          </a:r>
                          <a:r>
                            <a:rPr lang="it-IT" sz="1600" baseline="0" dirty="0"/>
                            <a:t>m</a:t>
                          </a:r>
                          <a:endParaRPr lang="it-IT" sz="1600" dirty="0"/>
                        </a:p>
                      </a:txBody>
                      <a:tcPr anchor="ctr"/>
                    </a:tc>
                    <a:tc rowSpan="3">
                      <a:txBody>
                        <a:bodyPr/>
                        <a:lstStyle/>
                        <a:p>
                          <a14:m>
                            <m:oMathPara xmlns:m="http://schemas.openxmlformats.org/officeDocument/2006/math">
                              <m:oMathParaPr>
                                <m:jc m:val="centerGroup"/>
                              </m:oMathParaPr>
                              <m:oMath xmlns:m="http://schemas.openxmlformats.org/officeDocument/2006/math">
                                <m:sSub>
                                  <m:sSubPr>
                                    <m:ctrlPr>
                                      <a:rPr lang="it-IT" sz="1600" i="1" smtClean="0">
                                        <a:latin typeface="Cambria Math" panose="02040503050406030204" pitchFamily="18" charset="0"/>
                                      </a:rPr>
                                    </m:ctrlPr>
                                  </m:sSubPr>
                                  <m:e>
                                    <m:r>
                                      <a:rPr lang="it-IT" sz="1600" b="0" i="1" smtClean="0">
                                        <a:latin typeface="Cambria Math" panose="02040503050406030204" pitchFamily="18" charset="0"/>
                                      </a:rPr>
                                      <m:t>𝑘</m:t>
                                    </m:r>
                                  </m:e>
                                  <m:sub>
                                    <m:r>
                                      <a:rPr lang="it-IT" sz="1600" b="0" i="1" smtClean="0">
                                        <a:latin typeface="Cambria Math" panose="02040503050406030204" pitchFamily="18" charset="0"/>
                                      </a:rPr>
                                      <m:t>𝑚</m:t>
                                    </m:r>
                                  </m:sub>
                                </m:sSub>
                              </m:oMath>
                            </m:oMathPara>
                          </a14:m>
                          <a:endParaRPr lang="it-IT" sz="1600" dirty="0"/>
                        </a:p>
                      </a:txBody>
                      <a:tcPr anchor="ctr"/>
                    </a:tc>
                    <a:tc>
                      <a:txBody>
                        <a:bodyPr/>
                        <a:lstStyle/>
                        <a:p>
                          <a:r>
                            <a:rPr lang="it-IT" sz="1600" dirty="0"/>
                            <a:t>3,27 · 10</a:t>
                          </a:r>
                          <a:r>
                            <a:rPr lang="it-IT" sz="1600" baseline="30000" dirty="0"/>
                            <a:t>5</a:t>
                          </a:r>
                          <a:r>
                            <a:rPr lang="it-IT" sz="1600" dirty="0"/>
                            <a:t> N/m</a:t>
                          </a:r>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extLst>
                      <a:ext uri="{0D108BD9-81ED-4DB2-BD59-A6C34878D82A}">
                        <a16:rowId xmlns:a16="http://schemas.microsoft.com/office/drawing/2014/main" val="2345067867"/>
                      </a:ext>
                    </a:extLst>
                  </a:tr>
                  <a:tr h="370840">
                    <a:tc vMerge="1">
                      <a:txBody>
                        <a:bodyPr/>
                        <a:lstStyle/>
                        <a:p>
                          <a:endParaRPr lang="it-IT" sz="1600" dirty="0"/>
                        </a:p>
                      </a:txBody>
                      <a:tcPr/>
                    </a:tc>
                    <a:tc vMerge="1">
                      <a:txBody>
                        <a:bodyPr/>
                        <a:lstStyle/>
                        <a:p>
                          <a:endParaRPr lang="it-IT" sz="1600" dirty="0"/>
                        </a:p>
                      </a:txBody>
                      <a:tcPr/>
                    </a:tc>
                    <a:tc>
                      <a:txBody>
                        <a:bodyPr/>
                        <a:lstStyle/>
                        <a:p>
                          <a:r>
                            <a:rPr lang="it-IT" sz="1600" dirty="0"/>
                            <a:t>1,68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3,24 · 10</a:t>
                          </a:r>
                          <a:r>
                            <a:rPr lang="it-IT" sz="1600" baseline="30000" dirty="0"/>
                            <a:t>5</a:t>
                          </a:r>
                          <a:r>
                            <a:rPr lang="it-IT" sz="1600" dirty="0"/>
                            <a:t> N/m</a:t>
                          </a:r>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extLst>
                      <a:ext uri="{0D108BD9-81ED-4DB2-BD59-A6C34878D82A}">
                        <a16:rowId xmlns:a16="http://schemas.microsoft.com/office/drawing/2014/main" val="3204477329"/>
                      </a:ext>
                    </a:extLst>
                  </a:tr>
                  <a:tr h="370840">
                    <a:tc vMerge="1">
                      <a:txBody>
                        <a:bodyPr/>
                        <a:lstStyle/>
                        <a:p>
                          <a:endParaRPr lang="it-IT" sz="1600" dirty="0"/>
                        </a:p>
                      </a:txBody>
                      <a:tcPr/>
                    </a:tc>
                    <a:tc vMerge="1">
                      <a:txBody>
                        <a:bodyPr/>
                        <a:lstStyle/>
                        <a:p>
                          <a:endParaRPr lang="it-IT" sz="1600" dirty="0"/>
                        </a:p>
                      </a:txBody>
                      <a:tcPr/>
                    </a:tc>
                    <a:tc>
                      <a:txBody>
                        <a:bodyPr/>
                        <a:lstStyle/>
                        <a:p>
                          <a:r>
                            <a:rPr lang="it-IT" sz="1600" dirty="0"/>
                            <a:t>1,67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3,21 · 10</a:t>
                          </a:r>
                          <a:r>
                            <a:rPr lang="it-IT" sz="1600" baseline="30000" dirty="0"/>
                            <a:t>5</a:t>
                          </a:r>
                          <a:r>
                            <a:rPr lang="it-IT" sz="1600" dirty="0"/>
                            <a:t> N/m</a:t>
                          </a:r>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extLst>
                      <a:ext uri="{0D108BD9-81ED-4DB2-BD59-A6C34878D82A}">
                        <a16:rowId xmlns:a16="http://schemas.microsoft.com/office/drawing/2014/main" val="1115277772"/>
                      </a:ext>
                    </a:extLst>
                  </a:tr>
                </a:tbl>
              </a:graphicData>
            </a:graphic>
          </p:graphicFrame>
        </mc:Choice>
        <mc:Fallback>
          <p:graphicFrame>
            <p:nvGraphicFramePr>
              <p:cNvPr id="5" name="Tabella 4">
                <a:extLst>
                  <a:ext uri="{FF2B5EF4-FFF2-40B4-BE49-F238E27FC236}">
                    <a16:creationId xmlns:a16="http://schemas.microsoft.com/office/drawing/2014/main" id="{C9E4AF1E-7707-09B0-E81F-D967E4BC5A99}"/>
                  </a:ext>
                </a:extLst>
              </p:cNvPr>
              <p:cNvGraphicFramePr>
                <a:graphicFrameLocks noGrp="1"/>
              </p:cNvGraphicFramePr>
              <p:nvPr>
                <p:extLst>
                  <p:ext uri="{D42A27DB-BD31-4B8C-83A1-F6EECF244321}">
                    <p14:modId xmlns:p14="http://schemas.microsoft.com/office/powerpoint/2010/main" val="2782498565"/>
                  </p:ext>
                </p:extLst>
              </p:nvPr>
            </p:nvGraphicFramePr>
            <p:xfrm>
              <a:off x="292847" y="473024"/>
              <a:ext cx="12902502" cy="5933440"/>
            </p:xfrm>
            <a:graphic>
              <a:graphicData uri="http://schemas.openxmlformats.org/drawingml/2006/table">
                <a:tbl>
                  <a:tblPr firstRow="1" bandRow="1">
                    <a:tableStyleId>{F5AB1C69-6EDB-4FF4-983F-18BD219EF322}</a:tableStyleId>
                  </a:tblPr>
                  <a:tblGrid>
                    <a:gridCol w="1103630">
                      <a:extLst>
                        <a:ext uri="{9D8B030D-6E8A-4147-A177-3AD203B41FA5}">
                          <a16:colId xmlns:a16="http://schemas.microsoft.com/office/drawing/2014/main" val="238034564"/>
                        </a:ext>
                      </a:extLst>
                    </a:gridCol>
                    <a:gridCol w="1318578">
                      <a:extLst>
                        <a:ext uri="{9D8B030D-6E8A-4147-A177-3AD203B41FA5}">
                          <a16:colId xmlns:a16="http://schemas.microsoft.com/office/drawing/2014/main" val="1807581456"/>
                        </a:ext>
                      </a:extLst>
                    </a:gridCol>
                    <a:gridCol w="1424305">
                      <a:extLst>
                        <a:ext uri="{9D8B030D-6E8A-4147-A177-3AD203B41FA5}">
                          <a16:colId xmlns:a16="http://schemas.microsoft.com/office/drawing/2014/main" val="2927930262"/>
                        </a:ext>
                      </a:extLst>
                    </a:gridCol>
                    <a:gridCol w="1103630">
                      <a:extLst>
                        <a:ext uri="{9D8B030D-6E8A-4147-A177-3AD203B41FA5}">
                          <a16:colId xmlns:a16="http://schemas.microsoft.com/office/drawing/2014/main" val="3790770000"/>
                        </a:ext>
                      </a:extLst>
                    </a:gridCol>
                    <a:gridCol w="490728">
                      <a:extLst>
                        <a:ext uri="{9D8B030D-6E8A-4147-A177-3AD203B41FA5}">
                          <a16:colId xmlns:a16="http://schemas.microsoft.com/office/drawing/2014/main" val="533206017"/>
                        </a:ext>
                      </a:extLst>
                    </a:gridCol>
                    <a:gridCol w="1424305">
                      <a:extLst>
                        <a:ext uri="{9D8B030D-6E8A-4147-A177-3AD203B41FA5}">
                          <a16:colId xmlns:a16="http://schemas.microsoft.com/office/drawing/2014/main" val="173595372"/>
                        </a:ext>
                      </a:extLst>
                    </a:gridCol>
                    <a:gridCol w="1103630">
                      <a:extLst>
                        <a:ext uri="{9D8B030D-6E8A-4147-A177-3AD203B41FA5}">
                          <a16:colId xmlns:a16="http://schemas.microsoft.com/office/drawing/2014/main" val="2247776066"/>
                        </a:ext>
                      </a:extLst>
                    </a:gridCol>
                    <a:gridCol w="490728">
                      <a:extLst>
                        <a:ext uri="{9D8B030D-6E8A-4147-A177-3AD203B41FA5}">
                          <a16:colId xmlns:a16="http://schemas.microsoft.com/office/drawing/2014/main" val="3927670386"/>
                        </a:ext>
                      </a:extLst>
                    </a:gridCol>
                    <a:gridCol w="1424305">
                      <a:extLst>
                        <a:ext uri="{9D8B030D-6E8A-4147-A177-3AD203B41FA5}">
                          <a16:colId xmlns:a16="http://schemas.microsoft.com/office/drawing/2014/main" val="2100464451"/>
                        </a:ext>
                      </a:extLst>
                    </a:gridCol>
                    <a:gridCol w="1103630">
                      <a:extLst>
                        <a:ext uri="{9D8B030D-6E8A-4147-A177-3AD203B41FA5}">
                          <a16:colId xmlns:a16="http://schemas.microsoft.com/office/drawing/2014/main" val="3364335739"/>
                        </a:ext>
                      </a:extLst>
                    </a:gridCol>
                    <a:gridCol w="490728">
                      <a:extLst>
                        <a:ext uri="{9D8B030D-6E8A-4147-A177-3AD203B41FA5}">
                          <a16:colId xmlns:a16="http://schemas.microsoft.com/office/drawing/2014/main" val="1281928456"/>
                        </a:ext>
                      </a:extLst>
                    </a:gridCol>
                    <a:gridCol w="1424305">
                      <a:extLst>
                        <a:ext uri="{9D8B030D-6E8A-4147-A177-3AD203B41FA5}">
                          <a16:colId xmlns:a16="http://schemas.microsoft.com/office/drawing/2014/main" val="560282290"/>
                        </a:ext>
                      </a:extLst>
                    </a:gridCol>
                  </a:tblGrid>
                  <a:tr h="370840">
                    <a:tc grid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dirty="0"/>
                            <a:t>s=50μm</a:t>
                          </a:r>
                        </a:p>
                      </a:txBody>
                      <a:tcPr/>
                    </a:tc>
                    <a:tc hMerge="1">
                      <a:txBody>
                        <a:bodyPr/>
                        <a:lstStyle/>
                        <a:p>
                          <a:endParaRPr lang="it-IT"/>
                        </a:p>
                      </a:txBody>
                      <a:tcPr/>
                    </a:tc>
                    <a:tc hMerge="1">
                      <a:txBody>
                        <a:bodyPr/>
                        <a:lstStyle/>
                        <a:p>
                          <a:endParaRPr lang="it-IT" dirty="0"/>
                        </a:p>
                      </a:txBody>
                      <a:tcPr/>
                    </a:tc>
                    <a:tc grid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dirty="0"/>
                            <a:t>s=100μm</a:t>
                          </a:r>
                        </a:p>
                      </a:txBody>
                      <a:tcPr/>
                    </a:tc>
                    <a:tc hMerge="1">
                      <a:txBody>
                        <a:bodyPr/>
                        <a:lstStyle/>
                        <a:p>
                          <a:endParaRPr lang="it-IT"/>
                        </a:p>
                      </a:txBody>
                      <a:tcPr/>
                    </a:tc>
                    <a:tc hMerge="1">
                      <a:txBody>
                        <a:bodyPr/>
                        <a:lstStyle/>
                        <a:p>
                          <a:endParaRPr lang="it-IT" dirty="0"/>
                        </a:p>
                      </a:txBody>
                      <a:tcPr/>
                    </a:tc>
                    <a:tc grid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dirty="0"/>
                            <a:t>s=120μm</a:t>
                          </a:r>
                        </a:p>
                      </a:txBody>
                      <a:tcPr/>
                    </a:tc>
                    <a:tc hMerge="1">
                      <a:txBody>
                        <a:bodyPr/>
                        <a:lstStyle/>
                        <a:p>
                          <a:endParaRPr lang="it-IT"/>
                        </a:p>
                      </a:txBody>
                      <a:tcPr/>
                    </a:tc>
                    <a:tc hMerge="1">
                      <a:txBody>
                        <a:bodyPr/>
                        <a:lstStyle/>
                        <a:p>
                          <a:endParaRPr lang="it-IT" dirty="0"/>
                        </a:p>
                      </a:txBody>
                      <a:tcPr/>
                    </a:tc>
                    <a:tc grid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dirty="0"/>
                            <a:t>s=150μm</a:t>
                          </a:r>
                        </a:p>
                      </a:txBody>
                      <a:tcPr/>
                    </a:tc>
                    <a:tc hMerge="1">
                      <a:txBody>
                        <a:bodyPr/>
                        <a:lstStyle/>
                        <a:p>
                          <a:endParaRPr lang="it-IT"/>
                        </a:p>
                      </a:txBody>
                      <a:tcPr/>
                    </a:tc>
                    <a:tc hMerge="1">
                      <a:txBody>
                        <a:bodyPr/>
                        <a:lstStyle/>
                        <a:p>
                          <a:endParaRPr lang="it-IT" dirty="0"/>
                        </a:p>
                      </a:txBody>
                      <a:tcPr/>
                    </a:tc>
                    <a:extLst>
                      <a:ext uri="{0D108BD9-81ED-4DB2-BD59-A6C34878D82A}">
                        <a16:rowId xmlns:a16="http://schemas.microsoft.com/office/drawing/2014/main" val="14646079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it-IT" sz="1600" dirty="0"/>
                        </a:p>
                      </a:txBody>
                      <a:tcPr anchor="ctr"/>
                    </a:tc>
                    <a:tc>
                      <a:txBody>
                        <a:bodyPr/>
                        <a:lstStyle/>
                        <a:p>
                          <a:endParaRPr lang="it-IT" sz="1600" dirty="0"/>
                        </a:p>
                      </a:txBody>
                      <a:tcPr anchor="ctr"/>
                    </a:tc>
                    <a:tc>
                      <a:txBody>
                        <a:bodyPr/>
                        <a:lstStyle/>
                        <a:p>
                          <a:endParaRPr lang="it-IT" sz="16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it-IT" sz="1600" dirty="0"/>
                        </a:p>
                      </a:txBody>
                      <a:tcPr anchor="ctr"/>
                    </a:tc>
                    <a:tc>
                      <a:txBody>
                        <a:bodyPr/>
                        <a:lstStyle/>
                        <a:p>
                          <a:endParaRPr lang="it-IT" sz="1600" dirty="0"/>
                        </a:p>
                      </a:txBody>
                      <a:tcPr anchor="ctr"/>
                    </a:tc>
                    <a:tc>
                      <a:txBody>
                        <a:bodyPr/>
                        <a:lstStyle/>
                        <a:p>
                          <a:endParaRPr lang="it-IT" sz="1600" dirty="0"/>
                        </a:p>
                      </a:txBody>
                      <a:tcPr anchor="ct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-30</a:t>
                          </a:r>
                          <a:r>
                            <a:rPr lang="el-GR" sz="1600" baseline="0" dirty="0"/>
                            <a:t>μ</a:t>
                          </a:r>
                          <a:r>
                            <a:rPr lang="it-IT" sz="1600" baseline="0" dirty="0"/>
                            <a:t>m</a:t>
                          </a:r>
                          <a:endParaRPr lang="it-IT" sz="1600" dirty="0"/>
                        </a:p>
                      </a:txBody>
                      <a:tcPr anchor="ctr"/>
                    </a:tc>
                    <a:tc rowSpan="3">
                      <a:txBody>
                        <a:bodyPr/>
                        <a:lstStyle/>
                        <a:p>
                          <a:endParaRPr lang="it-IT"/>
                        </a:p>
                      </a:txBody>
                      <a:tcPr anchor="ctr">
                        <a:blipFill>
                          <a:blip r:embed="rId2"/>
                          <a:stretch>
                            <a:fillRect l="-1616049" t="-36066" r="-904938" b="-404372"/>
                          </a:stretch>
                        </a:blipFill>
                      </a:tcPr>
                    </a:tc>
                    <a:tc>
                      <a:txBody>
                        <a:bodyPr/>
                        <a:lstStyle/>
                        <a:p>
                          <a:r>
                            <a:rPr lang="it-IT" sz="1600" dirty="0"/>
                            <a:t>2,88 · 10</a:t>
                          </a:r>
                          <a:r>
                            <a:rPr lang="it-IT" sz="1600" baseline="30000" dirty="0"/>
                            <a:t>5</a:t>
                          </a:r>
                          <a:r>
                            <a:rPr lang="it-IT" sz="1600" dirty="0"/>
                            <a:t> N/m</a:t>
                          </a:r>
                        </a:p>
                      </a:txBody>
                      <a:tcPr anchor="ct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-30</a:t>
                          </a:r>
                          <a:r>
                            <a:rPr lang="el-GR" sz="1600" baseline="0" dirty="0"/>
                            <a:t>μ</a:t>
                          </a:r>
                          <a:r>
                            <a:rPr lang="it-IT" sz="1600" baseline="0" dirty="0"/>
                            <a:t>m</a:t>
                          </a:r>
                          <a:endParaRPr lang="it-IT" sz="1600" dirty="0"/>
                        </a:p>
                      </a:txBody>
                      <a:tcPr anchor="ctr"/>
                    </a:tc>
                    <a:tc rowSpan="3">
                      <a:txBody>
                        <a:bodyPr/>
                        <a:lstStyle/>
                        <a:p>
                          <a:endParaRPr lang="it-IT"/>
                        </a:p>
                      </a:txBody>
                      <a:tcPr anchor="ctr">
                        <a:blipFill>
                          <a:blip r:embed="rId2"/>
                          <a:stretch>
                            <a:fillRect l="-2256250" t="-36066" r="-297500" b="-404372"/>
                          </a:stretch>
                        </a:blipFill>
                      </a:tcPr>
                    </a:tc>
                    <a:tc>
                      <a:txBody>
                        <a:bodyPr/>
                        <a:lstStyle/>
                        <a:p>
                          <a:r>
                            <a:rPr lang="it-IT" sz="1600" dirty="0"/>
                            <a:t>3,88 · 10</a:t>
                          </a:r>
                          <a:r>
                            <a:rPr lang="it-IT" sz="1600" baseline="30000" dirty="0"/>
                            <a:t>5</a:t>
                          </a:r>
                          <a:r>
                            <a:rPr lang="it-IT" sz="1600" dirty="0"/>
                            <a:t> N/m</a:t>
                          </a:r>
                        </a:p>
                      </a:txBody>
                      <a:tcPr anchor="ctr"/>
                    </a:tc>
                    <a:extLst>
                      <a:ext uri="{0D108BD9-81ED-4DB2-BD59-A6C34878D82A}">
                        <a16:rowId xmlns:a16="http://schemas.microsoft.com/office/drawing/2014/main" val="1676117325"/>
                      </a:ext>
                    </a:extLst>
                  </a:tr>
                  <a:tr h="370840">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2,90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3,88 · 10</a:t>
                          </a:r>
                          <a:r>
                            <a:rPr lang="it-IT" sz="1600" baseline="30000" dirty="0"/>
                            <a:t>5</a:t>
                          </a:r>
                          <a:r>
                            <a:rPr lang="it-IT" sz="1600" dirty="0"/>
                            <a:t> N/m</a:t>
                          </a:r>
                        </a:p>
                      </a:txBody>
                      <a:tcPr anchor="ctr"/>
                    </a:tc>
                    <a:extLst>
                      <a:ext uri="{0D108BD9-81ED-4DB2-BD59-A6C34878D82A}">
                        <a16:rowId xmlns:a16="http://schemas.microsoft.com/office/drawing/2014/main" val="1841150212"/>
                      </a:ext>
                    </a:extLst>
                  </a:tr>
                  <a:tr h="370840">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2,85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3,95 · 10</a:t>
                          </a:r>
                          <a:r>
                            <a:rPr lang="it-IT" sz="1600" baseline="30000" dirty="0"/>
                            <a:t>5</a:t>
                          </a:r>
                          <a:r>
                            <a:rPr lang="it-IT" sz="1600" dirty="0"/>
                            <a:t> N/m</a:t>
                          </a:r>
                        </a:p>
                      </a:txBody>
                      <a:tcPr anchor="ctr"/>
                    </a:tc>
                    <a:extLst>
                      <a:ext uri="{0D108BD9-81ED-4DB2-BD59-A6C34878D82A}">
                        <a16:rowId xmlns:a16="http://schemas.microsoft.com/office/drawing/2014/main" val="3624558921"/>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it-IT" sz="1600" dirty="0"/>
                        </a:p>
                      </a:txBody>
                      <a:tcPr anchor="ctr"/>
                    </a:tc>
                    <a:tc>
                      <a:txBody>
                        <a:bodyPr/>
                        <a:lstStyle/>
                        <a:p>
                          <a:endParaRPr lang="it-IT" sz="1600" dirty="0"/>
                        </a:p>
                      </a:txBody>
                      <a:tcPr anchor="ctr"/>
                    </a:tc>
                    <a:tc>
                      <a:txBody>
                        <a:bodyPr/>
                        <a:lstStyle/>
                        <a:p>
                          <a:endParaRPr lang="it-IT" sz="16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it-IT" sz="1600" dirty="0"/>
                        </a:p>
                      </a:txBody>
                      <a:tcPr anchor="ctr"/>
                    </a:tc>
                    <a:tc>
                      <a:txBody>
                        <a:bodyPr/>
                        <a:lstStyle/>
                        <a:p>
                          <a:endParaRPr lang="it-IT" sz="1600" dirty="0"/>
                        </a:p>
                      </a:txBody>
                      <a:tcPr anchor="ctr"/>
                    </a:tc>
                    <a:tc>
                      <a:txBody>
                        <a:bodyPr/>
                        <a:lstStyle/>
                        <a:p>
                          <a:endParaRPr lang="it-IT" sz="1600" dirty="0"/>
                        </a:p>
                      </a:txBody>
                      <a:tcPr anchor="ct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-40</a:t>
                          </a:r>
                          <a:r>
                            <a:rPr lang="el-GR" sz="1600" baseline="0" dirty="0"/>
                            <a:t>μ</a:t>
                          </a:r>
                          <a:r>
                            <a:rPr lang="it-IT" sz="1600" baseline="0" dirty="0"/>
                            <a:t>m</a:t>
                          </a:r>
                          <a:endParaRPr lang="it-IT" sz="1600" dirty="0"/>
                        </a:p>
                      </a:txBody>
                      <a:tcPr anchor="ctr"/>
                    </a:tc>
                    <a:tc rowSpan="3">
                      <a:txBody>
                        <a:bodyPr/>
                        <a:lstStyle/>
                        <a:p>
                          <a:endParaRPr lang="it-IT"/>
                        </a:p>
                      </a:txBody>
                      <a:tcPr anchor="ctr">
                        <a:blipFill>
                          <a:blip r:embed="rId2"/>
                          <a:stretch>
                            <a:fillRect l="-1616049" t="-136813" r="-904938" b="-306593"/>
                          </a:stretch>
                        </a:blipFill>
                      </a:tcPr>
                    </a:tc>
                    <a:tc>
                      <a:txBody>
                        <a:bodyPr/>
                        <a:lstStyle/>
                        <a:p>
                          <a:r>
                            <a:rPr lang="it-IT" sz="1600" dirty="0"/>
                            <a:t>2,86 · 10</a:t>
                          </a:r>
                          <a:r>
                            <a:rPr lang="it-IT" sz="1600" baseline="30000" dirty="0"/>
                            <a:t>5</a:t>
                          </a:r>
                          <a:r>
                            <a:rPr lang="it-IT" sz="1600" dirty="0"/>
                            <a:t> N/m</a:t>
                          </a:r>
                        </a:p>
                      </a:txBody>
                      <a:tcPr anchor="ct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-40</a:t>
                          </a:r>
                          <a:r>
                            <a:rPr lang="el-GR" sz="1600" baseline="0" dirty="0"/>
                            <a:t>μ</a:t>
                          </a:r>
                          <a:r>
                            <a:rPr lang="it-IT" sz="1600" baseline="0" dirty="0"/>
                            <a:t>m</a:t>
                          </a:r>
                          <a:endParaRPr lang="it-IT" sz="1600" dirty="0"/>
                        </a:p>
                      </a:txBody>
                      <a:tcPr anchor="ctr"/>
                    </a:tc>
                    <a:tc rowSpan="3">
                      <a:txBody>
                        <a:bodyPr/>
                        <a:lstStyle/>
                        <a:p>
                          <a:endParaRPr lang="it-IT"/>
                        </a:p>
                      </a:txBody>
                      <a:tcPr anchor="ctr">
                        <a:blipFill>
                          <a:blip r:embed="rId2"/>
                          <a:stretch>
                            <a:fillRect l="-2256250" t="-136813" r="-297500" b="-306593"/>
                          </a:stretch>
                        </a:blipFill>
                      </a:tcPr>
                    </a:tc>
                    <a:tc>
                      <a:txBody>
                        <a:bodyPr/>
                        <a:lstStyle/>
                        <a:p>
                          <a:r>
                            <a:rPr lang="it-IT" sz="1600" dirty="0"/>
                            <a:t>3,86 · 10</a:t>
                          </a:r>
                          <a:r>
                            <a:rPr lang="it-IT" sz="1600" baseline="30000" dirty="0"/>
                            <a:t>5</a:t>
                          </a:r>
                          <a:r>
                            <a:rPr lang="it-IT" sz="1600" dirty="0"/>
                            <a:t> N/m</a:t>
                          </a:r>
                        </a:p>
                      </a:txBody>
                      <a:tcPr anchor="ctr"/>
                    </a:tc>
                    <a:extLst>
                      <a:ext uri="{0D108BD9-81ED-4DB2-BD59-A6C34878D82A}">
                        <a16:rowId xmlns:a16="http://schemas.microsoft.com/office/drawing/2014/main" val="1158403478"/>
                      </a:ext>
                    </a:extLst>
                  </a:tr>
                  <a:tr h="370840">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2,83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3,93 · 10</a:t>
                          </a:r>
                          <a:r>
                            <a:rPr lang="it-IT" sz="1600" baseline="30000" dirty="0"/>
                            <a:t>5</a:t>
                          </a:r>
                          <a:r>
                            <a:rPr lang="it-IT" sz="1600" dirty="0"/>
                            <a:t> N/m</a:t>
                          </a:r>
                        </a:p>
                      </a:txBody>
                      <a:tcPr anchor="ctr"/>
                    </a:tc>
                    <a:extLst>
                      <a:ext uri="{0D108BD9-81ED-4DB2-BD59-A6C34878D82A}">
                        <a16:rowId xmlns:a16="http://schemas.microsoft.com/office/drawing/2014/main" val="1010429684"/>
                      </a:ext>
                    </a:extLst>
                  </a:tr>
                  <a:tr h="370840">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2,80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3,81 · 10</a:t>
                          </a:r>
                          <a:r>
                            <a:rPr lang="it-IT" sz="1600" baseline="30000" dirty="0"/>
                            <a:t>5</a:t>
                          </a:r>
                          <a:r>
                            <a:rPr lang="it-IT" sz="1600" dirty="0"/>
                            <a:t> N/m</a:t>
                          </a:r>
                        </a:p>
                      </a:txBody>
                      <a:tcPr anchor="ctr"/>
                    </a:tc>
                    <a:extLst>
                      <a:ext uri="{0D108BD9-81ED-4DB2-BD59-A6C34878D82A}">
                        <a16:rowId xmlns:a16="http://schemas.microsoft.com/office/drawing/2014/main" val="2743798546"/>
                      </a:ext>
                    </a:extLst>
                  </a:tr>
                  <a:tr h="370840">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-50</a:t>
                          </a:r>
                          <a:r>
                            <a:rPr lang="el-GR" sz="1600" baseline="0" dirty="0"/>
                            <a:t>μ</a:t>
                          </a:r>
                          <a:r>
                            <a:rPr lang="it-IT" sz="1600" baseline="0" dirty="0"/>
                            <a:t>m</a:t>
                          </a:r>
                          <a:endParaRPr lang="it-IT" sz="1600" dirty="0"/>
                        </a:p>
                      </a:txBody>
                      <a:tcPr anchor="ctr"/>
                    </a:tc>
                    <a:tc rowSpan="3">
                      <a:txBody>
                        <a:bodyPr/>
                        <a:lstStyle/>
                        <a:p>
                          <a:endParaRPr lang="it-IT"/>
                        </a:p>
                      </a:txBody>
                      <a:tcPr anchor="ctr">
                        <a:blipFill>
                          <a:blip r:embed="rId2"/>
                          <a:stretch>
                            <a:fillRect l="-84722" t="-235519" r="-798148" b="-204918"/>
                          </a:stretch>
                        </a:blipFill>
                      </a:tcPr>
                    </a:tc>
                    <a:tc>
                      <a:txBody>
                        <a:bodyPr/>
                        <a:lstStyle/>
                        <a:p>
                          <a:r>
                            <a:rPr lang="it-IT" sz="1600" dirty="0"/>
                            <a:t>1,71 · 10</a:t>
                          </a:r>
                          <a:r>
                            <a:rPr lang="it-IT" sz="1600" baseline="30000" dirty="0"/>
                            <a:t>5</a:t>
                          </a:r>
                          <a:r>
                            <a:rPr lang="it-IT" sz="1600" dirty="0"/>
                            <a:t> N/m</a:t>
                          </a:r>
                        </a:p>
                      </a:txBody>
                      <a:tcPr anchor="ct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-50</a:t>
                          </a:r>
                          <a:r>
                            <a:rPr lang="el-GR" sz="1600" baseline="0" dirty="0"/>
                            <a:t>μ</a:t>
                          </a:r>
                          <a:r>
                            <a:rPr lang="it-IT" sz="1600" baseline="0" dirty="0"/>
                            <a:t>m</a:t>
                          </a:r>
                          <a:endParaRPr lang="it-IT" sz="1600" dirty="0"/>
                        </a:p>
                      </a:txBody>
                      <a:tcPr anchor="ctr"/>
                    </a:tc>
                    <a:tc rowSpan="3">
                      <a:txBody>
                        <a:bodyPr/>
                        <a:lstStyle/>
                        <a:p>
                          <a:endParaRPr lang="it-IT"/>
                        </a:p>
                      </a:txBody>
                      <a:tcPr anchor="ctr">
                        <a:blipFill>
                          <a:blip r:embed="rId2"/>
                          <a:stretch>
                            <a:fillRect l="-1004938" t="-235519" r="-1516049" b="-204918"/>
                          </a:stretch>
                        </a:blipFill>
                      </a:tcPr>
                    </a:tc>
                    <a:tc>
                      <a:txBody>
                        <a:bodyPr/>
                        <a:lstStyle/>
                        <a:p>
                          <a:r>
                            <a:rPr lang="it-IT" sz="1600" dirty="0"/>
                            <a:t>2,35 · 10</a:t>
                          </a:r>
                          <a:r>
                            <a:rPr lang="it-IT" sz="1600" baseline="30000" dirty="0"/>
                            <a:t>5</a:t>
                          </a:r>
                          <a:r>
                            <a:rPr lang="it-IT" sz="1600" dirty="0"/>
                            <a:t> N/m</a:t>
                          </a:r>
                        </a:p>
                      </a:txBody>
                      <a:tcPr anchor="ct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-50</a:t>
                          </a:r>
                          <a:r>
                            <a:rPr lang="el-GR" sz="1600" baseline="0" dirty="0"/>
                            <a:t>μ</a:t>
                          </a:r>
                          <a:r>
                            <a:rPr lang="it-IT" sz="1600" baseline="0" dirty="0"/>
                            <a:t>m</a:t>
                          </a:r>
                          <a:endParaRPr lang="it-IT" sz="1600" dirty="0"/>
                        </a:p>
                      </a:txBody>
                      <a:tcPr anchor="ctr"/>
                    </a:tc>
                    <a:tc rowSpan="3">
                      <a:txBody>
                        <a:bodyPr/>
                        <a:lstStyle/>
                        <a:p>
                          <a:endParaRPr lang="it-IT"/>
                        </a:p>
                      </a:txBody>
                      <a:tcPr anchor="ctr">
                        <a:blipFill>
                          <a:blip r:embed="rId2"/>
                          <a:stretch>
                            <a:fillRect l="-1616049" t="-235519" r="-904938" b="-204918"/>
                          </a:stretch>
                        </a:blipFill>
                      </a:tcPr>
                    </a:tc>
                    <a:tc>
                      <a:txBody>
                        <a:bodyPr/>
                        <a:lstStyle/>
                        <a:p>
                          <a:r>
                            <a:rPr lang="it-IT" sz="1600" dirty="0"/>
                            <a:t>2,74 · 10</a:t>
                          </a:r>
                          <a:r>
                            <a:rPr lang="it-IT" sz="1600" baseline="30000" dirty="0"/>
                            <a:t>5</a:t>
                          </a:r>
                          <a:r>
                            <a:rPr lang="it-IT" sz="1600" dirty="0"/>
                            <a:t> N/m</a:t>
                          </a:r>
                        </a:p>
                      </a:txBody>
                      <a:tcPr anchor="ct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-50</a:t>
                          </a:r>
                          <a:r>
                            <a:rPr lang="el-GR" sz="1600" baseline="0" dirty="0"/>
                            <a:t>μ</a:t>
                          </a:r>
                          <a:r>
                            <a:rPr lang="it-IT" sz="1600" baseline="0" dirty="0"/>
                            <a:t>m</a:t>
                          </a:r>
                          <a:endParaRPr lang="it-IT" sz="1600" dirty="0"/>
                        </a:p>
                      </a:txBody>
                      <a:tcPr anchor="ctr"/>
                    </a:tc>
                    <a:tc rowSpan="3">
                      <a:txBody>
                        <a:bodyPr/>
                        <a:lstStyle/>
                        <a:p>
                          <a:endParaRPr lang="it-IT"/>
                        </a:p>
                      </a:txBody>
                      <a:tcPr anchor="ctr">
                        <a:blipFill>
                          <a:blip r:embed="rId2"/>
                          <a:stretch>
                            <a:fillRect l="-2256250" t="-235519" r="-297500" b="-204918"/>
                          </a:stretch>
                        </a:blipFill>
                      </a:tcPr>
                    </a:tc>
                    <a:tc>
                      <a:txBody>
                        <a:bodyPr/>
                        <a:lstStyle/>
                        <a:p>
                          <a:r>
                            <a:rPr lang="it-IT" sz="1600" dirty="0"/>
                            <a:t>3,72 · 10</a:t>
                          </a:r>
                          <a:r>
                            <a:rPr lang="it-IT" sz="1600" baseline="30000" dirty="0"/>
                            <a:t>5</a:t>
                          </a:r>
                          <a:r>
                            <a:rPr lang="it-IT" sz="1600" dirty="0"/>
                            <a:t> N/m</a:t>
                          </a:r>
                        </a:p>
                      </a:txBody>
                      <a:tcPr anchor="ctr"/>
                    </a:tc>
                    <a:extLst>
                      <a:ext uri="{0D108BD9-81ED-4DB2-BD59-A6C34878D82A}">
                        <a16:rowId xmlns:a16="http://schemas.microsoft.com/office/drawing/2014/main" val="2131493858"/>
                      </a:ext>
                    </a:extLst>
                  </a:tr>
                  <a:tr h="370840">
                    <a:tc vMerge="1">
                      <a:txBody>
                        <a:bodyPr/>
                        <a:lstStyle/>
                        <a:p>
                          <a:endParaRPr lang="it-IT" sz="1600" dirty="0"/>
                        </a:p>
                      </a:txBody>
                      <a:tcPr/>
                    </a:tc>
                    <a:tc vMerge="1">
                      <a:txBody>
                        <a:bodyPr/>
                        <a:lstStyle/>
                        <a:p>
                          <a:endParaRPr lang="it-IT" sz="1600" dirty="0"/>
                        </a:p>
                      </a:txBody>
                      <a:tcPr/>
                    </a:tc>
                    <a:tc>
                      <a:txBody>
                        <a:bodyPr/>
                        <a:lstStyle/>
                        <a:p>
                          <a:r>
                            <a:rPr lang="it-IT" sz="1600" dirty="0"/>
                            <a:t>1,73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2,45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2,75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3,75 · 10</a:t>
                          </a:r>
                          <a:r>
                            <a:rPr lang="it-IT" sz="1600" baseline="30000" dirty="0"/>
                            <a:t>5</a:t>
                          </a:r>
                          <a:r>
                            <a:rPr lang="it-IT" sz="1600" dirty="0"/>
                            <a:t> N/m</a:t>
                          </a:r>
                        </a:p>
                      </a:txBody>
                      <a:tcPr anchor="ctr"/>
                    </a:tc>
                    <a:extLst>
                      <a:ext uri="{0D108BD9-81ED-4DB2-BD59-A6C34878D82A}">
                        <a16:rowId xmlns:a16="http://schemas.microsoft.com/office/drawing/2014/main" val="1898365279"/>
                      </a:ext>
                    </a:extLst>
                  </a:tr>
                  <a:tr h="370840">
                    <a:tc vMerge="1">
                      <a:txBody>
                        <a:bodyPr/>
                        <a:lstStyle/>
                        <a:p>
                          <a:endParaRPr lang="it-IT" sz="1600" dirty="0"/>
                        </a:p>
                      </a:txBody>
                      <a:tcPr/>
                    </a:tc>
                    <a:tc vMerge="1">
                      <a:txBody>
                        <a:bodyPr/>
                        <a:lstStyle/>
                        <a:p>
                          <a:endParaRPr lang="it-IT" sz="1600" dirty="0"/>
                        </a:p>
                      </a:txBody>
                      <a:tcPr/>
                    </a:tc>
                    <a:tc>
                      <a:txBody>
                        <a:bodyPr/>
                        <a:lstStyle/>
                        <a:p>
                          <a:r>
                            <a:rPr lang="it-IT" sz="1600" dirty="0"/>
                            <a:t>1,73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2,43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2,84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3,79 · 10</a:t>
                          </a:r>
                          <a:r>
                            <a:rPr lang="it-IT" sz="1600" baseline="30000" dirty="0"/>
                            <a:t>5</a:t>
                          </a:r>
                          <a:r>
                            <a:rPr lang="it-IT" sz="1600" dirty="0"/>
                            <a:t> N/m</a:t>
                          </a:r>
                        </a:p>
                      </a:txBody>
                      <a:tcPr anchor="ctr"/>
                    </a:tc>
                    <a:extLst>
                      <a:ext uri="{0D108BD9-81ED-4DB2-BD59-A6C34878D82A}">
                        <a16:rowId xmlns:a16="http://schemas.microsoft.com/office/drawing/2014/main" val="950009371"/>
                      </a:ext>
                    </a:extLst>
                  </a:tr>
                  <a:tr h="370840">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-60</a:t>
                          </a:r>
                          <a:r>
                            <a:rPr lang="el-GR" sz="1600" baseline="0" dirty="0"/>
                            <a:t>μ</a:t>
                          </a:r>
                          <a:r>
                            <a:rPr lang="it-IT" sz="1600" baseline="0" dirty="0"/>
                            <a:t>m</a:t>
                          </a:r>
                          <a:endParaRPr lang="it-IT" sz="1600" dirty="0"/>
                        </a:p>
                      </a:txBody>
                      <a:tcPr anchor="ctr"/>
                    </a:tc>
                    <a:tc rowSpan="3">
                      <a:txBody>
                        <a:bodyPr/>
                        <a:lstStyle/>
                        <a:p>
                          <a:endParaRPr lang="it-IT"/>
                        </a:p>
                      </a:txBody>
                      <a:tcPr anchor="ctr">
                        <a:blipFill>
                          <a:blip r:embed="rId2"/>
                          <a:stretch>
                            <a:fillRect l="-84722" t="-337363" r="-798148" b="-106044"/>
                          </a:stretch>
                        </a:blipFill>
                      </a:tcPr>
                    </a:tc>
                    <a:tc>
                      <a:txBody>
                        <a:bodyPr/>
                        <a:lstStyle/>
                        <a:p>
                          <a:r>
                            <a:rPr lang="it-IT" sz="1600" dirty="0"/>
                            <a:t>1,70 · 10</a:t>
                          </a:r>
                          <a:r>
                            <a:rPr lang="it-IT" sz="1600" baseline="30000" dirty="0"/>
                            <a:t>5</a:t>
                          </a:r>
                          <a:r>
                            <a:rPr lang="it-IT" sz="1600" dirty="0"/>
                            <a:t> N/m</a:t>
                          </a:r>
                        </a:p>
                      </a:txBody>
                      <a:tcPr anchor="ct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-60</a:t>
                          </a:r>
                          <a:r>
                            <a:rPr lang="el-GR" sz="1600" baseline="0" dirty="0"/>
                            <a:t>μ</a:t>
                          </a:r>
                          <a:r>
                            <a:rPr lang="it-IT" sz="1600" baseline="0" dirty="0"/>
                            <a:t>m</a:t>
                          </a:r>
                          <a:endParaRPr lang="it-IT" sz="1600" dirty="0"/>
                        </a:p>
                      </a:txBody>
                      <a:tcPr anchor="ctr"/>
                    </a:tc>
                    <a:tc rowSpan="3">
                      <a:txBody>
                        <a:bodyPr/>
                        <a:lstStyle/>
                        <a:p>
                          <a:endParaRPr lang="it-IT"/>
                        </a:p>
                      </a:txBody>
                      <a:tcPr anchor="ctr">
                        <a:blipFill>
                          <a:blip r:embed="rId2"/>
                          <a:stretch>
                            <a:fillRect l="-1004938" t="-337363" r="-1516049" b="-106044"/>
                          </a:stretch>
                        </a:blipFill>
                      </a:tcPr>
                    </a:tc>
                    <a:tc>
                      <a:txBody>
                        <a:bodyPr/>
                        <a:lstStyle/>
                        <a:p>
                          <a:r>
                            <a:rPr lang="it-IT" sz="1600" dirty="0"/>
                            <a:t>2,38 · 10</a:t>
                          </a:r>
                          <a:r>
                            <a:rPr lang="it-IT" sz="1600" baseline="30000" dirty="0"/>
                            <a:t>5</a:t>
                          </a:r>
                          <a:r>
                            <a:rPr lang="it-IT" sz="1600" dirty="0"/>
                            <a:t> N/m</a:t>
                          </a:r>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extLst>
                      <a:ext uri="{0D108BD9-81ED-4DB2-BD59-A6C34878D82A}">
                        <a16:rowId xmlns:a16="http://schemas.microsoft.com/office/drawing/2014/main" val="3409935542"/>
                      </a:ext>
                    </a:extLst>
                  </a:tr>
                  <a:tr h="370840">
                    <a:tc vMerge="1">
                      <a:txBody>
                        <a:bodyPr/>
                        <a:lstStyle/>
                        <a:p>
                          <a:endParaRPr lang="it-IT" sz="1600" dirty="0"/>
                        </a:p>
                      </a:txBody>
                      <a:tcPr/>
                    </a:tc>
                    <a:tc vMerge="1">
                      <a:txBody>
                        <a:bodyPr/>
                        <a:lstStyle/>
                        <a:p>
                          <a:endParaRPr lang="it-IT" sz="1600" dirty="0"/>
                        </a:p>
                      </a:txBody>
                      <a:tcPr/>
                    </a:tc>
                    <a:tc>
                      <a:txBody>
                        <a:bodyPr/>
                        <a:lstStyle/>
                        <a:p>
                          <a:r>
                            <a:rPr lang="it-IT" sz="1600" dirty="0"/>
                            <a:t>1,70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2,39 · 10</a:t>
                          </a:r>
                          <a:r>
                            <a:rPr lang="it-IT" sz="1600" baseline="30000" dirty="0"/>
                            <a:t>5</a:t>
                          </a:r>
                          <a:r>
                            <a:rPr lang="it-IT" sz="1600" dirty="0"/>
                            <a:t> N/m</a:t>
                          </a:r>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extLst>
                      <a:ext uri="{0D108BD9-81ED-4DB2-BD59-A6C34878D82A}">
                        <a16:rowId xmlns:a16="http://schemas.microsoft.com/office/drawing/2014/main" val="1211552137"/>
                      </a:ext>
                    </a:extLst>
                  </a:tr>
                  <a:tr h="370840">
                    <a:tc vMerge="1">
                      <a:txBody>
                        <a:bodyPr/>
                        <a:lstStyle/>
                        <a:p>
                          <a:endParaRPr lang="it-IT" sz="1600" dirty="0"/>
                        </a:p>
                      </a:txBody>
                      <a:tcPr/>
                    </a:tc>
                    <a:tc vMerge="1">
                      <a:txBody>
                        <a:bodyPr/>
                        <a:lstStyle/>
                        <a:p>
                          <a:endParaRPr lang="it-IT" sz="1600" dirty="0"/>
                        </a:p>
                      </a:txBody>
                      <a:tcPr/>
                    </a:tc>
                    <a:tc>
                      <a:txBody>
                        <a:bodyPr/>
                        <a:lstStyle/>
                        <a:p>
                          <a:r>
                            <a:rPr lang="it-IT" sz="1600" dirty="0"/>
                            <a:t>1,69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2,40 · 10</a:t>
                          </a:r>
                          <a:r>
                            <a:rPr lang="it-IT" sz="1600" baseline="30000" dirty="0"/>
                            <a:t>5</a:t>
                          </a:r>
                          <a:r>
                            <a:rPr lang="it-IT" sz="1600" dirty="0"/>
                            <a:t> N/m</a:t>
                          </a:r>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extLst>
                      <a:ext uri="{0D108BD9-81ED-4DB2-BD59-A6C34878D82A}">
                        <a16:rowId xmlns:a16="http://schemas.microsoft.com/office/drawing/2014/main" val="3694320995"/>
                      </a:ext>
                    </a:extLst>
                  </a:tr>
                  <a:tr h="370840">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-70</a:t>
                          </a:r>
                          <a:r>
                            <a:rPr lang="el-GR" sz="1600" baseline="0" dirty="0"/>
                            <a:t>μ</a:t>
                          </a:r>
                          <a:r>
                            <a:rPr lang="it-IT" sz="1600" baseline="0" dirty="0"/>
                            <a:t>m</a:t>
                          </a:r>
                          <a:endParaRPr lang="it-IT" sz="1600" dirty="0"/>
                        </a:p>
                      </a:txBody>
                      <a:tcPr anchor="ctr"/>
                    </a:tc>
                    <a:tc rowSpan="3">
                      <a:txBody>
                        <a:bodyPr/>
                        <a:lstStyle/>
                        <a:p>
                          <a:endParaRPr lang="it-IT"/>
                        </a:p>
                      </a:txBody>
                      <a:tcPr anchor="ctr">
                        <a:blipFill>
                          <a:blip r:embed="rId2"/>
                          <a:stretch>
                            <a:fillRect l="-84722" t="-434973" r="-798148" b="-5464"/>
                          </a:stretch>
                        </a:blipFill>
                      </a:tcPr>
                    </a:tc>
                    <a:tc>
                      <a:txBody>
                        <a:bodyPr/>
                        <a:lstStyle/>
                        <a:p>
                          <a:r>
                            <a:rPr lang="it-IT" sz="1600" dirty="0"/>
                            <a:t>1,66 · 10</a:t>
                          </a:r>
                          <a:r>
                            <a:rPr lang="it-IT" sz="1600" baseline="30000" dirty="0"/>
                            <a:t>5</a:t>
                          </a:r>
                          <a:r>
                            <a:rPr lang="it-IT" sz="1600" dirty="0"/>
                            <a:t> N/m</a:t>
                          </a:r>
                        </a:p>
                      </a:txBody>
                      <a:tcPr anchor="ct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-70</a:t>
                          </a:r>
                          <a:r>
                            <a:rPr lang="el-GR" sz="1600" baseline="0" dirty="0"/>
                            <a:t>μ</a:t>
                          </a:r>
                          <a:r>
                            <a:rPr lang="it-IT" sz="1600" baseline="0" dirty="0"/>
                            <a:t>m</a:t>
                          </a:r>
                          <a:endParaRPr lang="it-IT" sz="1600" dirty="0"/>
                        </a:p>
                      </a:txBody>
                      <a:tcPr anchor="ctr"/>
                    </a:tc>
                    <a:tc rowSpan="3">
                      <a:txBody>
                        <a:bodyPr/>
                        <a:lstStyle/>
                        <a:p>
                          <a:endParaRPr lang="it-IT"/>
                        </a:p>
                      </a:txBody>
                      <a:tcPr anchor="ctr">
                        <a:blipFill>
                          <a:blip r:embed="rId2"/>
                          <a:stretch>
                            <a:fillRect l="-1004938" t="-434973" r="-1516049" b="-5464"/>
                          </a:stretch>
                        </a:blipFill>
                      </a:tcPr>
                    </a:tc>
                    <a:tc>
                      <a:txBody>
                        <a:bodyPr/>
                        <a:lstStyle/>
                        <a:p>
                          <a:r>
                            <a:rPr lang="it-IT" sz="1600" dirty="0"/>
                            <a:t>3,27 · 10</a:t>
                          </a:r>
                          <a:r>
                            <a:rPr lang="it-IT" sz="1600" baseline="30000" dirty="0"/>
                            <a:t>5</a:t>
                          </a:r>
                          <a:r>
                            <a:rPr lang="it-IT" sz="1600" dirty="0"/>
                            <a:t> N/m</a:t>
                          </a:r>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extLst>
                      <a:ext uri="{0D108BD9-81ED-4DB2-BD59-A6C34878D82A}">
                        <a16:rowId xmlns:a16="http://schemas.microsoft.com/office/drawing/2014/main" val="2345067867"/>
                      </a:ext>
                    </a:extLst>
                  </a:tr>
                  <a:tr h="370840">
                    <a:tc vMerge="1">
                      <a:txBody>
                        <a:bodyPr/>
                        <a:lstStyle/>
                        <a:p>
                          <a:endParaRPr lang="it-IT" sz="1600" dirty="0"/>
                        </a:p>
                      </a:txBody>
                      <a:tcPr/>
                    </a:tc>
                    <a:tc vMerge="1">
                      <a:txBody>
                        <a:bodyPr/>
                        <a:lstStyle/>
                        <a:p>
                          <a:endParaRPr lang="it-IT" sz="1600" dirty="0"/>
                        </a:p>
                      </a:txBody>
                      <a:tcPr/>
                    </a:tc>
                    <a:tc>
                      <a:txBody>
                        <a:bodyPr/>
                        <a:lstStyle/>
                        <a:p>
                          <a:r>
                            <a:rPr lang="it-IT" sz="1600" dirty="0"/>
                            <a:t>1,68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3,24 · 10</a:t>
                          </a:r>
                          <a:r>
                            <a:rPr lang="it-IT" sz="1600" baseline="30000" dirty="0"/>
                            <a:t>5</a:t>
                          </a:r>
                          <a:r>
                            <a:rPr lang="it-IT" sz="1600" dirty="0"/>
                            <a:t> N/m</a:t>
                          </a:r>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extLst>
                      <a:ext uri="{0D108BD9-81ED-4DB2-BD59-A6C34878D82A}">
                        <a16:rowId xmlns:a16="http://schemas.microsoft.com/office/drawing/2014/main" val="3204477329"/>
                      </a:ext>
                    </a:extLst>
                  </a:tr>
                  <a:tr h="370840">
                    <a:tc vMerge="1">
                      <a:txBody>
                        <a:bodyPr/>
                        <a:lstStyle/>
                        <a:p>
                          <a:endParaRPr lang="it-IT" sz="1600" dirty="0"/>
                        </a:p>
                      </a:txBody>
                      <a:tcPr/>
                    </a:tc>
                    <a:tc vMerge="1">
                      <a:txBody>
                        <a:bodyPr/>
                        <a:lstStyle/>
                        <a:p>
                          <a:endParaRPr lang="it-IT" sz="1600" dirty="0"/>
                        </a:p>
                      </a:txBody>
                      <a:tcPr/>
                    </a:tc>
                    <a:tc>
                      <a:txBody>
                        <a:bodyPr/>
                        <a:lstStyle/>
                        <a:p>
                          <a:r>
                            <a:rPr lang="it-IT" sz="1600" dirty="0"/>
                            <a:t>1,67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3,21 · 10</a:t>
                          </a:r>
                          <a:r>
                            <a:rPr lang="it-IT" sz="1600" baseline="30000" dirty="0"/>
                            <a:t>5</a:t>
                          </a:r>
                          <a:r>
                            <a:rPr lang="it-IT" sz="1600" dirty="0"/>
                            <a:t> N/m</a:t>
                          </a:r>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extLst>
                      <a:ext uri="{0D108BD9-81ED-4DB2-BD59-A6C34878D82A}">
                        <a16:rowId xmlns:a16="http://schemas.microsoft.com/office/drawing/2014/main" val="1115277772"/>
                      </a:ext>
                    </a:extLst>
                  </a:tr>
                </a:tbl>
              </a:graphicData>
            </a:graphic>
          </p:graphicFrame>
        </mc:Fallback>
      </mc:AlternateContent>
      <mc:AlternateContent xmlns:mc="http://schemas.openxmlformats.org/markup-compatibility/2006">
        <mc:Choice xmlns:a14="http://schemas.microsoft.com/office/drawing/2010/main" Requires="a14">
          <p:sp>
            <p:nvSpPr>
              <p:cNvPr id="2" name="CasellaDiTesto 1">
                <a:extLst>
                  <a:ext uri="{FF2B5EF4-FFF2-40B4-BE49-F238E27FC236}">
                    <a16:creationId xmlns:a16="http://schemas.microsoft.com/office/drawing/2014/main" id="{65E7E703-549B-D07E-4BD6-32E1C7FC1302}"/>
                  </a:ext>
                </a:extLst>
              </p:cNvPr>
              <p:cNvSpPr txBox="1"/>
              <p:nvPr/>
            </p:nvSpPr>
            <p:spPr>
              <a:xfrm>
                <a:off x="10011439" y="6337139"/>
                <a:ext cx="3266141" cy="3936719"/>
              </a:xfrm>
              <a:prstGeom prst="rect">
                <a:avLst/>
              </a:prstGeom>
              <a:noFill/>
            </p:spPr>
            <p:txBody>
              <a:bodyPr wrap="square" rtlCol="0">
                <a:spAutoFit/>
              </a:bodyPr>
              <a:lstStyle/>
              <a:p>
                <a:pPr algn="just"/>
                <a:r>
                  <a:rPr lang="it-IT" dirty="0"/>
                  <a:t>Viene calcolata come a partire dalla pendenza dell’andamento dello spostamento della membrana in funzione della pressione relativa nella camera della valvola. </a:t>
                </a:r>
              </a:p>
              <a:p>
                <a:pPr algn="just"/>
                <a:endParaRPr lang="it-IT" dirty="0"/>
              </a:p>
              <a:p>
                <a:pPr algn="just"/>
                <a14:m>
                  <m:oMathPara xmlns:m="http://schemas.openxmlformats.org/officeDocument/2006/math">
                    <m:oMathParaPr>
                      <m:jc m:val="centerGroup"/>
                    </m:oMathParaPr>
                    <m:oMath xmlns:m="http://schemas.openxmlformats.org/officeDocument/2006/math">
                      <m:sSub>
                        <m:sSubPr>
                          <m:ctrlPr>
                            <a:rPr lang="it-IT" i="1" smtClean="0">
                              <a:latin typeface="Cambria Math" panose="02040503050406030204" pitchFamily="18" charset="0"/>
                            </a:rPr>
                          </m:ctrlPr>
                        </m:sSubPr>
                        <m:e>
                          <m:r>
                            <a:rPr lang="it-IT" b="0" i="1" smtClean="0">
                              <a:latin typeface="Cambria Math" panose="02040503050406030204" pitchFamily="18" charset="0"/>
                            </a:rPr>
                            <m:t>𝑘</m:t>
                          </m:r>
                        </m:e>
                        <m:sub>
                          <m:r>
                            <a:rPr lang="it-IT" b="0" i="1" smtClean="0">
                              <a:latin typeface="Cambria Math" panose="02040503050406030204" pitchFamily="18" charset="0"/>
                            </a:rPr>
                            <m:t>𝑚</m:t>
                          </m:r>
                        </m:sub>
                      </m:sSub>
                      <m:r>
                        <a:rPr lang="it-IT" b="0" i="1" smtClean="0">
                          <a:latin typeface="Cambria Math" panose="02040503050406030204" pitchFamily="18" charset="0"/>
                        </a:rPr>
                        <m:t>=</m:t>
                      </m:r>
                      <m:sSub>
                        <m:sSubPr>
                          <m:ctrlPr>
                            <a:rPr lang="it-IT" b="0" i="1" smtClean="0">
                              <a:latin typeface="Cambria Math" panose="02040503050406030204" pitchFamily="18" charset="0"/>
                            </a:rPr>
                          </m:ctrlPr>
                        </m:sSubPr>
                        <m:e>
                          <m:r>
                            <a:rPr lang="it-IT" b="0" i="1" smtClean="0">
                              <a:latin typeface="Cambria Math" panose="02040503050406030204" pitchFamily="18" charset="0"/>
                            </a:rPr>
                            <m:t>𝐴</m:t>
                          </m:r>
                        </m:e>
                        <m:sub>
                          <m:r>
                            <a:rPr lang="it-IT" b="0" i="1" smtClean="0">
                              <a:latin typeface="Cambria Math" panose="02040503050406030204" pitchFamily="18" charset="0"/>
                            </a:rPr>
                            <m:t>𝑚</m:t>
                          </m:r>
                        </m:sub>
                      </m:sSub>
                      <m:f>
                        <m:fPr>
                          <m:ctrlPr>
                            <a:rPr lang="it-IT" b="0" i="1" smtClean="0">
                              <a:latin typeface="Cambria Math" panose="02040503050406030204" pitchFamily="18" charset="0"/>
                            </a:rPr>
                          </m:ctrlPr>
                        </m:fPr>
                        <m:num>
                          <m:r>
                            <a:rPr lang="it-IT" b="0" i="1" smtClean="0">
                              <a:latin typeface="Cambria Math" panose="02040503050406030204" pitchFamily="18" charset="0"/>
                              <a:ea typeface="Cambria Math" panose="02040503050406030204" pitchFamily="18" charset="0"/>
                            </a:rPr>
                            <m:t>∆</m:t>
                          </m:r>
                          <m:r>
                            <a:rPr lang="it-IT" b="0" i="1" smtClean="0">
                              <a:latin typeface="Cambria Math" panose="02040503050406030204" pitchFamily="18" charset="0"/>
                              <a:ea typeface="Cambria Math" panose="02040503050406030204" pitchFamily="18" charset="0"/>
                            </a:rPr>
                            <m:t>𝑃</m:t>
                          </m:r>
                        </m:num>
                        <m:den>
                          <m:r>
                            <a:rPr lang="it-IT" b="0" i="1" smtClean="0">
                              <a:latin typeface="Cambria Math" panose="02040503050406030204" pitchFamily="18" charset="0"/>
                              <a:ea typeface="Cambria Math" panose="02040503050406030204" pitchFamily="18" charset="0"/>
                            </a:rPr>
                            <m:t>∆</m:t>
                          </m:r>
                          <m:r>
                            <a:rPr lang="it-IT" b="0" i="1" smtClean="0">
                              <a:latin typeface="Cambria Math" panose="02040503050406030204" pitchFamily="18" charset="0"/>
                              <a:ea typeface="Cambria Math" panose="02040503050406030204" pitchFamily="18" charset="0"/>
                            </a:rPr>
                            <m:t>𝑥</m:t>
                          </m:r>
                        </m:den>
                      </m:f>
                    </m:oMath>
                  </m:oMathPara>
                </a14:m>
                <a:endParaRPr lang="it-IT" dirty="0"/>
              </a:p>
              <a:p>
                <a:pPr algn="just"/>
                <a:endParaRPr lang="it-IT" dirty="0"/>
              </a:p>
              <a:p>
                <a:pPr algn="just"/>
                <a:r>
                  <a:rPr lang="it-IT" dirty="0"/>
                  <a:t>In alcuni casi l’andamento dello spostamento non è lineare, si è quindi considerato il tratto finale più lineare possibile.</a:t>
                </a:r>
              </a:p>
            </p:txBody>
          </p:sp>
        </mc:Choice>
        <mc:Fallback>
          <p:sp>
            <p:nvSpPr>
              <p:cNvPr id="2" name="CasellaDiTesto 1">
                <a:extLst>
                  <a:ext uri="{FF2B5EF4-FFF2-40B4-BE49-F238E27FC236}">
                    <a16:creationId xmlns:a16="http://schemas.microsoft.com/office/drawing/2014/main" id="{65E7E703-549B-D07E-4BD6-32E1C7FC1302}"/>
                  </a:ext>
                </a:extLst>
              </p:cNvPr>
              <p:cNvSpPr txBox="1">
                <a:spLocks noRot="1" noChangeAspect="1" noMove="1" noResize="1" noEditPoints="1" noAdjustHandles="1" noChangeArrowheads="1" noChangeShapeType="1" noTextEdit="1"/>
              </p:cNvSpPr>
              <p:nvPr/>
            </p:nvSpPr>
            <p:spPr>
              <a:xfrm>
                <a:off x="10011439" y="6337139"/>
                <a:ext cx="3266141" cy="3936719"/>
              </a:xfrm>
              <a:prstGeom prst="rect">
                <a:avLst/>
              </a:prstGeom>
              <a:blipFill>
                <a:blip r:embed="rId3"/>
                <a:stretch>
                  <a:fillRect l="-1493" t="-930" r="-1679" b="-1705"/>
                </a:stretch>
              </a:blipFill>
            </p:spPr>
            <p:txBody>
              <a:bodyPr/>
              <a:lstStyle/>
              <a:p>
                <a:r>
                  <a:rPr lang="it-IT">
                    <a:noFill/>
                  </a:rPr>
                  <a:t> </a:t>
                </a:r>
              </a:p>
            </p:txBody>
          </p:sp>
        </mc:Fallback>
      </mc:AlternateContent>
    </p:spTree>
    <p:extLst>
      <p:ext uri="{BB962C8B-B14F-4D97-AF65-F5344CB8AC3E}">
        <p14:creationId xmlns:p14="http://schemas.microsoft.com/office/powerpoint/2010/main" val="38589990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asellaDiTesto 5">
            <a:extLst>
              <a:ext uri="{FF2B5EF4-FFF2-40B4-BE49-F238E27FC236}">
                <a16:creationId xmlns:a16="http://schemas.microsoft.com/office/drawing/2014/main" id="{7A1BBC6D-3A30-69D1-10D0-B2AF11D57E9C}"/>
              </a:ext>
            </a:extLst>
          </p:cNvPr>
          <p:cNvSpPr txBox="1"/>
          <p:nvPr/>
        </p:nvSpPr>
        <p:spPr>
          <a:xfrm>
            <a:off x="7869677" y="405448"/>
            <a:ext cx="3929974" cy="4524315"/>
          </a:xfrm>
          <a:prstGeom prst="rect">
            <a:avLst/>
          </a:prstGeom>
          <a:noFill/>
        </p:spPr>
        <p:txBody>
          <a:bodyPr wrap="square" rtlCol="0">
            <a:spAutoFit/>
          </a:bodyPr>
          <a:lstStyle/>
          <a:p>
            <a:pPr algn="just"/>
            <a:r>
              <a:rPr lang="it-IT" dirty="0"/>
              <a:t>Per le misurazioni effettuate a 3bar, si osserva che le rigidezze calcolate risultano omogenee per tutte le membrane, ad eccezione dell’ultima prova per la membrana spessa 100</a:t>
            </a:r>
            <a:r>
              <a:rPr lang="el-GR" sz="1800" baseline="0" dirty="0"/>
              <a:t>μ</a:t>
            </a:r>
            <a:r>
              <a:rPr lang="it-IT" sz="1800" baseline="0" dirty="0"/>
              <a:t>m. Questo perché il precarico applicato dall’ugello in questo test </a:t>
            </a:r>
            <a:r>
              <a:rPr lang="it-IT" dirty="0"/>
              <a:t>è </a:t>
            </a:r>
            <a:r>
              <a:rPr lang="it-IT" sz="1800" baseline="0" dirty="0"/>
              <a:t>risultato troppo elevato e non ha permesso una corretta deformazione della membrana in linea con i precarichi precedenti. Si considerano valide le rigidezze calcolate a -50 e -60</a:t>
            </a:r>
            <a:r>
              <a:rPr lang="el-GR" sz="1800" baseline="0" dirty="0"/>
              <a:t>μ</a:t>
            </a:r>
            <a:r>
              <a:rPr lang="it-IT" sz="1800" baseline="0" dirty="0"/>
              <a:t>m di precarico.</a:t>
            </a:r>
          </a:p>
          <a:p>
            <a:pPr algn="just"/>
            <a:r>
              <a:rPr lang="it-IT" dirty="0"/>
              <a:t>Rimangono valide le considerazioni fatte sull’andamento crescente della rigidezza in funzione dello spessore di membrana.</a:t>
            </a:r>
          </a:p>
        </p:txBody>
      </p:sp>
      <p:pic>
        <p:nvPicPr>
          <p:cNvPr id="3" name="Immagine 2">
            <a:extLst>
              <a:ext uri="{FF2B5EF4-FFF2-40B4-BE49-F238E27FC236}">
                <a16:creationId xmlns:a16="http://schemas.microsoft.com/office/drawing/2014/main" id="{20FF6E57-29A6-EB1B-2057-E92019291780}"/>
              </a:ext>
            </a:extLst>
          </p:cNvPr>
          <p:cNvPicPr>
            <a:picLocks noChangeAspect="1"/>
          </p:cNvPicPr>
          <p:nvPr/>
        </p:nvPicPr>
        <p:blipFill>
          <a:blip r:embed="rId2"/>
          <a:stretch>
            <a:fillRect/>
          </a:stretch>
        </p:blipFill>
        <p:spPr>
          <a:xfrm>
            <a:off x="0" y="42333"/>
            <a:ext cx="7869677" cy="4372043"/>
          </a:xfrm>
          <a:prstGeom prst="rect">
            <a:avLst/>
          </a:prstGeom>
        </p:spPr>
      </p:pic>
    </p:spTree>
    <p:extLst>
      <p:ext uri="{BB962C8B-B14F-4D97-AF65-F5344CB8AC3E}">
        <p14:creationId xmlns:p14="http://schemas.microsoft.com/office/powerpoint/2010/main" val="17197325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E865EC7A-B61A-D6F8-29A0-3E364F78752D}"/>
              </a:ext>
            </a:extLst>
          </p:cNvPr>
          <p:cNvSpPr txBox="1"/>
          <p:nvPr/>
        </p:nvSpPr>
        <p:spPr>
          <a:xfrm>
            <a:off x="292847" y="10744"/>
            <a:ext cx="8128000" cy="369332"/>
          </a:xfrm>
          <a:prstGeom prst="rect">
            <a:avLst/>
          </a:prstGeom>
          <a:noFill/>
        </p:spPr>
        <p:txBody>
          <a:bodyPr wrap="square" rtlCol="0">
            <a:spAutoFit/>
          </a:bodyPr>
          <a:lstStyle/>
          <a:p>
            <a:r>
              <a:rPr lang="it-IT" dirty="0"/>
              <a:t>TABELLA RIGIDEZZE DA BANCO CAPACITIVO, </a:t>
            </a:r>
            <a:r>
              <a:rPr lang="it-IT" dirty="0" err="1"/>
              <a:t>p</a:t>
            </a:r>
            <a:r>
              <a:rPr lang="it-IT" baseline="-25000" dirty="0" err="1"/>
              <a:t>s</a:t>
            </a:r>
            <a:r>
              <a:rPr lang="it-IT" dirty="0"/>
              <a:t> = 5bar, </a:t>
            </a:r>
            <a:r>
              <a:rPr lang="it-IT" dirty="0" err="1"/>
              <a:t>D</a:t>
            </a:r>
            <a:r>
              <a:rPr lang="it-IT" baseline="-25000" dirty="0" err="1"/>
              <a:t>foro</a:t>
            </a:r>
            <a:r>
              <a:rPr lang="it-IT" dirty="0"/>
              <a:t> = 8mm, k</a:t>
            </a:r>
            <a:r>
              <a:rPr lang="it-IT" baseline="-25000" dirty="0"/>
              <a:t>m</a:t>
            </a:r>
            <a:r>
              <a:rPr lang="it-IT" dirty="0"/>
              <a:t> = … · 10</a:t>
            </a:r>
            <a:r>
              <a:rPr lang="it-IT" baseline="30000" dirty="0"/>
              <a:t>5</a:t>
            </a:r>
            <a:r>
              <a:rPr lang="it-IT" dirty="0"/>
              <a:t> N/m</a:t>
            </a:r>
          </a:p>
        </p:txBody>
      </p:sp>
      <mc:AlternateContent xmlns:mc="http://schemas.openxmlformats.org/markup-compatibility/2006">
        <mc:Choice xmlns:a14="http://schemas.microsoft.com/office/drawing/2010/main" Requires="a14">
          <p:graphicFrame>
            <p:nvGraphicFramePr>
              <p:cNvPr id="3" name="Tabella 2">
                <a:extLst>
                  <a:ext uri="{FF2B5EF4-FFF2-40B4-BE49-F238E27FC236}">
                    <a16:creationId xmlns:a16="http://schemas.microsoft.com/office/drawing/2014/main" id="{C2697B7E-0CBA-4729-FC7C-9FD8D4332928}"/>
                  </a:ext>
                </a:extLst>
              </p:cNvPr>
              <p:cNvGraphicFramePr>
                <a:graphicFrameLocks noGrp="1"/>
              </p:cNvGraphicFramePr>
              <p:nvPr>
                <p:extLst>
                  <p:ext uri="{D42A27DB-BD31-4B8C-83A1-F6EECF244321}">
                    <p14:modId xmlns:p14="http://schemas.microsoft.com/office/powerpoint/2010/main" val="17634194"/>
                  </p:ext>
                </p:extLst>
              </p:nvPr>
            </p:nvGraphicFramePr>
            <p:xfrm>
              <a:off x="292847" y="473024"/>
              <a:ext cx="12902502" cy="9235440"/>
            </p:xfrm>
            <a:graphic>
              <a:graphicData uri="http://schemas.openxmlformats.org/drawingml/2006/table">
                <a:tbl>
                  <a:tblPr firstRow="1" bandRow="1">
                    <a:tableStyleId>{F5AB1C69-6EDB-4FF4-983F-18BD219EF322}</a:tableStyleId>
                  </a:tblPr>
                  <a:tblGrid>
                    <a:gridCol w="1103630">
                      <a:extLst>
                        <a:ext uri="{9D8B030D-6E8A-4147-A177-3AD203B41FA5}">
                          <a16:colId xmlns:a16="http://schemas.microsoft.com/office/drawing/2014/main" val="238034564"/>
                        </a:ext>
                      </a:extLst>
                    </a:gridCol>
                    <a:gridCol w="1318578">
                      <a:extLst>
                        <a:ext uri="{9D8B030D-6E8A-4147-A177-3AD203B41FA5}">
                          <a16:colId xmlns:a16="http://schemas.microsoft.com/office/drawing/2014/main" val="1248337293"/>
                        </a:ext>
                      </a:extLst>
                    </a:gridCol>
                    <a:gridCol w="1424305">
                      <a:extLst>
                        <a:ext uri="{9D8B030D-6E8A-4147-A177-3AD203B41FA5}">
                          <a16:colId xmlns:a16="http://schemas.microsoft.com/office/drawing/2014/main" val="2927930262"/>
                        </a:ext>
                      </a:extLst>
                    </a:gridCol>
                    <a:gridCol w="1103630">
                      <a:extLst>
                        <a:ext uri="{9D8B030D-6E8A-4147-A177-3AD203B41FA5}">
                          <a16:colId xmlns:a16="http://schemas.microsoft.com/office/drawing/2014/main" val="3790770000"/>
                        </a:ext>
                      </a:extLst>
                    </a:gridCol>
                    <a:gridCol w="490728">
                      <a:extLst>
                        <a:ext uri="{9D8B030D-6E8A-4147-A177-3AD203B41FA5}">
                          <a16:colId xmlns:a16="http://schemas.microsoft.com/office/drawing/2014/main" val="1624538617"/>
                        </a:ext>
                      </a:extLst>
                    </a:gridCol>
                    <a:gridCol w="1424305">
                      <a:extLst>
                        <a:ext uri="{9D8B030D-6E8A-4147-A177-3AD203B41FA5}">
                          <a16:colId xmlns:a16="http://schemas.microsoft.com/office/drawing/2014/main" val="173595372"/>
                        </a:ext>
                      </a:extLst>
                    </a:gridCol>
                    <a:gridCol w="1103630">
                      <a:extLst>
                        <a:ext uri="{9D8B030D-6E8A-4147-A177-3AD203B41FA5}">
                          <a16:colId xmlns:a16="http://schemas.microsoft.com/office/drawing/2014/main" val="2247776066"/>
                        </a:ext>
                      </a:extLst>
                    </a:gridCol>
                    <a:gridCol w="490728">
                      <a:extLst>
                        <a:ext uri="{9D8B030D-6E8A-4147-A177-3AD203B41FA5}">
                          <a16:colId xmlns:a16="http://schemas.microsoft.com/office/drawing/2014/main" val="2903689318"/>
                        </a:ext>
                      </a:extLst>
                    </a:gridCol>
                    <a:gridCol w="1424305">
                      <a:extLst>
                        <a:ext uri="{9D8B030D-6E8A-4147-A177-3AD203B41FA5}">
                          <a16:colId xmlns:a16="http://schemas.microsoft.com/office/drawing/2014/main" val="2100464451"/>
                        </a:ext>
                      </a:extLst>
                    </a:gridCol>
                    <a:gridCol w="1103630">
                      <a:extLst>
                        <a:ext uri="{9D8B030D-6E8A-4147-A177-3AD203B41FA5}">
                          <a16:colId xmlns:a16="http://schemas.microsoft.com/office/drawing/2014/main" val="3364335739"/>
                        </a:ext>
                      </a:extLst>
                    </a:gridCol>
                    <a:gridCol w="490728">
                      <a:extLst>
                        <a:ext uri="{9D8B030D-6E8A-4147-A177-3AD203B41FA5}">
                          <a16:colId xmlns:a16="http://schemas.microsoft.com/office/drawing/2014/main" val="105046612"/>
                        </a:ext>
                      </a:extLst>
                    </a:gridCol>
                    <a:gridCol w="1424305">
                      <a:extLst>
                        <a:ext uri="{9D8B030D-6E8A-4147-A177-3AD203B41FA5}">
                          <a16:colId xmlns:a16="http://schemas.microsoft.com/office/drawing/2014/main" val="560282290"/>
                        </a:ext>
                      </a:extLst>
                    </a:gridCol>
                  </a:tblGrid>
                  <a:tr h="370840">
                    <a:tc grid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dirty="0"/>
                            <a:t>s=50μm</a:t>
                          </a:r>
                        </a:p>
                      </a:txBody>
                      <a:tcPr/>
                    </a:tc>
                    <a:tc hMerge="1">
                      <a:txBody>
                        <a:bodyPr/>
                        <a:lstStyle/>
                        <a:p>
                          <a:endParaRPr lang="it-IT"/>
                        </a:p>
                      </a:txBody>
                      <a:tcPr/>
                    </a:tc>
                    <a:tc hMerge="1">
                      <a:txBody>
                        <a:bodyPr/>
                        <a:lstStyle/>
                        <a:p>
                          <a:endParaRPr lang="it-IT" dirty="0"/>
                        </a:p>
                      </a:txBody>
                      <a:tcPr/>
                    </a:tc>
                    <a:tc grid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dirty="0"/>
                            <a:t>s=100μm</a:t>
                          </a:r>
                        </a:p>
                      </a:txBody>
                      <a:tcPr/>
                    </a:tc>
                    <a:tc hMerge="1">
                      <a:txBody>
                        <a:bodyPr/>
                        <a:lstStyle/>
                        <a:p>
                          <a:endParaRPr lang="it-IT"/>
                        </a:p>
                      </a:txBody>
                      <a:tcPr/>
                    </a:tc>
                    <a:tc hMerge="1">
                      <a:txBody>
                        <a:bodyPr/>
                        <a:lstStyle/>
                        <a:p>
                          <a:endParaRPr lang="it-IT" dirty="0"/>
                        </a:p>
                      </a:txBody>
                      <a:tcPr/>
                    </a:tc>
                    <a:tc grid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dirty="0"/>
                            <a:t>s=120μm</a:t>
                          </a:r>
                        </a:p>
                      </a:txBody>
                      <a:tcPr/>
                    </a:tc>
                    <a:tc hMerge="1">
                      <a:txBody>
                        <a:bodyPr/>
                        <a:lstStyle/>
                        <a:p>
                          <a:endParaRPr lang="it-IT"/>
                        </a:p>
                      </a:txBody>
                      <a:tcPr/>
                    </a:tc>
                    <a:tc hMerge="1">
                      <a:txBody>
                        <a:bodyPr/>
                        <a:lstStyle/>
                        <a:p>
                          <a:endParaRPr lang="it-IT" dirty="0"/>
                        </a:p>
                      </a:txBody>
                      <a:tcPr/>
                    </a:tc>
                    <a:tc grid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dirty="0"/>
                            <a:t>s=150μm</a:t>
                          </a:r>
                        </a:p>
                      </a:txBody>
                      <a:tcPr/>
                    </a:tc>
                    <a:tc hMerge="1">
                      <a:txBody>
                        <a:bodyPr/>
                        <a:lstStyle/>
                        <a:p>
                          <a:endParaRPr lang="it-IT"/>
                        </a:p>
                      </a:txBody>
                      <a:tcPr/>
                    </a:tc>
                    <a:tc hMerge="1">
                      <a:txBody>
                        <a:bodyPr/>
                        <a:lstStyle/>
                        <a:p>
                          <a:endParaRPr lang="it-IT" dirty="0"/>
                        </a:p>
                      </a:txBody>
                      <a:tcPr/>
                    </a:tc>
                    <a:extLst>
                      <a:ext uri="{0D108BD9-81ED-4DB2-BD59-A6C34878D82A}">
                        <a16:rowId xmlns:a16="http://schemas.microsoft.com/office/drawing/2014/main" val="146460792"/>
                      </a:ext>
                    </a:extLst>
                  </a:tr>
                  <a:tr h="370840">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0</a:t>
                          </a:r>
                          <a:r>
                            <a:rPr lang="el-GR" sz="1600" baseline="0" dirty="0"/>
                            <a:t>μ</a:t>
                          </a:r>
                          <a:r>
                            <a:rPr lang="it-IT" sz="1600" baseline="0" dirty="0"/>
                            <a:t>m</a:t>
                          </a:r>
                          <a:endParaRPr lang="it-IT" sz="1600" dirty="0"/>
                        </a:p>
                      </a:txBody>
                      <a:tcPr anchor="ctr"/>
                    </a:tc>
                    <a:tc rowSpan="3">
                      <a:txBody>
                        <a:bodyPr/>
                        <a:lstStyle/>
                        <a:p>
                          <a14:m>
                            <m:oMathPara xmlns:m="http://schemas.openxmlformats.org/officeDocument/2006/math">
                              <m:oMathParaPr>
                                <m:jc m:val="centerGroup"/>
                              </m:oMathParaPr>
                              <m:oMath xmlns:m="http://schemas.openxmlformats.org/officeDocument/2006/math">
                                <m:sSub>
                                  <m:sSubPr>
                                    <m:ctrlPr>
                                      <a:rPr lang="it-IT" sz="1600" i="1" smtClean="0">
                                        <a:latin typeface="Cambria Math" panose="02040503050406030204" pitchFamily="18" charset="0"/>
                                      </a:rPr>
                                    </m:ctrlPr>
                                  </m:sSubPr>
                                  <m:e>
                                    <m:r>
                                      <a:rPr lang="it-IT" sz="1600" b="0" i="1" smtClean="0">
                                        <a:latin typeface="Cambria Math" panose="02040503050406030204" pitchFamily="18" charset="0"/>
                                      </a:rPr>
                                      <m:t>𝑘</m:t>
                                    </m:r>
                                  </m:e>
                                  <m:sub>
                                    <m:r>
                                      <a:rPr lang="it-IT" sz="1600" b="0" i="1" smtClean="0">
                                        <a:latin typeface="Cambria Math" panose="02040503050406030204" pitchFamily="18" charset="0"/>
                                      </a:rPr>
                                      <m:t>𝑚</m:t>
                                    </m:r>
                                  </m:sub>
                                </m:sSub>
                                <m:r>
                                  <a:rPr lang="it-IT" sz="1600" b="0" i="1" smtClean="0">
                                    <a:latin typeface="Cambria Math" panose="02040503050406030204" pitchFamily="18" charset="0"/>
                                  </a:rPr>
                                  <m:t>=</m:t>
                                </m:r>
                                <m:sSub>
                                  <m:sSubPr>
                                    <m:ctrlPr>
                                      <a:rPr lang="it-IT" sz="1600" b="0" i="1" smtClean="0">
                                        <a:latin typeface="Cambria Math" panose="02040503050406030204" pitchFamily="18" charset="0"/>
                                      </a:rPr>
                                    </m:ctrlPr>
                                  </m:sSubPr>
                                  <m:e>
                                    <m:r>
                                      <a:rPr lang="it-IT" sz="1600" b="0" i="1" smtClean="0">
                                        <a:latin typeface="Cambria Math" panose="02040503050406030204" pitchFamily="18" charset="0"/>
                                      </a:rPr>
                                      <m:t>𝐴</m:t>
                                    </m:r>
                                  </m:e>
                                  <m:sub>
                                    <m:r>
                                      <a:rPr lang="it-IT" sz="1600" b="0" i="1" smtClean="0">
                                        <a:latin typeface="Cambria Math" panose="02040503050406030204" pitchFamily="18" charset="0"/>
                                      </a:rPr>
                                      <m:t>𝑚</m:t>
                                    </m:r>
                                  </m:sub>
                                </m:sSub>
                                <m:f>
                                  <m:fPr>
                                    <m:ctrlPr>
                                      <a:rPr lang="it-IT" sz="1600" b="0" i="1" smtClean="0">
                                        <a:latin typeface="Cambria Math" panose="02040503050406030204" pitchFamily="18" charset="0"/>
                                      </a:rPr>
                                    </m:ctrlPr>
                                  </m:fPr>
                                  <m:num>
                                    <m:r>
                                      <a:rPr lang="it-IT" sz="1600" b="0" i="1" smtClean="0">
                                        <a:latin typeface="Cambria Math" panose="02040503050406030204" pitchFamily="18" charset="0"/>
                                        <a:ea typeface="Cambria Math" panose="02040503050406030204" pitchFamily="18" charset="0"/>
                                      </a:rPr>
                                      <m:t>∆</m:t>
                                    </m:r>
                                    <m:r>
                                      <a:rPr lang="it-IT" sz="1600" b="0" i="1" smtClean="0">
                                        <a:latin typeface="Cambria Math" panose="02040503050406030204" pitchFamily="18" charset="0"/>
                                        <a:ea typeface="Cambria Math" panose="02040503050406030204" pitchFamily="18" charset="0"/>
                                      </a:rPr>
                                      <m:t>𝑃</m:t>
                                    </m:r>
                                  </m:num>
                                  <m:den>
                                    <m:r>
                                      <a:rPr lang="it-IT" sz="1600" b="0" i="1" smtClean="0">
                                        <a:latin typeface="Cambria Math" panose="02040503050406030204" pitchFamily="18" charset="0"/>
                                        <a:ea typeface="Cambria Math" panose="02040503050406030204" pitchFamily="18" charset="0"/>
                                      </a:rPr>
                                      <m:t>∆</m:t>
                                    </m:r>
                                    <m:r>
                                      <a:rPr lang="it-IT" sz="1600" b="0" i="1" smtClean="0">
                                        <a:latin typeface="Cambria Math" panose="02040503050406030204" pitchFamily="18" charset="0"/>
                                        <a:ea typeface="Cambria Math" panose="02040503050406030204" pitchFamily="18" charset="0"/>
                                      </a:rPr>
                                      <m:t>𝑥</m:t>
                                    </m:r>
                                  </m:den>
                                </m:f>
                              </m:oMath>
                            </m:oMathPara>
                          </a14:m>
                          <a:endParaRPr lang="it-IT" sz="1600" dirty="0"/>
                        </a:p>
                      </a:txBody>
                      <a:tcPr anchor="ctr"/>
                    </a:tc>
                    <a:tc>
                      <a:txBody>
                        <a:bodyPr/>
                        <a:lstStyle/>
                        <a:p>
                          <a:r>
                            <a:rPr lang="it-IT" sz="1600" dirty="0"/>
                            <a:t>3,10 · 10</a:t>
                          </a:r>
                          <a:r>
                            <a:rPr lang="it-IT" sz="1600" baseline="30000" dirty="0"/>
                            <a:t>5</a:t>
                          </a:r>
                          <a:r>
                            <a:rPr lang="it-IT" sz="1600" dirty="0"/>
                            <a:t> N/m</a:t>
                          </a:r>
                        </a:p>
                      </a:txBody>
                      <a:tcPr anchor="ct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0</a:t>
                          </a:r>
                          <a:r>
                            <a:rPr lang="el-GR" sz="1600" baseline="0" dirty="0"/>
                            <a:t>μ</a:t>
                          </a:r>
                          <a:r>
                            <a:rPr lang="it-IT" sz="1600" baseline="0" dirty="0"/>
                            <a:t>m</a:t>
                          </a:r>
                          <a:endParaRPr lang="it-IT" sz="1600" dirty="0"/>
                        </a:p>
                      </a:txBody>
                      <a:tcPr anchor="ctr"/>
                    </a:tc>
                    <a:tc rowSpan="3">
                      <a:txBody>
                        <a:bodyPr/>
                        <a:lstStyle/>
                        <a:p>
                          <a14:m>
                            <m:oMathPara xmlns:m="http://schemas.openxmlformats.org/officeDocument/2006/math">
                              <m:oMathParaPr>
                                <m:jc m:val="centerGroup"/>
                              </m:oMathParaPr>
                              <m:oMath xmlns:m="http://schemas.openxmlformats.org/officeDocument/2006/math">
                                <m:sSub>
                                  <m:sSubPr>
                                    <m:ctrlPr>
                                      <a:rPr lang="it-IT" sz="1600" i="1" smtClean="0">
                                        <a:latin typeface="Cambria Math" panose="02040503050406030204" pitchFamily="18" charset="0"/>
                                      </a:rPr>
                                    </m:ctrlPr>
                                  </m:sSubPr>
                                  <m:e>
                                    <m:r>
                                      <a:rPr lang="it-IT" sz="1600" b="0" i="1" smtClean="0">
                                        <a:latin typeface="Cambria Math" panose="02040503050406030204" pitchFamily="18" charset="0"/>
                                      </a:rPr>
                                      <m:t>𝑘</m:t>
                                    </m:r>
                                  </m:e>
                                  <m:sub>
                                    <m:r>
                                      <a:rPr lang="it-IT" sz="1600" b="0" i="1" smtClean="0">
                                        <a:latin typeface="Cambria Math" panose="02040503050406030204" pitchFamily="18" charset="0"/>
                                      </a:rPr>
                                      <m:t>𝑚</m:t>
                                    </m:r>
                                  </m:sub>
                                </m:sSub>
                              </m:oMath>
                            </m:oMathPara>
                          </a14:m>
                          <a:endParaRPr lang="it-IT" sz="1600" dirty="0"/>
                        </a:p>
                      </a:txBody>
                      <a:tcPr anchor="ctr"/>
                    </a:tc>
                    <a:tc>
                      <a:txBody>
                        <a:bodyPr/>
                        <a:lstStyle/>
                        <a:p>
                          <a:r>
                            <a:rPr lang="it-IT" sz="1600" dirty="0"/>
                            <a:t>4,12 · 10</a:t>
                          </a:r>
                          <a:r>
                            <a:rPr lang="it-IT" sz="1600" baseline="30000" dirty="0"/>
                            <a:t>5</a:t>
                          </a:r>
                          <a:r>
                            <a:rPr lang="it-IT" sz="1600" dirty="0"/>
                            <a:t> N/m</a:t>
                          </a:r>
                        </a:p>
                      </a:txBody>
                      <a:tcPr anchor="ct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0</a:t>
                          </a:r>
                          <a:r>
                            <a:rPr lang="el-GR" sz="1600" baseline="0" dirty="0"/>
                            <a:t>μ</a:t>
                          </a:r>
                          <a:r>
                            <a:rPr lang="it-IT" sz="1600" baseline="0" dirty="0"/>
                            <a:t>m</a:t>
                          </a:r>
                          <a:endParaRPr lang="it-IT" sz="1600" dirty="0"/>
                        </a:p>
                      </a:txBody>
                      <a:tcPr anchor="ctr"/>
                    </a:tc>
                    <a:tc rowSpan="3">
                      <a:txBody>
                        <a:bodyPr/>
                        <a:lstStyle/>
                        <a:p>
                          <a14:m>
                            <m:oMathPara xmlns:m="http://schemas.openxmlformats.org/officeDocument/2006/math">
                              <m:oMathParaPr>
                                <m:jc m:val="centerGroup"/>
                              </m:oMathParaPr>
                              <m:oMath xmlns:m="http://schemas.openxmlformats.org/officeDocument/2006/math">
                                <m:sSub>
                                  <m:sSubPr>
                                    <m:ctrlPr>
                                      <a:rPr lang="it-IT" sz="1600" i="1" smtClean="0">
                                        <a:latin typeface="Cambria Math" panose="02040503050406030204" pitchFamily="18" charset="0"/>
                                      </a:rPr>
                                    </m:ctrlPr>
                                  </m:sSubPr>
                                  <m:e>
                                    <m:r>
                                      <a:rPr lang="it-IT" sz="1600" b="0" i="1" smtClean="0">
                                        <a:latin typeface="Cambria Math" panose="02040503050406030204" pitchFamily="18" charset="0"/>
                                      </a:rPr>
                                      <m:t>𝑘</m:t>
                                    </m:r>
                                  </m:e>
                                  <m:sub>
                                    <m:r>
                                      <a:rPr lang="it-IT" sz="1600" b="0" i="1" smtClean="0">
                                        <a:latin typeface="Cambria Math" panose="02040503050406030204" pitchFamily="18" charset="0"/>
                                      </a:rPr>
                                      <m:t>𝑚</m:t>
                                    </m:r>
                                  </m:sub>
                                </m:sSub>
                              </m:oMath>
                            </m:oMathPara>
                          </a14:m>
                          <a:endParaRPr lang="it-IT" sz="1600" dirty="0"/>
                        </a:p>
                      </a:txBody>
                      <a:tcPr anchor="ctr"/>
                    </a:tc>
                    <a:tc>
                      <a:txBody>
                        <a:bodyPr/>
                        <a:lstStyle/>
                        <a:p>
                          <a:r>
                            <a:rPr lang="it-IT" sz="1600" dirty="0"/>
                            <a:t>3,59 · 10</a:t>
                          </a:r>
                          <a:r>
                            <a:rPr lang="it-IT" sz="1600" baseline="30000" dirty="0"/>
                            <a:t>5</a:t>
                          </a:r>
                          <a:r>
                            <a:rPr lang="it-IT" sz="1600" dirty="0"/>
                            <a:t> N/m</a:t>
                          </a:r>
                        </a:p>
                      </a:txBody>
                      <a:tcPr anchor="ct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0</a:t>
                          </a:r>
                          <a:r>
                            <a:rPr lang="el-GR" sz="1600" baseline="0" dirty="0"/>
                            <a:t>μ</a:t>
                          </a:r>
                          <a:r>
                            <a:rPr lang="it-IT" sz="1600" baseline="0" dirty="0"/>
                            <a:t>m</a:t>
                          </a:r>
                          <a:endParaRPr lang="it-IT" sz="1600" dirty="0"/>
                        </a:p>
                      </a:txBody>
                      <a:tcPr anchor="ctr"/>
                    </a:tc>
                    <a:tc rowSpan="3">
                      <a:txBody>
                        <a:bodyPr/>
                        <a:lstStyle/>
                        <a:p>
                          <a14:m>
                            <m:oMathPara xmlns:m="http://schemas.openxmlformats.org/officeDocument/2006/math">
                              <m:oMathParaPr>
                                <m:jc m:val="centerGroup"/>
                              </m:oMathParaPr>
                              <m:oMath xmlns:m="http://schemas.openxmlformats.org/officeDocument/2006/math">
                                <m:sSub>
                                  <m:sSubPr>
                                    <m:ctrlPr>
                                      <a:rPr lang="it-IT" sz="1600" i="1" smtClean="0">
                                        <a:latin typeface="Cambria Math" panose="02040503050406030204" pitchFamily="18" charset="0"/>
                                      </a:rPr>
                                    </m:ctrlPr>
                                  </m:sSubPr>
                                  <m:e>
                                    <m:r>
                                      <a:rPr lang="it-IT" sz="1600" b="0" i="1" smtClean="0">
                                        <a:latin typeface="Cambria Math" panose="02040503050406030204" pitchFamily="18" charset="0"/>
                                      </a:rPr>
                                      <m:t>𝑘</m:t>
                                    </m:r>
                                  </m:e>
                                  <m:sub>
                                    <m:r>
                                      <a:rPr lang="it-IT" sz="1600" b="0" i="1" smtClean="0">
                                        <a:latin typeface="Cambria Math" panose="02040503050406030204" pitchFamily="18" charset="0"/>
                                      </a:rPr>
                                      <m:t>𝑚</m:t>
                                    </m:r>
                                  </m:sub>
                                </m:sSub>
                              </m:oMath>
                            </m:oMathPara>
                          </a14:m>
                          <a:endParaRPr lang="it-IT" sz="1600" dirty="0"/>
                        </a:p>
                      </a:txBody>
                      <a:tcPr anchor="ctr"/>
                    </a:tc>
                    <a:tc>
                      <a:txBody>
                        <a:bodyPr/>
                        <a:lstStyle/>
                        <a:p>
                          <a:r>
                            <a:rPr lang="it-IT" sz="1600" dirty="0"/>
                            <a:t>5,29 · 10</a:t>
                          </a:r>
                          <a:r>
                            <a:rPr lang="it-IT" sz="1600" baseline="30000" dirty="0"/>
                            <a:t>5</a:t>
                          </a:r>
                          <a:r>
                            <a:rPr lang="it-IT" sz="1600" dirty="0"/>
                            <a:t> N/m</a:t>
                          </a:r>
                        </a:p>
                      </a:txBody>
                      <a:tcPr anchor="ctr"/>
                    </a:tc>
                    <a:extLst>
                      <a:ext uri="{0D108BD9-81ED-4DB2-BD59-A6C34878D82A}">
                        <a16:rowId xmlns:a16="http://schemas.microsoft.com/office/drawing/2014/main" val="1676117325"/>
                      </a:ext>
                    </a:extLst>
                  </a:tr>
                  <a:tr h="370840">
                    <a:tc vMerge="1">
                      <a:txBody>
                        <a:bodyPr/>
                        <a:lstStyle/>
                        <a:p>
                          <a:endParaRPr lang="it-IT" sz="1600" dirty="0"/>
                        </a:p>
                      </a:txBody>
                      <a:tcPr/>
                    </a:tc>
                    <a:tc vMerge="1">
                      <a:txBody>
                        <a:bodyPr/>
                        <a:lstStyle/>
                        <a:p>
                          <a:endParaRPr lang="it-IT" sz="1600" dirty="0"/>
                        </a:p>
                      </a:txBody>
                      <a:tcPr/>
                    </a:tc>
                    <a:tc>
                      <a:txBody>
                        <a:bodyPr/>
                        <a:lstStyle/>
                        <a:p>
                          <a:r>
                            <a:rPr lang="it-IT" sz="1600" dirty="0"/>
                            <a:t>3,23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4,29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3,54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5,27 · 10</a:t>
                          </a:r>
                          <a:r>
                            <a:rPr lang="it-IT" sz="1600" baseline="30000" dirty="0"/>
                            <a:t>5</a:t>
                          </a:r>
                          <a:r>
                            <a:rPr lang="it-IT" sz="1600" dirty="0"/>
                            <a:t> N/m</a:t>
                          </a:r>
                        </a:p>
                      </a:txBody>
                      <a:tcPr anchor="ctr"/>
                    </a:tc>
                    <a:extLst>
                      <a:ext uri="{0D108BD9-81ED-4DB2-BD59-A6C34878D82A}">
                        <a16:rowId xmlns:a16="http://schemas.microsoft.com/office/drawing/2014/main" val="1841150212"/>
                      </a:ext>
                    </a:extLst>
                  </a:tr>
                  <a:tr h="370840">
                    <a:tc vMerge="1">
                      <a:txBody>
                        <a:bodyPr/>
                        <a:lstStyle/>
                        <a:p>
                          <a:endParaRPr lang="it-IT" sz="1600" dirty="0"/>
                        </a:p>
                      </a:txBody>
                      <a:tcPr/>
                    </a:tc>
                    <a:tc vMerge="1">
                      <a:txBody>
                        <a:bodyPr/>
                        <a:lstStyle/>
                        <a:p>
                          <a:endParaRPr lang="it-IT" sz="1600" dirty="0"/>
                        </a:p>
                      </a:txBody>
                      <a:tcPr/>
                    </a:tc>
                    <a:tc>
                      <a:txBody>
                        <a:bodyPr/>
                        <a:lstStyle/>
                        <a:p>
                          <a:r>
                            <a:rPr lang="it-IT" sz="1600" dirty="0"/>
                            <a:t>3,11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4,28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3,53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5,28 · 10</a:t>
                          </a:r>
                          <a:r>
                            <a:rPr lang="it-IT" sz="1600" baseline="30000" dirty="0"/>
                            <a:t>5</a:t>
                          </a:r>
                          <a:r>
                            <a:rPr lang="it-IT" sz="1600" dirty="0"/>
                            <a:t> N/m</a:t>
                          </a:r>
                        </a:p>
                      </a:txBody>
                      <a:tcPr anchor="ctr"/>
                    </a:tc>
                    <a:extLst>
                      <a:ext uri="{0D108BD9-81ED-4DB2-BD59-A6C34878D82A}">
                        <a16:rowId xmlns:a16="http://schemas.microsoft.com/office/drawing/2014/main" val="3624558921"/>
                      </a:ext>
                    </a:extLst>
                  </a:tr>
                  <a:tr h="370840">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-10</a:t>
                          </a:r>
                          <a:r>
                            <a:rPr lang="el-GR" sz="1600" baseline="0" dirty="0"/>
                            <a:t>μ</a:t>
                          </a:r>
                          <a:r>
                            <a:rPr lang="it-IT" sz="1600" baseline="0" dirty="0"/>
                            <a:t>m</a:t>
                          </a:r>
                          <a:endParaRPr lang="it-IT" sz="1600" dirty="0"/>
                        </a:p>
                      </a:txBody>
                      <a:tcPr anchor="ctr"/>
                    </a:tc>
                    <a:tc rowSpan="3">
                      <a:txBody>
                        <a:bodyPr/>
                        <a:lstStyle/>
                        <a:p>
                          <a14:m>
                            <m:oMathPara xmlns:m="http://schemas.openxmlformats.org/officeDocument/2006/math">
                              <m:oMathParaPr>
                                <m:jc m:val="centerGroup"/>
                              </m:oMathParaPr>
                              <m:oMath xmlns:m="http://schemas.openxmlformats.org/officeDocument/2006/math">
                                <m:sSub>
                                  <m:sSubPr>
                                    <m:ctrlPr>
                                      <a:rPr lang="it-IT" sz="1600" i="1" smtClean="0">
                                        <a:latin typeface="Cambria Math" panose="02040503050406030204" pitchFamily="18" charset="0"/>
                                      </a:rPr>
                                    </m:ctrlPr>
                                  </m:sSubPr>
                                  <m:e>
                                    <m:r>
                                      <a:rPr lang="it-IT" sz="1600" b="0" i="1" smtClean="0">
                                        <a:latin typeface="Cambria Math" panose="02040503050406030204" pitchFamily="18" charset="0"/>
                                      </a:rPr>
                                      <m:t>𝑘</m:t>
                                    </m:r>
                                  </m:e>
                                  <m:sub>
                                    <m:r>
                                      <a:rPr lang="it-IT" sz="1600" b="0" i="1" smtClean="0">
                                        <a:latin typeface="Cambria Math" panose="02040503050406030204" pitchFamily="18" charset="0"/>
                                      </a:rPr>
                                      <m:t>𝑚</m:t>
                                    </m:r>
                                  </m:sub>
                                </m:sSub>
                              </m:oMath>
                            </m:oMathPara>
                          </a14:m>
                          <a:endParaRPr lang="it-IT" sz="1600" dirty="0"/>
                        </a:p>
                      </a:txBody>
                      <a:tcPr anchor="ctr"/>
                    </a:tc>
                    <a:tc>
                      <a:txBody>
                        <a:bodyPr/>
                        <a:lstStyle/>
                        <a:p>
                          <a:r>
                            <a:rPr lang="it-IT" sz="1600" dirty="0"/>
                            <a:t>3,10 · 10</a:t>
                          </a:r>
                          <a:r>
                            <a:rPr lang="it-IT" sz="1600" baseline="30000" dirty="0"/>
                            <a:t>5</a:t>
                          </a:r>
                          <a:r>
                            <a:rPr lang="it-IT" sz="1600" dirty="0"/>
                            <a:t> N/m</a:t>
                          </a:r>
                        </a:p>
                      </a:txBody>
                      <a:tcPr anchor="ct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-10</a:t>
                          </a:r>
                          <a:r>
                            <a:rPr lang="el-GR" sz="1600" baseline="0" dirty="0"/>
                            <a:t>μ</a:t>
                          </a:r>
                          <a:r>
                            <a:rPr lang="it-IT" sz="1600" baseline="0" dirty="0"/>
                            <a:t>m</a:t>
                          </a:r>
                          <a:endParaRPr lang="it-IT" sz="1600" dirty="0"/>
                        </a:p>
                      </a:txBody>
                      <a:tcPr anchor="ctr"/>
                    </a:tc>
                    <a:tc rowSpan="3">
                      <a:txBody>
                        <a:bodyPr/>
                        <a:lstStyle/>
                        <a:p>
                          <a14:m>
                            <m:oMathPara xmlns:m="http://schemas.openxmlformats.org/officeDocument/2006/math">
                              <m:oMathParaPr>
                                <m:jc m:val="centerGroup"/>
                              </m:oMathParaPr>
                              <m:oMath xmlns:m="http://schemas.openxmlformats.org/officeDocument/2006/math">
                                <m:sSub>
                                  <m:sSubPr>
                                    <m:ctrlPr>
                                      <a:rPr lang="it-IT" sz="1600" i="1" smtClean="0">
                                        <a:latin typeface="Cambria Math" panose="02040503050406030204" pitchFamily="18" charset="0"/>
                                      </a:rPr>
                                    </m:ctrlPr>
                                  </m:sSubPr>
                                  <m:e>
                                    <m:r>
                                      <a:rPr lang="it-IT" sz="1600" b="0" i="1" smtClean="0">
                                        <a:latin typeface="Cambria Math" panose="02040503050406030204" pitchFamily="18" charset="0"/>
                                      </a:rPr>
                                      <m:t>𝑘</m:t>
                                    </m:r>
                                  </m:e>
                                  <m:sub>
                                    <m:r>
                                      <a:rPr lang="it-IT" sz="1600" b="0" i="1" smtClean="0">
                                        <a:latin typeface="Cambria Math" panose="02040503050406030204" pitchFamily="18" charset="0"/>
                                      </a:rPr>
                                      <m:t>𝑚</m:t>
                                    </m:r>
                                  </m:sub>
                                </m:sSub>
                              </m:oMath>
                            </m:oMathPara>
                          </a14:m>
                          <a:endParaRPr lang="it-IT" sz="1600" dirty="0"/>
                        </a:p>
                      </a:txBody>
                      <a:tcPr anchor="ctr"/>
                    </a:tc>
                    <a:tc>
                      <a:txBody>
                        <a:bodyPr/>
                        <a:lstStyle/>
                        <a:p>
                          <a:r>
                            <a:rPr lang="it-IT" sz="1600" dirty="0"/>
                            <a:t>4,33 · 10</a:t>
                          </a:r>
                          <a:r>
                            <a:rPr lang="it-IT" sz="1600" baseline="30000" dirty="0"/>
                            <a:t>5</a:t>
                          </a:r>
                          <a:r>
                            <a:rPr lang="it-IT" sz="1600" dirty="0"/>
                            <a:t> N/m</a:t>
                          </a:r>
                        </a:p>
                      </a:txBody>
                      <a:tcPr anchor="ct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-10</a:t>
                          </a:r>
                          <a:r>
                            <a:rPr lang="el-GR" sz="1600" baseline="0" dirty="0"/>
                            <a:t>μ</a:t>
                          </a:r>
                          <a:r>
                            <a:rPr lang="it-IT" sz="1600" baseline="0" dirty="0"/>
                            <a:t>m</a:t>
                          </a:r>
                          <a:endParaRPr lang="it-IT" sz="1600" dirty="0"/>
                        </a:p>
                      </a:txBody>
                      <a:tcPr anchor="ctr"/>
                    </a:tc>
                    <a:tc rowSpan="3">
                      <a:txBody>
                        <a:bodyPr/>
                        <a:lstStyle/>
                        <a:p>
                          <a14:m>
                            <m:oMathPara xmlns:m="http://schemas.openxmlformats.org/officeDocument/2006/math">
                              <m:oMathParaPr>
                                <m:jc m:val="centerGroup"/>
                              </m:oMathParaPr>
                              <m:oMath xmlns:m="http://schemas.openxmlformats.org/officeDocument/2006/math">
                                <m:sSub>
                                  <m:sSubPr>
                                    <m:ctrlPr>
                                      <a:rPr lang="it-IT" sz="1600" i="1" smtClean="0">
                                        <a:latin typeface="Cambria Math" panose="02040503050406030204" pitchFamily="18" charset="0"/>
                                      </a:rPr>
                                    </m:ctrlPr>
                                  </m:sSubPr>
                                  <m:e>
                                    <m:r>
                                      <a:rPr lang="it-IT" sz="1600" b="0" i="1" smtClean="0">
                                        <a:latin typeface="Cambria Math" panose="02040503050406030204" pitchFamily="18" charset="0"/>
                                      </a:rPr>
                                      <m:t>𝑘</m:t>
                                    </m:r>
                                  </m:e>
                                  <m:sub>
                                    <m:r>
                                      <a:rPr lang="it-IT" sz="1600" b="0" i="1" smtClean="0">
                                        <a:latin typeface="Cambria Math" panose="02040503050406030204" pitchFamily="18" charset="0"/>
                                      </a:rPr>
                                      <m:t>𝑚</m:t>
                                    </m:r>
                                  </m:sub>
                                </m:sSub>
                              </m:oMath>
                            </m:oMathPara>
                          </a14:m>
                          <a:endParaRPr lang="it-IT" sz="1600" dirty="0"/>
                        </a:p>
                      </a:txBody>
                      <a:tcPr anchor="ctr"/>
                    </a:tc>
                    <a:tc>
                      <a:txBody>
                        <a:bodyPr/>
                        <a:lstStyle/>
                        <a:p>
                          <a:r>
                            <a:rPr lang="it-IT" sz="1600" dirty="0"/>
                            <a:t>3,48 · 10</a:t>
                          </a:r>
                          <a:r>
                            <a:rPr lang="it-IT" sz="1600" baseline="30000" dirty="0"/>
                            <a:t>5</a:t>
                          </a:r>
                          <a:r>
                            <a:rPr lang="it-IT" sz="1600" dirty="0"/>
                            <a:t> N/m</a:t>
                          </a:r>
                        </a:p>
                      </a:txBody>
                      <a:tcPr anchor="ct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-10</a:t>
                          </a:r>
                          <a:r>
                            <a:rPr lang="el-GR" sz="1600" baseline="0" dirty="0"/>
                            <a:t>μ</a:t>
                          </a:r>
                          <a:r>
                            <a:rPr lang="it-IT" sz="1600" baseline="0" dirty="0"/>
                            <a:t>m</a:t>
                          </a:r>
                          <a:endParaRPr lang="it-IT" sz="1600" dirty="0"/>
                        </a:p>
                      </a:txBody>
                      <a:tcPr anchor="ctr"/>
                    </a:tc>
                    <a:tc rowSpan="3">
                      <a:txBody>
                        <a:bodyPr/>
                        <a:lstStyle/>
                        <a:p>
                          <a14:m>
                            <m:oMathPara xmlns:m="http://schemas.openxmlformats.org/officeDocument/2006/math">
                              <m:oMathParaPr>
                                <m:jc m:val="centerGroup"/>
                              </m:oMathParaPr>
                              <m:oMath xmlns:m="http://schemas.openxmlformats.org/officeDocument/2006/math">
                                <m:sSub>
                                  <m:sSubPr>
                                    <m:ctrlPr>
                                      <a:rPr lang="it-IT" sz="1600" i="1" smtClean="0">
                                        <a:latin typeface="Cambria Math" panose="02040503050406030204" pitchFamily="18" charset="0"/>
                                      </a:rPr>
                                    </m:ctrlPr>
                                  </m:sSubPr>
                                  <m:e>
                                    <m:r>
                                      <a:rPr lang="it-IT" sz="1600" b="0" i="1" smtClean="0">
                                        <a:latin typeface="Cambria Math" panose="02040503050406030204" pitchFamily="18" charset="0"/>
                                      </a:rPr>
                                      <m:t>𝑘</m:t>
                                    </m:r>
                                  </m:e>
                                  <m:sub>
                                    <m:r>
                                      <a:rPr lang="it-IT" sz="1600" b="0" i="1" smtClean="0">
                                        <a:latin typeface="Cambria Math" panose="02040503050406030204" pitchFamily="18" charset="0"/>
                                      </a:rPr>
                                      <m:t>𝑚</m:t>
                                    </m:r>
                                  </m:sub>
                                </m:sSub>
                              </m:oMath>
                            </m:oMathPara>
                          </a14:m>
                          <a:endParaRPr lang="it-IT" sz="1600" dirty="0"/>
                        </a:p>
                      </a:txBody>
                      <a:tcPr anchor="ctr"/>
                    </a:tc>
                    <a:tc>
                      <a:txBody>
                        <a:bodyPr/>
                        <a:lstStyle/>
                        <a:p>
                          <a:r>
                            <a:rPr lang="it-IT" sz="1600" dirty="0"/>
                            <a:t>5,17 · 10</a:t>
                          </a:r>
                          <a:r>
                            <a:rPr lang="it-IT" sz="1600" baseline="30000" dirty="0"/>
                            <a:t>5</a:t>
                          </a:r>
                          <a:r>
                            <a:rPr lang="it-IT" sz="1600" dirty="0"/>
                            <a:t> N/m</a:t>
                          </a:r>
                        </a:p>
                      </a:txBody>
                      <a:tcPr anchor="ctr"/>
                    </a:tc>
                    <a:extLst>
                      <a:ext uri="{0D108BD9-81ED-4DB2-BD59-A6C34878D82A}">
                        <a16:rowId xmlns:a16="http://schemas.microsoft.com/office/drawing/2014/main" val="1158403478"/>
                      </a:ext>
                    </a:extLst>
                  </a:tr>
                  <a:tr h="370840">
                    <a:tc vMerge="1">
                      <a:txBody>
                        <a:bodyPr/>
                        <a:lstStyle/>
                        <a:p>
                          <a:endParaRPr lang="it-IT" sz="1600" dirty="0"/>
                        </a:p>
                      </a:txBody>
                      <a:tcPr/>
                    </a:tc>
                    <a:tc vMerge="1">
                      <a:txBody>
                        <a:bodyPr/>
                        <a:lstStyle/>
                        <a:p>
                          <a:endParaRPr lang="it-IT" sz="1600" dirty="0"/>
                        </a:p>
                      </a:txBody>
                      <a:tcPr/>
                    </a:tc>
                    <a:tc>
                      <a:txBody>
                        <a:bodyPr/>
                        <a:lstStyle/>
                        <a:p>
                          <a:r>
                            <a:rPr lang="it-IT" sz="1600" dirty="0"/>
                            <a:t>3,12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4,35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3,44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5,15 · 10</a:t>
                          </a:r>
                          <a:r>
                            <a:rPr lang="it-IT" sz="1600" baseline="30000" dirty="0"/>
                            <a:t>5</a:t>
                          </a:r>
                          <a:r>
                            <a:rPr lang="it-IT" sz="1600" dirty="0"/>
                            <a:t> N/m</a:t>
                          </a:r>
                        </a:p>
                      </a:txBody>
                      <a:tcPr anchor="ctr"/>
                    </a:tc>
                    <a:extLst>
                      <a:ext uri="{0D108BD9-81ED-4DB2-BD59-A6C34878D82A}">
                        <a16:rowId xmlns:a16="http://schemas.microsoft.com/office/drawing/2014/main" val="1010429684"/>
                      </a:ext>
                    </a:extLst>
                  </a:tr>
                  <a:tr h="370840">
                    <a:tc vMerge="1">
                      <a:txBody>
                        <a:bodyPr/>
                        <a:lstStyle/>
                        <a:p>
                          <a:endParaRPr lang="it-IT" sz="1600" dirty="0"/>
                        </a:p>
                      </a:txBody>
                      <a:tcPr/>
                    </a:tc>
                    <a:tc vMerge="1">
                      <a:txBody>
                        <a:bodyPr/>
                        <a:lstStyle/>
                        <a:p>
                          <a:endParaRPr lang="it-IT" sz="1600" dirty="0"/>
                        </a:p>
                      </a:txBody>
                      <a:tcPr/>
                    </a:tc>
                    <a:tc>
                      <a:txBody>
                        <a:bodyPr/>
                        <a:lstStyle/>
                        <a:p>
                          <a:r>
                            <a:rPr lang="it-IT" sz="1600" dirty="0"/>
                            <a:t>3,10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4,37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3,44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5,13 · 10</a:t>
                          </a:r>
                          <a:r>
                            <a:rPr lang="it-IT" sz="1600" baseline="30000" dirty="0"/>
                            <a:t>5</a:t>
                          </a:r>
                          <a:r>
                            <a:rPr lang="it-IT" sz="1600" dirty="0"/>
                            <a:t> N/m</a:t>
                          </a:r>
                        </a:p>
                      </a:txBody>
                      <a:tcPr anchor="ctr"/>
                    </a:tc>
                    <a:extLst>
                      <a:ext uri="{0D108BD9-81ED-4DB2-BD59-A6C34878D82A}">
                        <a16:rowId xmlns:a16="http://schemas.microsoft.com/office/drawing/2014/main" val="2743798546"/>
                      </a:ext>
                    </a:extLst>
                  </a:tr>
                  <a:tr h="370840">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-20</a:t>
                          </a:r>
                          <a:r>
                            <a:rPr lang="el-GR" sz="1600" baseline="0" dirty="0"/>
                            <a:t>μ</a:t>
                          </a:r>
                          <a:r>
                            <a:rPr lang="it-IT" sz="1600" baseline="0" dirty="0"/>
                            <a:t>m</a:t>
                          </a:r>
                          <a:endParaRPr lang="it-IT" sz="1600" dirty="0"/>
                        </a:p>
                      </a:txBody>
                      <a:tcPr anchor="ctr"/>
                    </a:tc>
                    <a:tc rowSpan="3">
                      <a:txBody>
                        <a:bodyPr/>
                        <a:lstStyle/>
                        <a:p>
                          <a14:m>
                            <m:oMathPara xmlns:m="http://schemas.openxmlformats.org/officeDocument/2006/math">
                              <m:oMathParaPr>
                                <m:jc m:val="centerGroup"/>
                              </m:oMathParaPr>
                              <m:oMath xmlns:m="http://schemas.openxmlformats.org/officeDocument/2006/math">
                                <m:sSub>
                                  <m:sSubPr>
                                    <m:ctrlPr>
                                      <a:rPr lang="it-IT" sz="1600" i="1" smtClean="0">
                                        <a:latin typeface="Cambria Math" panose="02040503050406030204" pitchFamily="18" charset="0"/>
                                      </a:rPr>
                                    </m:ctrlPr>
                                  </m:sSubPr>
                                  <m:e>
                                    <m:r>
                                      <a:rPr lang="it-IT" sz="1600" b="0" i="1" smtClean="0">
                                        <a:latin typeface="Cambria Math" panose="02040503050406030204" pitchFamily="18" charset="0"/>
                                      </a:rPr>
                                      <m:t>𝑘</m:t>
                                    </m:r>
                                  </m:e>
                                  <m:sub>
                                    <m:r>
                                      <a:rPr lang="it-IT" sz="1600" b="0" i="1" smtClean="0">
                                        <a:latin typeface="Cambria Math" panose="02040503050406030204" pitchFamily="18" charset="0"/>
                                      </a:rPr>
                                      <m:t>𝑚</m:t>
                                    </m:r>
                                  </m:sub>
                                </m:sSub>
                              </m:oMath>
                            </m:oMathPara>
                          </a14:m>
                          <a:endParaRPr lang="it-IT" sz="1600" dirty="0"/>
                        </a:p>
                      </a:txBody>
                      <a:tcPr anchor="ctr"/>
                    </a:tc>
                    <a:tc>
                      <a:txBody>
                        <a:bodyPr/>
                        <a:lstStyle/>
                        <a:p>
                          <a:r>
                            <a:rPr lang="it-IT" sz="1600" dirty="0"/>
                            <a:t>3,11 · 10</a:t>
                          </a:r>
                          <a:r>
                            <a:rPr lang="it-IT" sz="1600" baseline="30000" dirty="0"/>
                            <a:t>5</a:t>
                          </a:r>
                          <a:r>
                            <a:rPr lang="it-IT" sz="1600" dirty="0"/>
                            <a:t> N/m</a:t>
                          </a:r>
                        </a:p>
                      </a:txBody>
                      <a:tcPr anchor="ct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-20</a:t>
                          </a:r>
                          <a:r>
                            <a:rPr lang="el-GR" sz="1600" baseline="0" dirty="0"/>
                            <a:t>μ</a:t>
                          </a:r>
                          <a:r>
                            <a:rPr lang="it-IT" sz="1600" baseline="0" dirty="0"/>
                            <a:t>m</a:t>
                          </a:r>
                          <a:endParaRPr lang="it-IT" sz="1600" dirty="0"/>
                        </a:p>
                      </a:txBody>
                      <a:tcPr anchor="ctr"/>
                    </a:tc>
                    <a:tc rowSpan="3">
                      <a:txBody>
                        <a:bodyPr/>
                        <a:lstStyle/>
                        <a:p>
                          <a14:m>
                            <m:oMathPara xmlns:m="http://schemas.openxmlformats.org/officeDocument/2006/math">
                              <m:oMathParaPr>
                                <m:jc m:val="centerGroup"/>
                              </m:oMathParaPr>
                              <m:oMath xmlns:m="http://schemas.openxmlformats.org/officeDocument/2006/math">
                                <m:sSub>
                                  <m:sSubPr>
                                    <m:ctrlPr>
                                      <a:rPr lang="it-IT" sz="1600" i="1" smtClean="0">
                                        <a:latin typeface="Cambria Math" panose="02040503050406030204" pitchFamily="18" charset="0"/>
                                      </a:rPr>
                                    </m:ctrlPr>
                                  </m:sSubPr>
                                  <m:e>
                                    <m:r>
                                      <a:rPr lang="it-IT" sz="1600" b="0" i="1" smtClean="0">
                                        <a:latin typeface="Cambria Math" panose="02040503050406030204" pitchFamily="18" charset="0"/>
                                      </a:rPr>
                                      <m:t>𝑘</m:t>
                                    </m:r>
                                  </m:e>
                                  <m:sub>
                                    <m:r>
                                      <a:rPr lang="it-IT" sz="1600" b="0" i="1" smtClean="0">
                                        <a:latin typeface="Cambria Math" panose="02040503050406030204" pitchFamily="18" charset="0"/>
                                      </a:rPr>
                                      <m:t>𝑚</m:t>
                                    </m:r>
                                  </m:sub>
                                </m:sSub>
                              </m:oMath>
                            </m:oMathPara>
                          </a14:m>
                          <a:endParaRPr lang="it-IT" sz="1600" dirty="0"/>
                        </a:p>
                      </a:txBody>
                      <a:tcPr anchor="ctr"/>
                    </a:tc>
                    <a:tc>
                      <a:txBody>
                        <a:bodyPr/>
                        <a:lstStyle/>
                        <a:p>
                          <a:r>
                            <a:rPr lang="it-IT" sz="1600" dirty="0"/>
                            <a:t>4,29 · 10</a:t>
                          </a:r>
                          <a:r>
                            <a:rPr lang="it-IT" sz="1600" baseline="30000" dirty="0"/>
                            <a:t>5</a:t>
                          </a:r>
                          <a:r>
                            <a:rPr lang="it-IT" sz="1600" dirty="0"/>
                            <a:t> N/m</a:t>
                          </a:r>
                        </a:p>
                      </a:txBody>
                      <a:tcPr anchor="ct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-20</a:t>
                          </a:r>
                          <a:r>
                            <a:rPr lang="el-GR" sz="1600" baseline="0" dirty="0"/>
                            <a:t>μ</a:t>
                          </a:r>
                          <a:r>
                            <a:rPr lang="it-IT" sz="1600" baseline="0" dirty="0"/>
                            <a:t>m</a:t>
                          </a:r>
                          <a:endParaRPr lang="it-IT" sz="1600" dirty="0"/>
                        </a:p>
                      </a:txBody>
                      <a:tcPr anchor="ctr"/>
                    </a:tc>
                    <a:tc rowSpan="3">
                      <a:txBody>
                        <a:bodyPr/>
                        <a:lstStyle/>
                        <a:p>
                          <a14:m>
                            <m:oMathPara xmlns:m="http://schemas.openxmlformats.org/officeDocument/2006/math">
                              <m:oMathParaPr>
                                <m:jc m:val="centerGroup"/>
                              </m:oMathParaPr>
                              <m:oMath xmlns:m="http://schemas.openxmlformats.org/officeDocument/2006/math">
                                <m:sSub>
                                  <m:sSubPr>
                                    <m:ctrlPr>
                                      <a:rPr lang="it-IT" sz="1600" i="1" smtClean="0">
                                        <a:latin typeface="Cambria Math" panose="02040503050406030204" pitchFamily="18" charset="0"/>
                                      </a:rPr>
                                    </m:ctrlPr>
                                  </m:sSubPr>
                                  <m:e>
                                    <m:r>
                                      <a:rPr lang="it-IT" sz="1600" b="0" i="1" smtClean="0">
                                        <a:latin typeface="Cambria Math" panose="02040503050406030204" pitchFamily="18" charset="0"/>
                                      </a:rPr>
                                      <m:t>𝑘</m:t>
                                    </m:r>
                                  </m:e>
                                  <m:sub>
                                    <m:r>
                                      <a:rPr lang="it-IT" sz="1600" b="0" i="1" smtClean="0">
                                        <a:latin typeface="Cambria Math" panose="02040503050406030204" pitchFamily="18" charset="0"/>
                                      </a:rPr>
                                      <m:t>𝑚</m:t>
                                    </m:r>
                                  </m:sub>
                                </m:sSub>
                              </m:oMath>
                            </m:oMathPara>
                          </a14:m>
                          <a:endParaRPr lang="it-IT" sz="1600" dirty="0"/>
                        </a:p>
                      </a:txBody>
                      <a:tcPr anchor="ctr"/>
                    </a:tc>
                    <a:tc>
                      <a:txBody>
                        <a:bodyPr/>
                        <a:lstStyle/>
                        <a:p>
                          <a:r>
                            <a:rPr lang="it-IT" sz="1600" dirty="0"/>
                            <a:t>3,36 · 10</a:t>
                          </a:r>
                          <a:r>
                            <a:rPr lang="it-IT" sz="1600" baseline="30000" dirty="0"/>
                            <a:t>5</a:t>
                          </a:r>
                          <a:r>
                            <a:rPr lang="it-IT" sz="1600" dirty="0"/>
                            <a:t> N/m</a:t>
                          </a:r>
                        </a:p>
                      </a:txBody>
                      <a:tcPr anchor="ct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-20</a:t>
                          </a:r>
                          <a:r>
                            <a:rPr lang="el-GR" sz="1600" baseline="0" dirty="0"/>
                            <a:t>μ</a:t>
                          </a:r>
                          <a:r>
                            <a:rPr lang="it-IT" sz="1600" baseline="0" dirty="0"/>
                            <a:t>m</a:t>
                          </a:r>
                          <a:endParaRPr lang="it-IT" sz="1600" dirty="0"/>
                        </a:p>
                      </a:txBody>
                      <a:tcPr anchor="ctr"/>
                    </a:tc>
                    <a:tc rowSpan="3">
                      <a:txBody>
                        <a:bodyPr/>
                        <a:lstStyle/>
                        <a:p>
                          <a14:m>
                            <m:oMathPara xmlns:m="http://schemas.openxmlformats.org/officeDocument/2006/math">
                              <m:oMathParaPr>
                                <m:jc m:val="centerGroup"/>
                              </m:oMathParaPr>
                              <m:oMath xmlns:m="http://schemas.openxmlformats.org/officeDocument/2006/math">
                                <m:sSub>
                                  <m:sSubPr>
                                    <m:ctrlPr>
                                      <a:rPr lang="it-IT" sz="1600" i="1" smtClean="0">
                                        <a:latin typeface="Cambria Math" panose="02040503050406030204" pitchFamily="18" charset="0"/>
                                      </a:rPr>
                                    </m:ctrlPr>
                                  </m:sSubPr>
                                  <m:e>
                                    <m:r>
                                      <a:rPr lang="it-IT" sz="1600" b="0" i="1" smtClean="0">
                                        <a:latin typeface="Cambria Math" panose="02040503050406030204" pitchFamily="18" charset="0"/>
                                      </a:rPr>
                                      <m:t>𝑘</m:t>
                                    </m:r>
                                  </m:e>
                                  <m:sub>
                                    <m:r>
                                      <a:rPr lang="it-IT" sz="1600" b="0" i="1" smtClean="0">
                                        <a:latin typeface="Cambria Math" panose="02040503050406030204" pitchFamily="18" charset="0"/>
                                      </a:rPr>
                                      <m:t>𝑚</m:t>
                                    </m:r>
                                  </m:sub>
                                </m:sSub>
                              </m:oMath>
                            </m:oMathPara>
                          </a14:m>
                          <a:endParaRPr lang="it-IT" sz="1600" dirty="0"/>
                        </a:p>
                      </a:txBody>
                      <a:tcPr anchor="ctr"/>
                    </a:tc>
                    <a:tc>
                      <a:txBody>
                        <a:bodyPr/>
                        <a:lstStyle/>
                        <a:p>
                          <a:r>
                            <a:rPr lang="it-IT" sz="1600" dirty="0"/>
                            <a:t>5,03 · 10</a:t>
                          </a:r>
                          <a:r>
                            <a:rPr lang="it-IT" sz="1600" baseline="30000" dirty="0"/>
                            <a:t>5</a:t>
                          </a:r>
                          <a:r>
                            <a:rPr lang="it-IT" sz="1600" dirty="0"/>
                            <a:t> N/m</a:t>
                          </a:r>
                        </a:p>
                      </a:txBody>
                      <a:tcPr anchor="ctr"/>
                    </a:tc>
                    <a:extLst>
                      <a:ext uri="{0D108BD9-81ED-4DB2-BD59-A6C34878D82A}">
                        <a16:rowId xmlns:a16="http://schemas.microsoft.com/office/drawing/2014/main" val="2131493858"/>
                      </a:ext>
                    </a:extLst>
                  </a:tr>
                  <a:tr h="370840">
                    <a:tc vMerge="1">
                      <a:txBody>
                        <a:bodyPr/>
                        <a:lstStyle/>
                        <a:p>
                          <a:endParaRPr lang="it-IT" sz="1600" dirty="0"/>
                        </a:p>
                      </a:txBody>
                      <a:tcPr/>
                    </a:tc>
                    <a:tc vMerge="1">
                      <a:txBody>
                        <a:bodyPr/>
                        <a:lstStyle/>
                        <a:p>
                          <a:endParaRPr lang="it-IT" sz="1600" dirty="0"/>
                        </a:p>
                      </a:txBody>
                      <a:tcPr/>
                    </a:tc>
                    <a:tc>
                      <a:txBody>
                        <a:bodyPr/>
                        <a:lstStyle/>
                        <a:p>
                          <a:r>
                            <a:rPr lang="it-IT" sz="1600" dirty="0"/>
                            <a:t>3,11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4,30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3,33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5,06 · 10</a:t>
                          </a:r>
                          <a:r>
                            <a:rPr lang="it-IT" sz="1600" baseline="30000" dirty="0"/>
                            <a:t>5</a:t>
                          </a:r>
                          <a:r>
                            <a:rPr lang="it-IT" sz="1600" dirty="0"/>
                            <a:t> N/m</a:t>
                          </a:r>
                        </a:p>
                      </a:txBody>
                      <a:tcPr anchor="ctr"/>
                    </a:tc>
                    <a:extLst>
                      <a:ext uri="{0D108BD9-81ED-4DB2-BD59-A6C34878D82A}">
                        <a16:rowId xmlns:a16="http://schemas.microsoft.com/office/drawing/2014/main" val="1898365279"/>
                      </a:ext>
                    </a:extLst>
                  </a:tr>
                  <a:tr h="370840">
                    <a:tc vMerge="1">
                      <a:txBody>
                        <a:bodyPr/>
                        <a:lstStyle/>
                        <a:p>
                          <a:endParaRPr lang="it-IT" sz="1600" dirty="0"/>
                        </a:p>
                      </a:txBody>
                      <a:tcPr/>
                    </a:tc>
                    <a:tc vMerge="1">
                      <a:txBody>
                        <a:bodyPr/>
                        <a:lstStyle/>
                        <a:p>
                          <a:endParaRPr lang="it-IT" sz="1600" dirty="0"/>
                        </a:p>
                      </a:txBody>
                      <a:tcPr/>
                    </a:tc>
                    <a:tc>
                      <a:txBody>
                        <a:bodyPr/>
                        <a:lstStyle/>
                        <a:p>
                          <a:r>
                            <a:rPr lang="it-IT" sz="1600" dirty="0"/>
                            <a:t>3,09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4,31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3,37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5,05 · 10</a:t>
                          </a:r>
                          <a:r>
                            <a:rPr lang="it-IT" sz="1600" baseline="30000" dirty="0"/>
                            <a:t>5</a:t>
                          </a:r>
                          <a:r>
                            <a:rPr lang="it-IT" sz="1600" dirty="0"/>
                            <a:t> N/m</a:t>
                          </a:r>
                        </a:p>
                      </a:txBody>
                      <a:tcPr anchor="ctr"/>
                    </a:tc>
                    <a:extLst>
                      <a:ext uri="{0D108BD9-81ED-4DB2-BD59-A6C34878D82A}">
                        <a16:rowId xmlns:a16="http://schemas.microsoft.com/office/drawing/2014/main" val="950009371"/>
                      </a:ext>
                    </a:extLst>
                  </a:tr>
                  <a:tr h="124358">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-30</a:t>
                          </a:r>
                          <a:r>
                            <a:rPr lang="el-GR" sz="1600" baseline="0" dirty="0"/>
                            <a:t>μ</a:t>
                          </a:r>
                          <a:r>
                            <a:rPr lang="it-IT" sz="1600" baseline="0" dirty="0"/>
                            <a:t>m</a:t>
                          </a:r>
                          <a:endParaRPr lang="it-IT" sz="1600" dirty="0"/>
                        </a:p>
                      </a:txBody>
                      <a:tcPr anchor="ctr"/>
                    </a:tc>
                    <a:tc rowSpan="3">
                      <a:txBody>
                        <a:bodyPr/>
                        <a:lstStyle/>
                        <a:p>
                          <a14:m>
                            <m:oMathPara xmlns:m="http://schemas.openxmlformats.org/officeDocument/2006/math">
                              <m:oMathParaPr>
                                <m:jc m:val="centerGroup"/>
                              </m:oMathParaPr>
                              <m:oMath xmlns:m="http://schemas.openxmlformats.org/officeDocument/2006/math">
                                <m:sSub>
                                  <m:sSubPr>
                                    <m:ctrlPr>
                                      <a:rPr lang="it-IT" sz="1600" i="1" smtClean="0">
                                        <a:latin typeface="Cambria Math" panose="02040503050406030204" pitchFamily="18" charset="0"/>
                                      </a:rPr>
                                    </m:ctrlPr>
                                  </m:sSubPr>
                                  <m:e>
                                    <m:r>
                                      <a:rPr lang="it-IT" sz="1600" b="0" i="1" smtClean="0">
                                        <a:latin typeface="Cambria Math" panose="02040503050406030204" pitchFamily="18" charset="0"/>
                                      </a:rPr>
                                      <m:t>𝑘</m:t>
                                    </m:r>
                                  </m:e>
                                  <m:sub>
                                    <m:r>
                                      <a:rPr lang="it-IT" sz="1600" b="0" i="1" smtClean="0">
                                        <a:latin typeface="Cambria Math" panose="02040503050406030204" pitchFamily="18" charset="0"/>
                                      </a:rPr>
                                      <m:t>𝑚</m:t>
                                    </m:r>
                                  </m:sub>
                                </m:sSub>
                              </m:oMath>
                            </m:oMathPara>
                          </a14:m>
                          <a:endParaRPr lang="it-IT" sz="1600" dirty="0"/>
                        </a:p>
                      </a:txBody>
                      <a:tcPr anchor="ctr"/>
                    </a:tc>
                    <a:tc>
                      <a:txBody>
                        <a:bodyPr/>
                        <a:lstStyle/>
                        <a:p>
                          <a:r>
                            <a:rPr lang="it-IT" sz="1600" dirty="0"/>
                            <a:t>2,26 · 10</a:t>
                          </a:r>
                          <a:r>
                            <a:rPr lang="it-IT" sz="1600" baseline="30000" dirty="0"/>
                            <a:t>5</a:t>
                          </a:r>
                          <a:r>
                            <a:rPr lang="it-IT" sz="1600" dirty="0"/>
                            <a:t> N/m</a:t>
                          </a:r>
                        </a:p>
                      </a:txBody>
                      <a:tcPr anchor="ct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-30</a:t>
                          </a:r>
                          <a:r>
                            <a:rPr lang="el-GR" sz="1600" baseline="0" dirty="0"/>
                            <a:t>μ</a:t>
                          </a:r>
                          <a:r>
                            <a:rPr lang="it-IT" sz="1600" baseline="0" dirty="0"/>
                            <a:t>m</a:t>
                          </a:r>
                          <a:endParaRPr lang="it-IT" sz="1600" dirty="0"/>
                        </a:p>
                      </a:txBody>
                      <a:tcPr anchor="ctr"/>
                    </a:tc>
                    <a:tc rowSpan="3">
                      <a:txBody>
                        <a:bodyPr/>
                        <a:lstStyle/>
                        <a:p>
                          <a14:m>
                            <m:oMathPara xmlns:m="http://schemas.openxmlformats.org/officeDocument/2006/math">
                              <m:oMathParaPr>
                                <m:jc m:val="centerGroup"/>
                              </m:oMathParaPr>
                              <m:oMath xmlns:m="http://schemas.openxmlformats.org/officeDocument/2006/math">
                                <m:sSub>
                                  <m:sSubPr>
                                    <m:ctrlPr>
                                      <a:rPr lang="it-IT" sz="1600" i="1" smtClean="0">
                                        <a:latin typeface="Cambria Math" panose="02040503050406030204" pitchFamily="18" charset="0"/>
                                      </a:rPr>
                                    </m:ctrlPr>
                                  </m:sSubPr>
                                  <m:e>
                                    <m:r>
                                      <a:rPr lang="it-IT" sz="1600" b="0" i="1" smtClean="0">
                                        <a:latin typeface="Cambria Math" panose="02040503050406030204" pitchFamily="18" charset="0"/>
                                      </a:rPr>
                                      <m:t>𝑘</m:t>
                                    </m:r>
                                  </m:e>
                                  <m:sub>
                                    <m:r>
                                      <a:rPr lang="it-IT" sz="1600" b="0" i="1" smtClean="0">
                                        <a:latin typeface="Cambria Math" panose="02040503050406030204" pitchFamily="18" charset="0"/>
                                      </a:rPr>
                                      <m:t>𝑚</m:t>
                                    </m:r>
                                  </m:sub>
                                </m:sSub>
                              </m:oMath>
                            </m:oMathPara>
                          </a14:m>
                          <a:endParaRPr lang="it-IT" sz="1600" dirty="0"/>
                        </a:p>
                      </a:txBody>
                      <a:tcPr anchor="ctr"/>
                    </a:tc>
                    <a:tc>
                      <a:txBody>
                        <a:bodyPr/>
                        <a:lstStyle/>
                        <a:p>
                          <a:r>
                            <a:rPr lang="it-IT" sz="1600" dirty="0"/>
                            <a:t>4,27 · 10</a:t>
                          </a:r>
                          <a:r>
                            <a:rPr lang="it-IT" sz="1600" baseline="30000" dirty="0"/>
                            <a:t>5</a:t>
                          </a:r>
                          <a:r>
                            <a:rPr lang="it-IT" sz="1600" dirty="0"/>
                            <a:t> N/m</a:t>
                          </a:r>
                        </a:p>
                      </a:txBody>
                      <a:tcPr anchor="ct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-30</a:t>
                          </a:r>
                          <a:r>
                            <a:rPr lang="el-GR" sz="1600" baseline="0" dirty="0"/>
                            <a:t>μ</a:t>
                          </a:r>
                          <a:r>
                            <a:rPr lang="it-IT" sz="1600" baseline="0" dirty="0"/>
                            <a:t>m</a:t>
                          </a:r>
                          <a:endParaRPr lang="it-IT" sz="1600" dirty="0"/>
                        </a:p>
                      </a:txBody>
                      <a:tcPr anchor="ctr"/>
                    </a:tc>
                    <a:tc rowSpan="3">
                      <a:txBody>
                        <a:bodyPr/>
                        <a:lstStyle/>
                        <a:p>
                          <a14:m>
                            <m:oMathPara xmlns:m="http://schemas.openxmlformats.org/officeDocument/2006/math">
                              <m:oMathParaPr>
                                <m:jc m:val="centerGroup"/>
                              </m:oMathParaPr>
                              <m:oMath xmlns:m="http://schemas.openxmlformats.org/officeDocument/2006/math">
                                <m:sSub>
                                  <m:sSubPr>
                                    <m:ctrlPr>
                                      <a:rPr lang="it-IT" sz="1600" i="1" smtClean="0">
                                        <a:latin typeface="Cambria Math" panose="02040503050406030204" pitchFamily="18" charset="0"/>
                                      </a:rPr>
                                    </m:ctrlPr>
                                  </m:sSubPr>
                                  <m:e>
                                    <m:r>
                                      <a:rPr lang="it-IT" sz="1600" b="0" i="1" smtClean="0">
                                        <a:latin typeface="Cambria Math" panose="02040503050406030204" pitchFamily="18" charset="0"/>
                                      </a:rPr>
                                      <m:t>𝑘</m:t>
                                    </m:r>
                                  </m:e>
                                  <m:sub>
                                    <m:r>
                                      <a:rPr lang="it-IT" sz="1600" b="0" i="1" smtClean="0">
                                        <a:latin typeface="Cambria Math" panose="02040503050406030204" pitchFamily="18" charset="0"/>
                                      </a:rPr>
                                      <m:t>𝑚</m:t>
                                    </m:r>
                                  </m:sub>
                                </m:sSub>
                              </m:oMath>
                            </m:oMathPara>
                          </a14:m>
                          <a:endParaRPr lang="it-IT" sz="1600" dirty="0"/>
                        </a:p>
                      </a:txBody>
                      <a:tcPr anchor="ctr"/>
                    </a:tc>
                    <a:tc>
                      <a:txBody>
                        <a:bodyPr/>
                        <a:lstStyle/>
                        <a:p>
                          <a:r>
                            <a:rPr lang="it-IT" sz="1600" dirty="0"/>
                            <a:t>3,27 · 10</a:t>
                          </a:r>
                          <a:r>
                            <a:rPr lang="it-IT" sz="1600" baseline="30000" dirty="0"/>
                            <a:t>5</a:t>
                          </a:r>
                          <a:r>
                            <a:rPr lang="it-IT" sz="1600" dirty="0"/>
                            <a:t> N/m</a:t>
                          </a:r>
                        </a:p>
                      </a:txBody>
                      <a:tcPr anchor="ct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-30</a:t>
                          </a:r>
                          <a:r>
                            <a:rPr lang="el-GR" sz="1600" baseline="0" dirty="0"/>
                            <a:t>μ</a:t>
                          </a:r>
                          <a:r>
                            <a:rPr lang="it-IT" sz="1600" baseline="0" dirty="0"/>
                            <a:t>m</a:t>
                          </a:r>
                          <a:endParaRPr lang="it-IT" sz="1600" dirty="0"/>
                        </a:p>
                      </a:txBody>
                      <a:tcPr anchor="ctr"/>
                    </a:tc>
                    <a:tc rowSpan="3">
                      <a:txBody>
                        <a:bodyPr/>
                        <a:lstStyle/>
                        <a:p>
                          <a14:m>
                            <m:oMathPara xmlns:m="http://schemas.openxmlformats.org/officeDocument/2006/math">
                              <m:oMathParaPr>
                                <m:jc m:val="centerGroup"/>
                              </m:oMathParaPr>
                              <m:oMath xmlns:m="http://schemas.openxmlformats.org/officeDocument/2006/math">
                                <m:sSub>
                                  <m:sSubPr>
                                    <m:ctrlPr>
                                      <a:rPr lang="it-IT" sz="1600" i="1" smtClean="0">
                                        <a:latin typeface="Cambria Math" panose="02040503050406030204" pitchFamily="18" charset="0"/>
                                      </a:rPr>
                                    </m:ctrlPr>
                                  </m:sSubPr>
                                  <m:e>
                                    <m:r>
                                      <a:rPr lang="it-IT" sz="1600" b="0" i="1" smtClean="0">
                                        <a:latin typeface="Cambria Math" panose="02040503050406030204" pitchFamily="18" charset="0"/>
                                      </a:rPr>
                                      <m:t>𝑘</m:t>
                                    </m:r>
                                  </m:e>
                                  <m:sub>
                                    <m:r>
                                      <a:rPr lang="it-IT" sz="1600" b="0" i="1" smtClean="0">
                                        <a:latin typeface="Cambria Math" panose="02040503050406030204" pitchFamily="18" charset="0"/>
                                      </a:rPr>
                                      <m:t>𝑚</m:t>
                                    </m:r>
                                  </m:sub>
                                </m:sSub>
                              </m:oMath>
                            </m:oMathPara>
                          </a14:m>
                          <a:endParaRPr lang="it-IT" sz="1600" dirty="0"/>
                        </a:p>
                      </a:txBody>
                      <a:tcPr anchor="ctr"/>
                    </a:tc>
                    <a:tc>
                      <a:txBody>
                        <a:bodyPr/>
                        <a:lstStyle/>
                        <a:p>
                          <a:r>
                            <a:rPr lang="it-IT" sz="1600" dirty="0"/>
                            <a:t>4,89 · 10</a:t>
                          </a:r>
                          <a:r>
                            <a:rPr lang="it-IT" sz="1600" baseline="30000" dirty="0"/>
                            <a:t>5</a:t>
                          </a:r>
                          <a:r>
                            <a:rPr lang="it-IT" sz="1600" dirty="0"/>
                            <a:t> N/m</a:t>
                          </a:r>
                        </a:p>
                      </a:txBody>
                      <a:tcPr anchor="ctr"/>
                    </a:tc>
                    <a:extLst>
                      <a:ext uri="{0D108BD9-81ED-4DB2-BD59-A6C34878D82A}">
                        <a16:rowId xmlns:a16="http://schemas.microsoft.com/office/drawing/2014/main" val="667163656"/>
                      </a:ext>
                    </a:extLst>
                  </a:tr>
                  <a:tr h="370840">
                    <a:tc vMerge="1">
                      <a:txBody>
                        <a:bodyPr/>
                        <a:lstStyle/>
                        <a:p>
                          <a:endParaRPr lang="it-IT" sz="1600" dirty="0"/>
                        </a:p>
                      </a:txBody>
                      <a:tcPr/>
                    </a:tc>
                    <a:tc vMerge="1">
                      <a:txBody>
                        <a:bodyPr/>
                        <a:lstStyle/>
                        <a:p>
                          <a:endParaRPr lang="it-IT" sz="1600" dirty="0"/>
                        </a:p>
                      </a:txBody>
                      <a:tcPr/>
                    </a:tc>
                    <a:tc>
                      <a:txBody>
                        <a:bodyPr/>
                        <a:lstStyle/>
                        <a:p>
                          <a:r>
                            <a:rPr lang="it-IT" sz="1600" dirty="0"/>
                            <a:t>2,23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4,23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3,29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4,89 · 10</a:t>
                          </a:r>
                          <a:r>
                            <a:rPr lang="it-IT" sz="1600" baseline="30000" dirty="0"/>
                            <a:t>5</a:t>
                          </a:r>
                          <a:r>
                            <a:rPr lang="it-IT" sz="1600" dirty="0"/>
                            <a:t> N/m</a:t>
                          </a:r>
                        </a:p>
                      </a:txBody>
                      <a:tcPr anchor="ctr"/>
                    </a:tc>
                    <a:extLst>
                      <a:ext uri="{0D108BD9-81ED-4DB2-BD59-A6C34878D82A}">
                        <a16:rowId xmlns:a16="http://schemas.microsoft.com/office/drawing/2014/main" val="2043473038"/>
                      </a:ext>
                    </a:extLst>
                  </a:tr>
                  <a:tr h="370840">
                    <a:tc vMerge="1">
                      <a:txBody>
                        <a:bodyPr/>
                        <a:lstStyle/>
                        <a:p>
                          <a:endParaRPr lang="it-IT" sz="1600" dirty="0"/>
                        </a:p>
                      </a:txBody>
                      <a:tcPr/>
                    </a:tc>
                    <a:tc vMerge="1">
                      <a:txBody>
                        <a:bodyPr/>
                        <a:lstStyle/>
                        <a:p>
                          <a:endParaRPr lang="it-IT" sz="1600" dirty="0"/>
                        </a:p>
                      </a:txBody>
                      <a:tcPr/>
                    </a:tc>
                    <a:tc>
                      <a:txBody>
                        <a:bodyPr/>
                        <a:lstStyle/>
                        <a:p>
                          <a:r>
                            <a:rPr lang="it-IT" sz="1600" dirty="0"/>
                            <a:t>2,23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4,22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3,29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4,91 · 10</a:t>
                          </a:r>
                          <a:r>
                            <a:rPr lang="it-IT" sz="1600" baseline="30000" dirty="0"/>
                            <a:t>5</a:t>
                          </a:r>
                          <a:r>
                            <a:rPr lang="it-IT" sz="1600" dirty="0"/>
                            <a:t> N/m</a:t>
                          </a:r>
                        </a:p>
                      </a:txBody>
                      <a:tcPr anchor="ctr"/>
                    </a:tc>
                    <a:extLst>
                      <a:ext uri="{0D108BD9-81ED-4DB2-BD59-A6C34878D82A}">
                        <a16:rowId xmlns:a16="http://schemas.microsoft.com/office/drawing/2014/main" val="1852234927"/>
                      </a:ext>
                    </a:extLst>
                  </a:tr>
                  <a:tr h="370840">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-40</a:t>
                          </a:r>
                          <a:r>
                            <a:rPr lang="el-GR" sz="1600" baseline="0" dirty="0"/>
                            <a:t>μ</a:t>
                          </a:r>
                          <a:r>
                            <a:rPr lang="it-IT" sz="1600" baseline="0" dirty="0"/>
                            <a:t>m</a:t>
                          </a:r>
                          <a:endParaRPr lang="it-IT" sz="1600" dirty="0"/>
                        </a:p>
                      </a:txBody>
                      <a:tcPr anchor="ctr"/>
                    </a:tc>
                    <a:tc rowSpan="3">
                      <a:txBody>
                        <a:bodyPr/>
                        <a:lstStyle/>
                        <a:p>
                          <a14:m>
                            <m:oMathPara xmlns:m="http://schemas.openxmlformats.org/officeDocument/2006/math">
                              <m:oMathParaPr>
                                <m:jc m:val="centerGroup"/>
                              </m:oMathParaPr>
                              <m:oMath xmlns:m="http://schemas.openxmlformats.org/officeDocument/2006/math">
                                <m:sSub>
                                  <m:sSubPr>
                                    <m:ctrlPr>
                                      <a:rPr lang="it-IT" sz="1600" i="1" smtClean="0">
                                        <a:latin typeface="Cambria Math" panose="02040503050406030204" pitchFamily="18" charset="0"/>
                                      </a:rPr>
                                    </m:ctrlPr>
                                  </m:sSubPr>
                                  <m:e>
                                    <m:r>
                                      <a:rPr lang="it-IT" sz="1600" b="0" i="1" smtClean="0">
                                        <a:latin typeface="Cambria Math" panose="02040503050406030204" pitchFamily="18" charset="0"/>
                                      </a:rPr>
                                      <m:t>𝑘</m:t>
                                    </m:r>
                                  </m:e>
                                  <m:sub>
                                    <m:r>
                                      <a:rPr lang="it-IT" sz="1600" b="0" i="1" smtClean="0">
                                        <a:latin typeface="Cambria Math" panose="02040503050406030204" pitchFamily="18" charset="0"/>
                                      </a:rPr>
                                      <m:t>𝑚</m:t>
                                    </m:r>
                                  </m:sub>
                                </m:sSub>
                              </m:oMath>
                            </m:oMathPara>
                          </a14:m>
                          <a:endParaRPr lang="it-IT" sz="1600" dirty="0"/>
                        </a:p>
                      </a:txBody>
                      <a:tcPr anchor="ctr"/>
                    </a:tc>
                    <a:tc>
                      <a:txBody>
                        <a:bodyPr/>
                        <a:lstStyle/>
                        <a:p>
                          <a:r>
                            <a:rPr lang="it-IT" sz="1600" dirty="0"/>
                            <a:t>2,23 · 10</a:t>
                          </a:r>
                          <a:r>
                            <a:rPr lang="it-IT" sz="1600" baseline="30000" dirty="0"/>
                            <a:t>5</a:t>
                          </a:r>
                          <a:r>
                            <a:rPr lang="it-IT" sz="1600" dirty="0"/>
                            <a:t> N/m</a:t>
                          </a:r>
                        </a:p>
                      </a:txBody>
                      <a:tcPr anchor="ct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-40</a:t>
                          </a:r>
                          <a:r>
                            <a:rPr lang="el-GR" sz="1600" baseline="0" dirty="0"/>
                            <a:t>μ</a:t>
                          </a:r>
                          <a:r>
                            <a:rPr lang="it-IT" sz="1600" baseline="0" dirty="0"/>
                            <a:t>m</a:t>
                          </a:r>
                          <a:endParaRPr lang="it-IT" sz="1600" dirty="0"/>
                        </a:p>
                      </a:txBody>
                      <a:tcPr anchor="ctr"/>
                    </a:tc>
                    <a:tc rowSpan="3">
                      <a:txBody>
                        <a:bodyPr/>
                        <a:lstStyle/>
                        <a:p>
                          <a14:m>
                            <m:oMathPara xmlns:m="http://schemas.openxmlformats.org/officeDocument/2006/math">
                              <m:oMathParaPr>
                                <m:jc m:val="centerGroup"/>
                              </m:oMathParaPr>
                              <m:oMath xmlns:m="http://schemas.openxmlformats.org/officeDocument/2006/math">
                                <m:sSub>
                                  <m:sSubPr>
                                    <m:ctrlPr>
                                      <a:rPr lang="it-IT" sz="1600" i="1" smtClean="0">
                                        <a:latin typeface="Cambria Math" panose="02040503050406030204" pitchFamily="18" charset="0"/>
                                      </a:rPr>
                                    </m:ctrlPr>
                                  </m:sSubPr>
                                  <m:e>
                                    <m:r>
                                      <a:rPr lang="it-IT" sz="1600" b="0" i="1" smtClean="0">
                                        <a:latin typeface="Cambria Math" panose="02040503050406030204" pitchFamily="18" charset="0"/>
                                      </a:rPr>
                                      <m:t>𝑘</m:t>
                                    </m:r>
                                  </m:e>
                                  <m:sub>
                                    <m:r>
                                      <a:rPr lang="it-IT" sz="1600" b="0" i="1" smtClean="0">
                                        <a:latin typeface="Cambria Math" panose="02040503050406030204" pitchFamily="18" charset="0"/>
                                      </a:rPr>
                                      <m:t>𝑚</m:t>
                                    </m:r>
                                  </m:sub>
                                </m:sSub>
                              </m:oMath>
                            </m:oMathPara>
                          </a14:m>
                          <a:endParaRPr lang="it-IT" sz="1600" dirty="0"/>
                        </a:p>
                      </a:txBody>
                      <a:tcPr anchor="ctr"/>
                    </a:tc>
                    <a:tc>
                      <a:txBody>
                        <a:bodyPr/>
                        <a:lstStyle/>
                        <a:p>
                          <a:r>
                            <a:rPr lang="it-IT" sz="1600" dirty="0"/>
                            <a:t>4,15 · 10</a:t>
                          </a:r>
                          <a:r>
                            <a:rPr lang="it-IT" sz="1600" baseline="30000" dirty="0"/>
                            <a:t>5</a:t>
                          </a:r>
                          <a:r>
                            <a:rPr lang="it-IT" sz="1600" dirty="0"/>
                            <a:t> N/m</a:t>
                          </a:r>
                        </a:p>
                      </a:txBody>
                      <a:tcPr anchor="ct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-40</a:t>
                          </a:r>
                          <a:r>
                            <a:rPr lang="el-GR" sz="1600" baseline="0" dirty="0"/>
                            <a:t>μ</a:t>
                          </a:r>
                          <a:r>
                            <a:rPr lang="it-IT" sz="1600" baseline="0" dirty="0"/>
                            <a:t>m</a:t>
                          </a:r>
                          <a:endParaRPr lang="it-IT" sz="1600" dirty="0"/>
                        </a:p>
                      </a:txBody>
                      <a:tcPr anchor="ctr"/>
                    </a:tc>
                    <a:tc rowSpan="3">
                      <a:txBody>
                        <a:bodyPr/>
                        <a:lstStyle/>
                        <a:p>
                          <a14:m>
                            <m:oMathPara xmlns:m="http://schemas.openxmlformats.org/officeDocument/2006/math">
                              <m:oMathParaPr>
                                <m:jc m:val="centerGroup"/>
                              </m:oMathParaPr>
                              <m:oMath xmlns:m="http://schemas.openxmlformats.org/officeDocument/2006/math">
                                <m:sSub>
                                  <m:sSubPr>
                                    <m:ctrlPr>
                                      <a:rPr lang="it-IT" sz="1600" i="1" smtClean="0">
                                        <a:latin typeface="Cambria Math" panose="02040503050406030204" pitchFamily="18" charset="0"/>
                                      </a:rPr>
                                    </m:ctrlPr>
                                  </m:sSubPr>
                                  <m:e>
                                    <m:r>
                                      <a:rPr lang="it-IT" sz="1600" b="0" i="1" smtClean="0">
                                        <a:latin typeface="Cambria Math" panose="02040503050406030204" pitchFamily="18" charset="0"/>
                                      </a:rPr>
                                      <m:t>𝑘</m:t>
                                    </m:r>
                                  </m:e>
                                  <m:sub>
                                    <m:r>
                                      <a:rPr lang="it-IT" sz="1600" b="0" i="1" smtClean="0">
                                        <a:latin typeface="Cambria Math" panose="02040503050406030204" pitchFamily="18" charset="0"/>
                                      </a:rPr>
                                      <m:t>𝑚</m:t>
                                    </m:r>
                                  </m:sub>
                                </m:sSub>
                              </m:oMath>
                            </m:oMathPara>
                          </a14:m>
                          <a:endParaRPr lang="it-IT" sz="1600" dirty="0"/>
                        </a:p>
                      </a:txBody>
                      <a:tcPr anchor="ctr"/>
                    </a:tc>
                    <a:tc>
                      <a:txBody>
                        <a:bodyPr/>
                        <a:lstStyle/>
                        <a:p>
                          <a:r>
                            <a:rPr lang="it-IT" sz="1600" dirty="0"/>
                            <a:t>3,23 · 10</a:t>
                          </a:r>
                          <a:r>
                            <a:rPr lang="it-IT" sz="1600" baseline="30000" dirty="0"/>
                            <a:t>5</a:t>
                          </a:r>
                          <a:r>
                            <a:rPr lang="it-IT" sz="1600" dirty="0"/>
                            <a:t> N/m</a:t>
                          </a:r>
                        </a:p>
                      </a:txBody>
                      <a:tcPr anchor="ct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-40</a:t>
                          </a:r>
                          <a:r>
                            <a:rPr lang="el-GR" sz="1600" baseline="0" dirty="0"/>
                            <a:t>μ</a:t>
                          </a:r>
                          <a:r>
                            <a:rPr lang="it-IT" sz="1600" baseline="0" dirty="0"/>
                            <a:t>m</a:t>
                          </a:r>
                          <a:endParaRPr lang="it-IT" sz="1600" dirty="0"/>
                        </a:p>
                      </a:txBody>
                      <a:tcPr anchor="ctr"/>
                    </a:tc>
                    <a:tc rowSpan="3">
                      <a:txBody>
                        <a:bodyPr/>
                        <a:lstStyle/>
                        <a:p>
                          <a14:m>
                            <m:oMathPara xmlns:m="http://schemas.openxmlformats.org/officeDocument/2006/math">
                              <m:oMathParaPr>
                                <m:jc m:val="centerGroup"/>
                              </m:oMathParaPr>
                              <m:oMath xmlns:m="http://schemas.openxmlformats.org/officeDocument/2006/math">
                                <m:sSub>
                                  <m:sSubPr>
                                    <m:ctrlPr>
                                      <a:rPr lang="it-IT" sz="1600" i="1" smtClean="0">
                                        <a:latin typeface="Cambria Math" panose="02040503050406030204" pitchFamily="18" charset="0"/>
                                      </a:rPr>
                                    </m:ctrlPr>
                                  </m:sSubPr>
                                  <m:e>
                                    <m:r>
                                      <a:rPr lang="it-IT" sz="1600" b="0" i="1" smtClean="0">
                                        <a:latin typeface="Cambria Math" panose="02040503050406030204" pitchFamily="18" charset="0"/>
                                      </a:rPr>
                                      <m:t>𝑘</m:t>
                                    </m:r>
                                  </m:e>
                                  <m:sub>
                                    <m:r>
                                      <a:rPr lang="it-IT" sz="1600" b="0" i="1" smtClean="0">
                                        <a:latin typeface="Cambria Math" panose="02040503050406030204" pitchFamily="18" charset="0"/>
                                      </a:rPr>
                                      <m:t>𝑚</m:t>
                                    </m:r>
                                  </m:sub>
                                </m:sSub>
                              </m:oMath>
                            </m:oMathPara>
                          </a14:m>
                          <a:endParaRPr lang="it-IT" sz="1600" dirty="0"/>
                        </a:p>
                      </a:txBody>
                      <a:tcPr anchor="ctr"/>
                    </a:tc>
                    <a:tc>
                      <a:txBody>
                        <a:bodyPr/>
                        <a:lstStyle/>
                        <a:p>
                          <a:r>
                            <a:rPr lang="it-IT" sz="1600" dirty="0"/>
                            <a:t>4,79 · 10</a:t>
                          </a:r>
                          <a:r>
                            <a:rPr lang="it-IT" sz="1600" baseline="30000" dirty="0"/>
                            <a:t>5</a:t>
                          </a:r>
                          <a:r>
                            <a:rPr lang="it-IT" sz="1600" dirty="0"/>
                            <a:t> N/m</a:t>
                          </a:r>
                        </a:p>
                      </a:txBody>
                      <a:tcPr anchor="ctr"/>
                    </a:tc>
                    <a:extLst>
                      <a:ext uri="{0D108BD9-81ED-4DB2-BD59-A6C34878D82A}">
                        <a16:rowId xmlns:a16="http://schemas.microsoft.com/office/drawing/2014/main" val="3989967935"/>
                      </a:ext>
                    </a:extLst>
                  </a:tr>
                  <a:tr h="370840">
                    <a:tc vMerge="1">
                      <a:txBody>
                        <a:bodyPr/>
                        <a:lstStyle/>
                        <a:p>
                          <a:endParaRPr lang="it-IT" sz="1600" dirty="0"/>
                        </a:p>
                      </a:txBody>
                      <a:tcPr/>
                    </a:tc>
                    <a:tc vMerge="1">
                      <a:txBody>
                        <a:bodyPr/>
                        <a:lstStyle/>
                        <a:p>
                          <a:endParaRPr lang="it-IT" sz="1600" dirty="0"/>
                        </a:p>
                      </a:txBody>
                      <a:tcPr/>
                    </a:tc>
                    <a:tc>
                      <a:txBody>
                        <a:bodyPr/>
                        <a:lstStyle/>
                        <a:p>
                          <a:r>
                            <a:rPr lang="it-IT" sz="1600" dirty="0"/>
                            <a:t>2,21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4,10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3,22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4,79 · 10</a:t>
                          </a:r>
                          <a:r>
                            <a:rPr lang="it-IT" sz="1600" baseline="30000" dirty="0"/>
                            <a:t>5</a:t>
                          </a:r>
                          <a:r>
                            <a:rPr lang="it-IT" sz="1600" dirty="0"/>
                            <a:t> N/m</a:t>
                          </a:r>
                        </a:p>
                      </a:txBody>
                      <a:tcPr anchor="ctr"/>
                    </a:tc>
                    <a:extLst>
                      <a:ext uri="{0D108BD9-81ED-4DB2-BD59-A6C34878D82A}">
                        <a16:rowId xmlns:a16="http://schemas.microsoft.com/office/drawing/2014/main" val="1949131281"/>
                      </a:ext>
                    </a:extLst>
                  </a:tr>
                  <a:tr h="370840">
                    <a:tc vMerge="1">
                      <a:txBody>
                        <a:bodyPr/>
                        <a:lstStyle/>
                        <a:p>
                          <a:endParaRPr lang="it-IT" sz="1600" dirty="0"/>
                        </a:p>
                      </a:txBody>
                      <a:tcPr/>
                    </a:tc>
                    <a:tc vMerge="1">
                      <a:txBody>
                        <a:bodyPr/>
                        <a:lstStyle/>
                        <a:p>
                          <a:endParaRPr lang="it-IT" sz="1600" dirty="0"/>
                        </a:p>
                      </a:txBody>
                      <a:tcPr/>
                    </a:tc>
                    <a:tc>
                      <a:txBody>
                        <a:bodyPr/>
                        <a:lstStyle/>
                        <a:p>
                          <a:r>
                            <a:rPr lang="it-IT" sz="1600" dirty="0"/>
                            <a:t>2,22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4,13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3,23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4,77 · 10</a:t>
                          </a:r>
                          <a:r>
                            <a:rPr lang="it-IT" sz="1600" baseline="30000" dirty="0"/>
                            <a:t>5</a:t>
                          </a:r>
                          <a:r>
                            <a:rPr lang="it-IT" sz="1600" dirty="0"/>
                            <a:t> N/m</a:t>
                          </a:r>
                        </a:p>
                      </a:txBody>
                      <a:tcPr anchor="ctr"/>
                    </a:tc>
                    <a:extLst>
                      <a:ext uri="{0D108BD9-81ED-4DB2-BD59-A6C34878D82A}">
                        <a16:rowId xmlns:a16="http://schemas.microsoft.com/office/drawing/2014/main" val="3208323823"/>
                      </a:ext>
                    </a:extLst>
                  </a:tr>
                  <a:tr h="370840">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-50</a:t>
                          </a:r>
                          <a:r>
                            <a:rPr lang="el-GR" sz="1600" baseline="0" dirty="0"/>
                            <a:t>μ</a:t>
                          </a:r>
                          <a:r>
                            <a:rPr lang="it-IT" sz="1600" baseline="0" dirty="0"/>
                            <a:t>m</a:t>
                          </a:r>
                          <a:endParaRPr lang="it-IT" sz="1600" dirty="0"/>
                        </a:p>
                      </a:txBody>
                      <a:tcPr anchor="ctr"/>
                    </a:tc>
                    <a:tc rowSpan="3">
                      <a:txBody>
                        <a:bodyPr/>
                        <a:lstStyle/>
                        <a:p>
                          <a14:m>
                            <m:oMathPara xmlns:m="http://schemas.openxmlformats.org/officeDocument/2006/math">
                              <m:oMathParaPr>
                                <m:jc m:val="centerGroup"/>
                              </m:oMathParaPr>
                              <m:oMath xmlns:m="http://schemas.openxmlformats.org/officeDocument/2006/math">
                                <m:sSub>
                                  <m:sSubPr>
                                    <m:ctrlPr>
                                      <a:rPr lang="it-IT" sz="1600" i="1" smtClean="0">
                                        <a:latin typeface="Cambria Math" panose="02040503050406030204" pitchFamily="18" charset="0"/>
                                      </a:rPr>
                                    </m:ctrlPr>
                                  </m:sSubPr>
                                  <m:e>
                                    <m:r>
                                      <a:rPr lang="it-IT" sz="1600" b="0" i="1" smtClean="0">
                                        <a:latin typeface="Cambria Math" panose="02040503050406030204" pitchFamily="18" charset="0"/>
                                      </a:rPr>
                                      <m:t>𝑘</m:t>
                                    </m:r>
                                  </m:e>
                                  <m:sub>
                                    <m:r>
                                      <a:rPr lang="it-IT" sz="1600" b="0" i="1" smtClean="0">
                                        <a:latin typeface="Cambria Math" panose="02040503050406030204" pitchFamily="18" charset="0"/>
                                      </a:rPr>
                                      <m:t>𝑚</m:t>
                                    </m:r>
                                  </m:sub>
                                </m:sSub>
                              </m:oMath>
                            </m:oMathPara>
                          </a14:m>
                          <a:endParaRPr lang="it-IT" sz="1600" dirty="0"/>
                        </a:p>
                      </a:txBody>
                      <a:tcPr anchor="ctr"/>
                    </a:tc>
                    <a:tc>
                      <a:txBody>
                        <a:bodyPr/>
                        <a:lstStyle/>
                        <a:p>
                          <a:r>
                            <a:rPr lang="it-IT" sz="1600" dirty="0"/>
                            <a:t>2,20 · 10</a:t>
                          </a:r>
                          <a:r>
                            <a:rPr lang="it-IT" sz="1600" baseline="30000" dirty="0"/>
                            <a:t>5</a:t>
                          </a:r>
                          <a:r>
                            <a:rPr lang="it-IT" sz="1600" dirty="0"/>
                            <a:t> N/m</a:t>
                          </a:r>
                        </a:p>
                      </a:txBody>
                      <a:tcPr anchor="ct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-50</a:t>
                          </a:r>
                          <a:r>
                            <a:rPr lang="el-GR" sz="1600" baseline="0" dirty="0"/>
                            <a:t>μ</a:t>
                          </a:r>
                          <a:r>
                            <a:rPr lang="it-IT" sz="1600" baseline="0" dirty="0"/>
                            <a:t>m</a:t>
                          </a:r>
                          <a:endParaRPr lang="it-IT" sz="1600" dirty="0"/>
                        </a:p>
                      </a:txBody>
                      <a:tcPr anchor="ctr"/>
                    </a:tc>
                    <a:tc rowSpan="3">
                      <a:txBody>
                        <a:bodyPr/>
                        <a:lstStyle/>
                        <a:p>
                          <a14:m>
                            <m:oMathPara xmlns:m="http://schemas.openxmlformats.org/officeDocument/2006/math">
                              <m:oMathParaPr>
                                <m:jc m:val="centerGroup"/>
                              </m:oMathParaPr>
                              <m:oMath xmlns:m="http://schemas.openxmlformats.org/officeDocument/2006/math">
                                <m:sSub>
                                  <m:sSubPr>
                                    <m:ctrlPr>
                                      <a:rPr lang="it-IT" sz="1600" i="1" smtClean="0">
                                        <a:latin typeface="Cambria Math" panose="02040503050406030204" pitchFamily="18" charset="0"/>
                                      </a:rPr>
                                    </m:ctrlPr>
                                  </m:sSubPr>
                                  <m:e>
                                    <m:r>
                                      <a:rPr lang="it-IT" sz="1600" b="0" i="1" smtClean="0">
                                        <a:latin typeface="Cambria Math" panose="02040503050406030204" pitchFamily="18" charset="0"/>
                                      </a:rPr>
                                      <m:t>𝑘</m:t>
                                    </m:r>
                                  </m:e>
                                  <m:sub>
                                    <m:r>
                                      <a:rPr lang="it-IT" sz="1600" b="0" i="1" smtClean="0">
                                        <a:latin typeface="Cambria Math" panose="02040503050406030204" pitchFamily="18" charset="0"/>
                                      </a:rPr>
                                      <m:t>𝑚</m:t>
                                    </m:r>
                                  </m:sub>
                                </m:sSub>
                              </m:oMath>
                            </m:oMathPara>
                          </a14:m>
                          <a:endParaRPr lang="it-IT" sz="1600" dirty="0"/>
                        </a:p>
                      </a:txBody>
                      <a:tcPr anchor="ctr"/>
                    </a:tc>
                    <a:tc>
                      <a:txBody>
                        <a:bodyPr/>
                        <a:lstStyle/>
                        <a:p>
                          <a:r>
                            <a:rPr lang="it-IT" sz="1600" dirty="0"/>
                            <a:t>2,77 · 10</a:t>
                          </a:r>
                          <a:r>
                            <a:rPr lang="it-IT" sz="1600" baseline="30000" dirty="0"/>
                            <a:t>5</a:t>
                          </a:r>
                          <a:r>
                            <a:rPr lang="it-IT" sz="1600" dirty="0"/>
                            <a:t> N/m</a:t>
                          </a:r>
                        </a:p>
                      </a:txBody>
                      <a:tcPr anchor="ct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-50</a:t>
                          </a:r>
                          <a:r>
                            <a:rPr lang="el-GR" sz="1600" baseline="0" dirty="0"/>
                            <a:t>μ</a:t>
                          </a:r>
                          <a:r>
                            <a:rPr lang="it-IT" sz="1600" baseline="0" dirty="0"/>
                            <a:t>m</a:t>
                          </a:r>
                          <a:endParaRPr lang="it-IT" sz="1600" dirty="0"/>
                        </a:p>
                      </a:txBody>
                      <a:tcPr anchor="ctr"/>
                    </a:tc>
                    <a:tc rowSpan="3">
                      <a:txBody>
                        <a:bodyPr/>
                        <a:lstStyle/>
                        <a:p>
                          <a14:m>
                            <m:oMathPara xmlns:m="http://schemas.openxmlformats.org/officeDocument/2006/math">
                              <m:oMathParaPr>
                                <m:jc m:val="centerGroup"/>
                              </m:oMathParaPr>
                              <m:oMath xmlns:m="http://schemas.openxmlformats.org/officeDocument/2006/math">
                                <m:sSub>
                                  <m:sSubPr>
                                    <m:ctrlPr>
                                      <a:rPr lang="it-IT" sz="1600" i="1" smtClean="0">
                                        <a:latin typeface="Cambria Math" panose="02040503050406030204" pitchFamily="18" charset="0"/>
                                      </a:rPr>
                                    </m:ctrlPr>
                                  </m:sSubPr>
                                  <m:e>
                                    <m:r>
                                      <a:rPr lang="it-IT" sz="1600" b="0" i="1" smtClean="0">
                                        <a:latin typeface="Cambria Math" panose="02040503050406030204" pitchFamily="18" charset="0"/>
                                      </a:rPr>
                                      <m:t>𝑘</m:t>
                                    </m:r>
                                  </m:e>
                                  <m:sub>
                                    <m:r>
                                      <a:rPr lang="it-IT" sz="1600" b="0" i="1" smtClean="0">
                                        <a:latin typeface="Cambria Math" panose="02040503050406030204" pitchFamily="18" charset="0"/>
                                      </a:rPr>
                                      <m:t>𝑚</m:t>
                                    </m:r>
                                  </m:sub>
                                </m:sSub>
                              </m:oMath>
                            </m:oMathPara>
                          </a14:m>
                          <a:endParaRPr lang="it-IT" sz="1600" dirty="0"/>
                        </a:p>
                      </a:txBody>
                      <a:tcPr anchor="ctr"/>
                    </a:tc>
                    <a:tc>
                      <a:txBody>
                        <a:bodyPr/>
                        <a:lstStyle/>
                        <a:p>
                          <a:r>
                            <a:rPr lang="it-IT" sz="1600" dirty="0"/>
                            <a:t>3,16 · 10</a:t>
                          </a:r>
                          <a:r>
                            <a:rPr lang="it-IT" sz="1600" baseline="30000" dirty="0"/>
                            <a:t>5</a:t>
                          </a:r>
                          <a:r>
                            <a:rPr lang="it-IT" sz="1600" dirty="0"/>
                            <a:t> N/m</a:t>
                          </a:r>
                        </a:p>
                      </a:txBody>
                      <a:tcPr anchor="ct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-50</a:t>
                          </a:r>
                          <a:r>
                            <a:rPr lang="el-GR" sz="1600" baseline="0" dirty="0"/>
                            <a:t>μ</a:t>
                          </a:r>
                          <a:r>
                            <a:rPr lang="it-IT" sz="1600" baseline="0" dirty="0"/>
                            <a:t>m</a:t>
                          </a:r>
                          <a:endParaRPr lang="it-IT" sz="1600" dirty="0"/>
                        </a:p>
                      </a:txBody>
                      <a:tcPr anchor="ctr"/>
                    </a:tc>
                    <a:tc rowSpan="3">
                      <a:txBody>
                        <a:bodyPr/>
                        <a:lstStyle/>
                        <a:p>
                          <a14:m>
                            <m:oMathPara xmlns:m="http://schemas.openxmlformats.org/officeDocument/2006/math">
                              <m:oMathParaPr>
                                <m:jc m:val="centerGroup"/>
                              </m:oMathParaPr>
                              <m:oMath xmlns:m="http://schemas.openxmlformats.org/officeDocument/2006/math">
                                <m:sSub>
                                  <m:sSubPr>
                                    <m:ctrlPr>
                                      <a:rPr lang="it-IT" sz="1600" i="1" smtClean="0">
                                        <a:latin typeface="Cambria Math" panose="02040503050406030204" pitchFamily="18" charset="0"/>
                                      </a:rPr>
                                    </m:ctrlPr>
                                  </m:sSubPr>
                                  <m:e>
                                    <m:r>
                                      <a:rPr lang="it-IT" sz="1600" b="0" i="1" smtClean="0">
                                        <a:latin typeface="Cambria Math" panose="02040503050406030204" pitchFamily="18" charset="0"/>
                                      </a:rPr>
                                      <m:t>𝑘</m:t>
                                    </m:r>
                                  </m:e>
                                  <m:sub>
                                    <m:r>
                                      <a:rPr lang="it-IT" sz="1600" b="0" i="1" smtClean="0">
                                        <a:latin typeface="Cambria Math" panose="02040503050406030204" pitchFamily="18" charset="0"/>
                                      </a:rPr>
                                      <m:t>𝑚</m:t>
                                    </m:r>
                                  </m:sub>
                                </m:sSub>
                              </m:oMath>
                            </m:oMathPara>
                          </a14:m>
                          <a:endParaRPr lang="it-IT" sz="1600" dirty="0"/>
                        </a:p>
                      </a:txBody>
                      <a:tcPr anchor="ctr"/>
                    </a:tc>
                    <a:tc>
                      <a:txBody>
                        <a:bodyPr/>
                        <a:lstStyle/>
                        <a:p>
                          <a:r>
                            <a:rPr lang="it-IT" sz="1600" dirty="0"/>
                            <a:t>4,70 · 10</a:t>
                          </a:r>
                          <a:r>
                            <a:rPr lang="it-IT" sz="1600" baseline="30000" dirty="0"/>
                            <a:t>5</a:t>
                          </a:r>
                          <a:r>
                            <a:rPr lang="it-IT" sz="1600" dirty="0"/>
                            <a:t> N/m</a:t>
                          </a:r>
                        </a:p>
                      </a:txBody>
                      <a:tcPr anchor="ctr"/>
                    </a:tc>
                    <a:extLst>
                      <a:ext uri="{0D108BD9-81ED-4DB2-BD59-A6C34878D82A}">
                        <a16:rowId xmlns:a16="http://schemas.microsoft.com/office/drawing/2014/main" val="789330415"/>
                      </a:ext>
                    </a:extLst>
                  </a:tr>
                  <a:tr h="370840">
                    <a:tc vMerge="1">
                      <a:txBody>
                        <a:bodyPr/>
                        <a:lstStyle/>
                        <a:p>
                          <a:endParaRPr lang="it-IT" sz="1600" dirty="0"/>
                        </a:p>
                      </a:txBody>
                      <a:tcPr/>
                    </a:tc>
                    <a:tc vMerge="1">
                      <a:txBody>
                        <a:bodyPr/>
                        <a:lstStyle/>
                        <a:p>
                          <a:endParaRPr lang="it-IT" sz="1600" dirty="0"/>
                        </a:p>
                      </a:txBody>
                      <a:tcPr/>
                    </a:tc>
                    <a:tc>
                      <a:txBody>
                        <a:bodyPr/>
                        <a:lstStyle/>
                        <a:p>
                          <a:r>
                            <a:rPr lang="it-IT" sz="1600" dirty="0"/>
                            <a:t>2,20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2,77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3,21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4,73 · 10</a:t>
                          </a:r>
                          <a:r>
                            <a:rPr lang="it-IT" sz="1600" baseline="30000" dirty="0"/>
                            <a:t>5</a:t>
                          </a:r>
                          <a:r>
                            <a:rPr lang="it-IT" sz="1600" dirty="0"/>
                            <a:t> N/m</a:t>
                          </a:r>
                        </a:p>
                      </a:txBody>
                      <a:tcPr anchor="ctr"/>
                    </a:tc>
                    <a:extLst>
                      <a:ext uri="{0D108BD9-81ED-4DB2-BD59-A6C34878D82A}">
                        <a16:rowId xmlns:a16="http://schemas.microsoft.com/office/drawing/2014/main" val="46824812"/>
                      </a:ext>
                    </a:extLst>
                  </a:tr>
                  <a:tr h="370840">
                    <a:tc vMerge="1">
                      <a:txBody>
                        <a:bodyPr/>
                        <a:lstStyle/>
                        <a:p>
                          <a:endParaRPr lang="it-IT" sz="1600" dirty="0"/>
                        </a:p>
                      </a:txBody>
                      <a:tcPr/>
                    </a:tc>
                    <a:tc vMerge="1">
                      <a:txBody>
                        <a:bodyPr/>
                        <a:lstStyle/>
                        <a:p>
                          <a:endParaRPr lang="it-IT" sz="1600" dirty="0"/>
                        </a:p>
                      </a:txBody>
                      <a:tcPr/>
                    </a:tc>
                    <a:tc>
                      <a:txBody>
                        <a:bodyPr/>
                        <a:lstStyle/>
                        <a:p>
                          <a:r>
                            <a:rPr lang="it-IT" sz="1600" dirty="0"/>
                            <a:t>2,19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2,77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3,22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4,70 · 10</a:t>
                          </a:r>
                          <a:r>
                            <a:rPr lang="it-IT" sz="1600" baseline="30000" dirty="0"/>
                            <a:t>5</a:t>
                          </a:r>
                          <a:r>
                            <a:rPr lang="it-IT" sz="1600" dirty="0"/>
                            <a:t> N/m</a:t>
                          </a:r>
                        </a:p>
                      </a:txBody>
                      <a:tcPr anchor="ctr"/>
                    </a:tc>
                    <a:extLst>
                      <a:ext uri="{0D108BD9-81ED-4DB2-BD59-A6C34878D82A}">
                        <a16:rowId xmlns:a16="http://schemas.microsoft.com/office/drawing/2014/main" val="1382634401"/>
                      </a:ext>
                    </a:extLst>
                  </a:tr>
                  <a:tr h="370840">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-60</a:t>
                          </a:r>
                          <a:r>
                            <a:rPr lang="el-GR" sz="1600" baseline="0" dirty="0"/>
                            <a:t>μ</a:t>
                          </a:r>
                          <a:r>
                            <a:rPr lang="it-IT" sz="1600" baseline="0" dirty="0"/>
                            <a:t>m</a:t>
                          </a:r>
                          <a:endParaRPr lang="it-IT" sz="1600" dirty="0"/>
                        </a:p>
                      </a:txBody>
                      <a:tcPr anchor="ctr"/>
                    </a:tc>
                    <a:tc rowSpan="3">
                      <a:txBody>
                        <a:bodyPr/>
                        <a:lstStyle/>
                        <a:p>
                          <a14:m>
                            <m:oMathPara xmlns:m="http://schemas.openxmlformats.org/officeDocument/2006/math">
                              <m:oMathParaPr>
                                <m:jc m:val="centerGroup"/>
                              </m:oMathParaPr>
                              <m:oMath xmlns:m="http://schemas.openxmlformats.org/officeDocument/2006/math">
                                <m:sSub>
                                  <m:sSubPr>
                                    <m:ctrlPr>
                                      <a:rPr lang="it-IT" sz="1600" i="1" smtClean="0">
                                        <a:latin typeface="Cambria Math" panose="02040503050406030204" pitchFamily="18" charset="0"/>
                                      </a:rPr>
                                    </m:ctrlPr>
                                  </m:sSubPr>
                                  <m:e>
                                    <m:r>
                                      <a:rPr lang="it-IT" sz="1600" b="0" i="1" smtClean="0">
                                        <a:latin typeface="Cambria Math" panose="02040503050406030204" pitchFamily="18" charset="0"/>
                                      </a:rPr>
                                      <m:t>𝑘</m:t>
                                    </m:r>
                                  </m:e>
                                  <m:sub>
                                    <m:r>
                                      <a:rPr lang="it-IT" sz="1600" b="0" i="1" smtClean="0">
                                        <a:latin typeface="Cambria Math" panose="02040503050406030204" pitchFamily="18" charset="0"/>
                                      </a:rPr>
                                      <m:t>𝑚</m:t>
                                    </m:r>
                                  </m:sub>
                                </m:sSub>
                              </m:oMath>
                            </m:oMathPara>
                          </a14:m>
                          <a:endParaRPr lang="it-IT" sz="1600" dirty="0"/>
                        </a:p>
                      </a:txBody>
                      <a:tcPr anchor="ctr"/>
                    </a:tc>
                    <a:tc>
                      <a:txBody>
                        <a:bodyPr/>
                        <a:lstStyle/>
                        <a:p>
                          <a:r>
                            <a:rPr lang="it-IT" sz="1600" dirty="0"/>
                            <a:t>2,16 · 10</a:t>
                          </a:r>
                          <a:r>
                            <a:rPr lang="it-IT" sz="1600" baseline="30000" dirty="0"/>
                            <a:t>5</a:t>
                          </a:r>
                          <a:r>
                            <a:rPr lang="it-IT" sz="1600" dirty="0"/>
                            <a:t> N/m</a:t>
                          </a:r>
                        </a:p>
                      </a:txBody>
                      <a:tcPr anchor="ct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-60</a:t>
                          </a:r>
                          <a:r>
                            <a:rPr lang="el-GR" sz="1600" baseline="0" dirty="0"/>
                            <a:t>μ</a:t>
                          </a:r>
                          <a:r>
                            <a:rPr lang="it-IT" sz="1600" baseline="0" dirty="0"/>
                            <a:t>m</a:t>
                          </a:r>
                          <a:endParaRPr lang="it-IT" sz="1600" dirty="0"/>
                        </a:p>
                      </a:txBody>
                      <a:tcPr anchor="ctr"/>
                    </a:tc>
                    <a:tc rowSpan="3">
                      <a:txBody>
                        <a:bodyPr/>
                        <a:lstStyle/>
                        <a:p>
                          <a14:m>
                            <m:oMathPara xmlns:m="http://schemas.openxmlformats.org/officeDocument/2006/math">
                              <m:oMathParaPr>
                                <m:jc m:val="centerGroup"/>
                              </m:oMathParaPr>
                              <m:oMath xmlns:m="http://schemas.openxmlformats.org/officeDocument/2006/math">
                                <m:sSub>
                                  <m:sSubPr>
                                    <m:ctrlPr>
                                      <a:rPr lang="it-IT" sz="1600" i="1" smtClean="0">
                                        <a:latin typeface="Cambria Math" panose="02040503050406030204" pitchFamily="18" charset="0"/>
                                      </a:rPr>
                                    </m:ctrlPr>
                                  </m:sSubPr>
                                  <m:e>
                                    <m:r>
                                      <a:rPr lang="it-IT" sz="1600" b="0" i="1" smtClean="0">
                                        <a:latin typeface="Cambria Math" panose="02040503050406030204" pitchFamily="18" charset="0"/>
                                      </a:rPr>
                                      <m:t>𝑘</m:t>
                                    </m:r>
                                  </m:e>
                                  <m:sub>
                                    <m:r>
                                      <a:rPr lang="it-IT" sz="1600" b="0" i="1" smtClean="0">
                                        <a:latin typeface="Cambria Math" panose="02040503050406030204" pitchFamily="18" charset="0"/>
                                      </a:rPr>
                                      <m:t>𝑚</m:t>
                                    </m:r>
                                  </m:sub>
                                </m:sSub>
                              </m:oMath>
                            </m:oMathPara>
                          </a14:m>
                          <a:endParaRPr lang="it-IT" sz="1600" dirty="0"/>
                        </a:p>
                      </a:txBody>
                      <a:tcPr anchor="ctr"/>
                    </a:tc>
                    <a:tc>
                      <a:txBody>
                        <a:bodyPr/>
                        <a:lstStyle/>
                        <a:p>
                          <a:r>
                            <a:rPr lang="it-IT" sz="1600" dirty="0"/>
                            <a:t>2,76 · 10</a:t>
                          </a:r>
                          <a:r>
                            <a:rPr lang="it-IT" sz="1600" baseline="30000" dirty="0"/>
                            <a:t>5</a:t>
                          </a:r>
                          <a:r>
                            <a:rPr lang="it-IT" sz="1600" dirty="0"/>
                            <a:t> N/m</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it-IT" sz="1600" dirty="0"/>
                        </a:p>
                      </a:txBody>
                      <a:tcPr anchor="ctr"/>
                    </a:tc>
                    <a:tc>
                      <a:txBody>
                        <a:bodyPr/>
                        <a:lstStyle/>
                        <a:p>
                          <a:endParaRPr lang="it-IT" sz="1600" dirty="0"/>
                        </a:p>
                      </a:txBody>
                      <a:tcPr anchor="ctr"/>
                    </a:tc>
                    <a:tc>
                      <a:txBody>
                        <a:bodyPr/>
                        <a:lstStyle/>
                        <a:p>
                          <a:endParaRPr lang="it-IT" sz="16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it-IT" sz="1600" dirty="0"/>
                        </a:p>
                      </a:txBody>
                      <a:tcPr anchor="ctr"/>
                    </a:tc>
                    <a:tc>
                      <a:txBody>
                        <a:bodyPr/>
                        <a:lstStyle/>
                        <a:p>
                          <a:endParaRPr lang="it-IT" sz="1600" dirty="0"/>
                        </a:p>
                      </a:txBody>
                      <a:tcPr anchor="ctr"/>
                    </a:tc>
                    <a:tc>
                      <a:txBody>
                        <a:bodyPr/>
                        <a:lstStyle/>
                        <a:p>
                          <a:endParaRPr lang="it-IT" sz="1600" dirty="0"/>
                        </a:p>
                      </a:txBody>
                      <a:tcPr anchor="ctr"/>
                    </a:tc>
                    <a:extLst>
                      <a:ext uri="{0D108BD9-81ED-4DB2-BD59-A6C34878D82A}">
                        <a16:rowId xmlns:a16="http://schemas.microsoft.com/office/drawing/2014/main" val="3421452120"/>
                      </a:ext>
                    </a:extLst>
                  </a:tr>
                  <a:tr h="370840">
                    <a:tc vMerge="1">
                      <a:txBody>
                        <a:bodyPr/>
                        <a:lstStyle/>
                        <a:p>
                          <a:endParaRPr lang="it-IT" sz="1600" dirty="0"/>
                        </a:p>
                      </a:txBody>
                      <a:tcPr/>
                    </a:tc>
                    <a:tc vMerge="1">
                      <a:txBody>
                        <a:bodyPr/>
                        <a:lstStyle/>
                        <a:p>
                          <a:endParaRPr lang="it-IT" sz="1600" dirty="0"/>
                        </a:p>
                      </a:txBody>
                      <a:tcPr/>
                    </a:tc>
                    <a:tc>
                      <a:txBody>
                        <a:bodyPr/>
                        <a:lstStyle/>
                        <a:p>
                          <a:r>
                            <a:rPr lang="it-IT" sz="1600" dirty="0"/>
                            <a:t>2,16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2,77 · 10</a:t>
                          </a:r>
                          <a:r>
                            <a:rPr lang="it-IT" sz="1600" baseline="30000" dirty="0"/>
                            <a:t>5</a:t>
                          </a:r>
                          <a:r>
                            <a:rPr lang="it-IT" sz="1600" dirty="0"/>
                            <a:t> N/m</a:t>
                          </a:r>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extLst>
                      <a:ext uri="{0D108BD9-81ED-4DB2-BD59-A6C34878D82A}">
                        <a16:rowId xmlns:a16="http://schemas.microsoft.com/office/drawing/2014/main" val="1304021643"/>
                      </a:ext>
                    </a:extLst>
                  </a:tr>
                  <a:tr h="370840">
                    <a:tc vMerge="1">
                      <a:txBody>
                        <a:bodyPr/>
                        <a:lstStyle/>
                        <a:p>
                          <a:endParaRPr lang="it-IT" sz="1600" dirty="0"/>
                        </a:p>
                      </a:txBody>
                      <a:tcPr/>
                    </a:tc>
                    <a:tc vMerge="1">
                      <a:txBody>
                        <a:bodyPr/>
                        <a:lstStyle/>
                        <a:p>
                          <a:endParaRPr lang="it-IT" sz="1600" dirty="0"/>
                        </a:p>
                      </a:txBody>
                      <a:tcPr/>
                    </a:tc>
                    <a:tc>
                      <a:txBody>
                        <a:bodyPr/>
                        <a:lstStyle/>
                        <a:p>
                          <a:r>
                            <a:rPr lang="it-IT" sz="1600" dirty="0"/>
                            <a:t>2,17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2,76 · 10</a:t>
                          </a:r>
                          <a:r>
                            <a:rPr lang="it-IT" sz="1600" baseline="30000" dirty="0"/>
                            <a:t>5</a:t>
                          </a:r>
                          <a:r>
                            <a:rPr lang="it-IT" sz="1600" dirty="0"/>
                            <a:t> N/m</a:t>
                          </a:r>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extLst>
                      <a:ext uri="{0D108BD9-81ED-4DB2-BD59-A6C34878D82A}">
                        <a16:rowId xmlns:a16="http://schemas.microsoft.com/office/drawing/2014/main" val="2664595607"/>
                      </a:ext>
                    </a:extLst>
                  </a:tr>
                  <a:tr h="370840">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-70</a:t>
                          </a:r>
                          <a:r>
                            <a:rPr lang="el-GR" sz="1600" baseline="0" dirty="0"/>
                            <a:t>μ</a:t>
                          </a:r>
                          <a:r>
                            <a:rPr lang="it-IT" sz="1600" baseline="0" dirty="0"/>
                            <a:t>m</a:t>
                          </a:r>
                          <a:endParaRPr lang="it-IT" sz="1600" dirty="0"/>
                        </a:p>
                      </a:txBody>
                      <a:tcPr anchor="ctr"/>
                    </a:tc>
                    <a:tc rowSpan="3">
                      <a:txBody>
                        <a:bodyPr/>
                        <a:lstStyle/>
                        <a:p>
                          <a14:m>
                            <m:oMathPara xmlns:m="http://schemas.openxmlformats.org/officeDocument/2006/math">
                              <m:oMathParaPr>
                                <m:jc m:val="centerGroup"/>
                              </m:oMathParaPr>
                              <m:oMath xmlns:m="http://schemas.openxmlformats.org/officeDocument/2006/math">
                                <m:sSub>
                                  <m:sSubPr>
                                    <m:ctrlPr>
                                      <a:rPr lang="it-IT" sz="1600" i="1" smtClean="0">
                                        <a:latin typeface="Cambria Math" panose="02040503050406030204" pitchFamily="18" charset="0"/>
                                      </a:rPr>
                                    </m:ctrlPr>
                                  </m:sSubPr>
                                  <m:e>
                                    <m:r>
                                      <a:rPr lang="it-IT" sz="1600" b="0" i="1" smtClean="0">
                                        <a:latin typeface="Cambria Math" panose="02040503050406030204" pitchFamily="18" charset="0"/>
                                      </a:rPr>
                                      <m:t>𝑘</m:t>
                                    </m:r>
                                  </m:e>
                                  <m:sub>
                                    <m:r>
                                      <a:rPr lang="it-IT" sz="1600" b="0" i="1" smtClean="0">
                                        <a:latin typeface="Cambria Math" panose="02040503050406030204" pitchFamily="18" charset="0"/>
                                      </a:rPr>
                                      <m:t>𝑚</m:t>
                                    </m:r>
                                  </m:sub>
                                </m:sSub>
                              </m:oMath>
                            </m:oMathPara>
                          </a14:m>
                          <a:endParaRPr lang="it-IT" sz="1600" dirty="0"/>
                        </a:p>
                      </a:txBody>
                      <a:tcPr anchor="ctr"/>
                    </a:tc>
                    <a:tc>
                      <a:txBody>
                        <a:bodyPr/>
                        <a:lstStyle/>
                        <a:p>
                          <a:r>
                            <a:rPr lang="it-IT" sz="1600" dirty="0"/>
                            <a:t>2,10 · 10</a:t>
                          </a:r>
                          <a:r>
                            <a:rPr lang="it-IT" sz="1600" baseline="30000" dirty="0"/>
                            <a:t>5</a:t>
                          </a:r>
                          <a:r>
                            <a:rPr lang="it-IT" sz="1600" dirty="0"/>
                            <a:t> N/m</a:t>
                          </a:r>
                        </a:p>
                      </a:txBody>
                      <a:tcPr anchor="ct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-70</a:t>
                          </a:r>
                          <a:r>
                            <a:rPr lang="el-GR" sz="1600" baseline="0" dirty="0"/>
                            <a:t>μ</a:t>
                          </a:r>
                          <a:r>
                            <a:rPr lang="it-IT" sz="1600" baseline="0" dirty="0"/>
                            <a:t>m</a:t>
                          </a:r>
                          <a:endParaRPr lang="it-IT" sz="1600" dirty="0"/>
                        </a:p>
                      </a:txBody>
                      <a:tcPr anchor="ctr"/>
                    </a:tc>
                    <a:tc rowSpan="3">
                      <a:txBody>
                        <a:bodyPr/>
                        <a:lstStyle/>
                        <a:p>
                          <a14:m>
                            <m:oMathPara xmlns:m="http://schemas.openxmlformats.org/officeDocument/2006/math">
                              <m:oMathParaPr>
                                <m:jc m:val="centerGroup"/>
                              </m:oMathParaPr>
                              <m:oMath xmlns:m="http://schemas.openxmlformats.org/officeDocument/2006/math">
                                <m:sSub>
                                  <m:sSubPr>
                                    <m:ctrlPr>
                                      <a:rPr lang="it-IT" sz="1600" i="1" smtClean="0">
                                        <a:latin typeface="Cambria Math" panose="02040503050406030204" pitchFamily="18" charset="0"/>
                                      </a:rPr>
                                    </m:ctrlPr>
                                  </m:sSubPr>
                                  <m:e>
                                    <m:r>
                                      <a:rPr lang="it-IT" sz="1600" b="0" i="1" smtClean="0">
                                        <a:latin typeface="Cambria Math" panose="02040503050406030204" pitchFamily="18" charset="0"/>
                                      </a:rPr>
                                      <m:t>𝑘</m:t>
                                    </m:r>
                                  </m:e>
                                  <m:sub>
                                    <m:r>
                                      <a:rPr lang="it-IT" sz="1600" b="0" i="1" smtClean="0">
                                        <a:latin typeface="Cambria Math" panose="02040503050406030204" pitchFamily="18" charset="0"/>
                                      </a:rPr>
                                      <m:t>𝑚</m:t>
                                    </m:r>
                                  </m:sub>
                                </m:sSub>
                              </m:oMath>
                            </m:oMathPara>
                          </a14:m>
                          <a:endParaRPr lang="it-IT" sz="1600" dirty="0"/>
                        </a:p>
                      </a:txBody>
                      <a:tcPr anchor="ctr"/>
                    </a:tc>
                    <a:tc>
                      <a:txBody>
                        <a:bodyPr/>
                        <a:lstStyle/>
                        <a:p>
                          <a:r>
                            <a:rPr lang="it-IT" sz="1600" dirty="0"/>
                            <a:t>2,94 · 10</a:t>
                          </a:r>
                          <a:r>
                            <a:rPr lang="it-IT" sz="1600" baseline="30000" dirty="0"/>
                            <a:t>5</a:t>
                          </a:r>
                          <a:r>
                            <a:rPr lang="it-IT" sz="1600" dirty="0"/>
                            <a:t> N/m</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it-IT" sz="1600" dirty="0"/>
                        </a:p>
                      </a:txBody>
                      <a:tcPr anchor="ctr"/>
                    </a:tc>
                    <a:tc>
                      <a:txBody>
                        <a:bodyPr/>
                        <a:lstStyle/>
                        <a:p>
                          <a:endParaRPr lang="it-IT" sz="1600" dirty="0"/>
                        </a:p>
                      </a:txBody>
                      <a:tcPr anchor="ctr"/>
                    </a:tc>
                    <a:tc>
                      <a:txBody>
                        <a:bodyPr/>
                        <a:lstStyle/>
                        <a:p>
                          <a:endParaRPr lang="it-IT" sz="16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it-IT" sz="1600" dirty="0"/>
                        </a:p>
                      </a:txBody>
                      <a:tcPr anchor="ctr"/>
                    </a:tc>
                    <a:tc>
                      <a:txBody>
                        <a:bodyPr/>
                        <a:lstStyle/>
                        <a:p>
                          <a:endParaRPr lang="it-IT" sz="1600" dirty="0"/>
                        </a:p>
                      </a:txBody>
                      <a:tcPr anchor="ctr"/>
                    </a:tc>
                    <a:tc>
                      <a:txBody>
                        <a:bodyPr/>
                        <a:lstStyle/>
                        <a:p>
                          <a:endParaRPr lang="it-IT" sz="1600" dirty="0"/>
                        </a:p>
                      </a:txBody>
                      <a:tcPr anchor="ctr"/>
                    </a:tc>
                    <a:extLst>
                      <a:ext uri="{0D108BD9-81ED-4DB2-BD59-A6C34878D82A}">
                        <a16:rowId xmlns:a16="http://schemas.microsoft.com/office/drawing/2014/main" val="1337442663"/>
                      </a:ext>
                    </a:extLst>
                  </a:tr>
                  <a:tr h="370840">
                    <a:tc vMerge="1">
                      <a:txBody>
                        <a:bodyPr/>
                        <a:lstStyle/>
                        <a:p>
                          <a:endParaRPr lang="it-IT" sz="1600" dirty="0"/>
                        </a:p>
                      </a:txBody>
                      <a:tcPr/>
                    </a:tc>
                    <a:tc vMerge="1">
                      <a:txBody>
                        <a:bodyPr/>
                        <a:lstStyle/>
                        <a:p>
                          <a:endParaRPr lang="it-IT" sz="1600" dirty="0"/>
                        </a:p>
                      </a:txBody>
                      <a:tcPr/>
                    </a:tc>
                    <a:tc>
                      <a:txBody>
                        <a:bodyPr/>
                        <a:lstStyle/>
                        <a:p>
                          <a:r>
                            <a:rPr lang="it-IT" sz="1600" dirty="0"/>
                            <a:t>2,10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2,95 · 10</a:t>
                          </a:r>
                          <a:r>
                            <a:rPr lang="it-IT" sz="1600" baseline="30000" dirty="0"/>
                            <a:t>5</a:t>
                          </a:r>
                          <a:r>
                            <a:rPr lang="it-IT" sz="1600" dirty="0"/>
                            <a:t> N/m</a:t>
                          </a:r>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extLst>
                      <a:ext uri="{0D108BD9-81ED-4DB2-BD59-A6C34878D82A}">
                        <a16:rowId xmlns:a16="http://schemas.microsoft.com/office/drawing/2014/main" val="3541790213"/>
                      </a:ext>
                    </a:extLst>
                  </a:tr>
                  <a:tr h="370840">
                    <a:tc vMerge="1">
                      <a:txBody>
                        <a:bodyPr/>
                        <a:lstStyle/>
                        <a:p>
                          <a:endParaRPr lang="it-IT" sz="1600" dirty="0"/>
                        </a:p>
                      </a:txBody>
                      <a:tcPr/>
                    </a:tc>
                    <a:tc vMerge="1">
                      <a:txBody>
                        <a:bodyPr/>
                        <a:lstStyle/>
                        <a:p>
                          <a:endParaRPr lang="it-IT" sz="1600" dirty="0"/>
                        </a:p>
                      </a:txBody>
                      <a:tcPr/>
                    </a:tc>
                    <a:tc>
                      <a:txBody>
                        <a:bodyPr/>
                        <a:lstStyle/>
                        <a:p>
                          <a:r>
                            <a:rPr lang="it-IT" sz="1600" dirty="0"/>
                            <a:t>2,11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2,94 · 10</a:t>
                          </a:r>
                          <a:r>
                            <a:rPr lang="it-IT" sz="1600" baseline="30000" dirty="0"/>
                            <a:t>5</a:t>
                          </a:r>
                          <a:r>
                            <a:rPr lang="it-IT" sz="1600" dirty="0"/>
                            <a:t> N/m</a:t>
                          </a:r>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extLst>
                      <a:ext uri="{0D108BD9-81ED-4DB2-BD59-A6C34878D82A}">
                        <a16:rowId xmlns:a16="http://schemas.microsoft.com/office/drawing/2014/main" val="2781372189"/>
                      </a:ext>
                    </a:extLst>
                  </a:tr>
                </a:tbl>
              </a:graphicData>
            </a:graphic>
          </p:graphicFrame>
        </mc:Choice>
        <mc:Fallback>
          <p:graphicFrame>
            <p:nvGraphicFramePr>
              <p:cNvPr id="3" name="Tabella 2">
                <a:extLst>
                  <a:ext uri="{FF2B5EF4-FFF2-40B4-BE49-F238E27FC236}">
                    <a16:creationId xmlns:a16="http://schemas.microsoft.com/office/drawing/2014/main" id="{C2697B7E-0CBA-4729-FC7C-9FD8D4332928}"/>
                  </a:ext>
                </a:extLst>
              </p:cNvPr>
              <p:cNvGraphicFramePr>
                <a:graphicFrameLocks noGrp="1"/>
              </p:cNvGraphicFramePr>
              <p:nvPr>
                <p:extLst>
                  <p:ext uri="{D42A27DB-BD31-4B8C-83A1-F6EECF244321}">
                    <p14:modId xmlns:p14="http://schemas.microsoft.com/office/powerpoint/2010/main" val="17634194"/>
                  </p:ext>
                </p:extLst>
              </p:nvPr>
            </p:nvGraphicFramePr>
            <p:xfrm>
              <a:off x="292847" y="473024"/>
              <a:ext cx="12902502" cy="9235440"/>
            </p:xfrm>
            <a:graphic>
              <a:graphicData uri="http://schemas.openxmlformats.org/drawingml/2006/table">
                <a:tbl>
                  <a:tblPr firstRow="1" bandRow="1">
                    <a:tableStyleId>{F5AB1C69-6EDB-4FF4-983F-18BD219EF322}</a:tableStyleId>
                  </a:tblPr>
                  <a:tblGrid>
                    <a:gridCol w="1103630">
                      <a:extLst>
                        <a:ext uri="{9D8B030D-6E8A-4147-A177-3AD203B41FA5}">
                          <a16:colId xmlns:a16="http://schemas.microsoft.com/office/drawing/2014/main" val="238034564"/>
                        </a:ext>
                      </a:extLst>
                    </a:gridCol>
                    <a:gridCol w="1318578">
                      <a:extLst>
                        <a:ext uri="{9D8B030D-6E8A-4147-A177-3AD203B41FA5}">
                          <a16:colId xmlns:a16="http://schemas.microsoft.com/office/drawing/2014/main" val="1248337293"/>
                        </a:ext>
                      </a:extLst>
                    </a:gridCol>
                    <a:gridCol w="1424305">
                      <a:extLst>
                        <a:ext uri="{9D8B030D-6E8A-4147-A177-3AD203B41FA5}">
                          <a16:colId xmlns:a16="http://schemas.microsoft.com/office/drawing/2014/main" val="2927930262"/>
                        </a:ext>
                      </a:extLst>
                    </a:gridCol>
                    <a:gridCol w="1103630">
                      <a:extLst>
                        <a:ext uri="{9D8B030D-6E8A-4147-A177-3AD203B41FA5}">
                          <a16:colId xmlns:a16="http://schemas.microsoft.com/office/drawing/2014/main" val="3790770000"/>
                        </a:ext>
                      </a:extLst>
                    </a:gridCol>
                    <a:gridCol w="490728">
                      <a:extLst>
                        <a:ext uri="{9D8B030D-6E8A-4147-A177-3AD203B41FA5}">
                          <a16:colId xmlns:a16="http://schemas.microsoft.com/office/drawing/2014/main" val="1624538617"/>
                        </a:ext>
                      </a:extLst>
                    </a:gridCol>
                    <a:gridCol w="1424305">
                      <a:extLst>
                        <a:ext uri="{9D8B030D-6E8A-4147-A177-3AD203B41FA5}">
                          <a16:colId xmlns:a16="http://schemas.microsoft.com/office/drawing/2014/main" val="173595372"/>
                        </a:ext>
                      </a:extLst>
                    </a:gridCol>
                    <a:gridCol w="1103630">
                      <a:extLst>
                        <a:ext uri="{9D8B030D-6E8A-4147-A177-3AD203B41FA5}">
                          <a16:colId xmlns:a16="http://schemas.microsoft.com/office/drawing/2014/main" val="2247776066"/>
                        </a:ext>
                      </a:extLst>
                    </a:gridCol>
                    <a:gridCol w="490728">
                      <a:extLst>
                        <a:ext uri="{9D8B030D-6E8A-4147-A177-3AD203B41FA5}">
                          <a16:colId xmlns:a16="http://schemas.microsoft.com/office/drawing/2014/main" val="2903689318"/>
                        </a:ext>
                      </a:extLst>
                    </a:gridCol>
                    <a:gridCol w="1424305">
                      <a:extLst>
                        <a:ext uri="{9D8B030D-6E8A-4147-A177-3AD203B41FA5}">
                          <a16:colId xmlns:a16="http://schemas.microsoft.com/office/drawing/2014/main" val="2100464451"/>
                        </a:ext>
                      </a:extLst>
                    </a:gridCol>
                    <a:gridCol w="1103630">
                      <a:extLst>
                        <a:ext uri="{9D8B030D-6E8A-4147-A177-3AD203B41FA5}">
                          <a16:colId xmlns:a16="http://schemas.microsoft.com/office/drawing/2014/main" val="3364335739"/>
                        </a:ext>
                      </a:extLst>
                    </a:gridCol>
                    <a:gridCol w="490728">
                      <a:extLst>
                        <a:ext uri="{9D8B030D-6E8A-4147-A177-3AD203B41FA5}">
                          <a16:colId xmlns:a16="http://schemas.microsoft.com/office/drawing/2014/main" val="105046612"/>
                        </a:ext>
                      </a:extLst>
                    </a:gridCol>
                    <a:gridCol w="1424305">
                      <a:extLst>
                        <a:ext uri="{9D8B030D-6E8A-4147-A177-3AD203B41FA5}">
                          <a16:colId xmlns:a16="http://schemas.microsoft.com/office/drawing/2014/main" val="560282290"/>
                        </a:ext>
                      </a:extLst>
                    </a:gridCol>
                  </a:tblGrid>
                  <a:tr h="370840">
                    <a:tc grid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dirty="0"/>
                            <a:t>s=50μm</a:t>
                          </a:r>
                        </a:p>
                      </a:txBody>
                      <a:tcPr/>
                    </a:tc>
                    <a:tc hMerge="1">
                      <a:txBody>
                        <a:bodyPr/>
                        <a:lstStyle/>
                        <a:p>
                          <a:endParaRPr lang="it-IT"/>
                        </a:p>
                      </a:txBody>
                      <a:tcPr/>
                    </a:tc>
                    <a:tc hMerge="1">
                      <a:txBody>
                        <a:bodyPr/>
                        <a:lstStyle/>
                        <a:p>
                          <a:endParaRPr lang="it-IT" dirty="0"/>
                        </a:p>
                      </a:txBody>
                      <a:tcPr/>
                    </a:tc>
                    <a:tc grid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dirty="0"/>
                            <a:t>s=100μm</a:t>
                          </a:r>
                        </a:p>
                      </a:txBody>
                      <a:tcPr/>
                    </a:tc>
                    <a:tc hMerge="1">
                      <a:txBody>
                        <a:bodyPr/>
                        <a:lstStyle/>
                        <a:p>
                          <a:endParaRPr lang="it-IT"/>
                        </a:p>
                      </a:txBody>
                      <a:tcPr/>
                    </a:tc>
                    <a:tc hMerge="1">
                      <a:txBody>
                        <a:bodyPr/>
                        <a:lstStyle/>
                        <a:p>
                          <a:endParaRPr lang="it-IT" dirty="0"/>
                        </a:p>
                      </a:txBody>
                      <a:tcPr/>
                    </a:tc>
                    <a:tc grid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dirty="0"/>
                            <a:t>s=120μm</a:t>
                          </a:r>
                        </a:p>
                      </a:txBody>
                      <a:tcPr/>
                    </a:tc>
                    <a:tc hMerge="1">
                      <a:txBody>
                        <a:bodyPr/>
                        <a:lstStyle/>
                        <a:p>
                          <a:endParaRPr lang="it-IT"/>
                        </a:p>
                      </a:txBody>
                      <a:tcPr/>
                    </a:tc>
                    <a:tc hMerge="1">
                      <a:txBody>
                        <a:bodyPr/>
                        <a:lstStyle/>
                        <a:p>
                          <a:endParaRPr lang="it-IT" dirty="0"/>
                        </a:p>
                      </a:txBody>
                      <a:tcPr/>
                    </a:tc>
                    <a:tc grid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dirty="0"/>
                            <a:t>s=150μm</a:t>
                          </a:r>
                        </a:p>
                      </a:txBody>
                      <a:tcPr/>
                    </a:tc>
                    <a:tc hMerge="1">
                      <a:txBody>
                        <a:bodyPr/>
                        <a:lstStyle/>
                        <a:p>
                          <a:endParaRPr lang="it-IT"/>
                        </a:p>
                      </a:txBody>
                      <a:tcPr/>
                    </a:tc>
                    <a:tc hMerge="1">
                      <a:txBody>
                        <a:bodyPr/>
                        <a:lstStyle/>
                        <a:p>
                          <a:endParaRPr lang="it-IT" dirty="0"/>
                        </a:p>
                      </a:txBody>
                      <a:tcPr/>
                    </a:tc>
                    <a:extLst>
                      <a:ext uri="{0D108BD9-81ED-4DB2-BD59-A6C34878D82A}">
                        <a16:rowId xmlns:a16="http://schemas.microsoft.com/office/drawing/2014/main" val="146460792"/>
                      </a:ext>
                    </a:extLst>
                  </a:tr>
                  <a:tr h="370840">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0</a:t>
                          </a:r>
                          <a:r>
                            <a:rPr lang="el-GR" sz="1600" baseline="0" dirty="0"/>
                            <a:t>μ</a:t>
                          </a:r>
                          <a:r>
                            <a:rPr lang="it-IT" sz="1600" baseline="0" dirty="0"/>
                            <a:t>m</a:t>
                          </a:r>
                          <a:endParaRPr lang="it-IT" sz="1600" dirty="0"/>
                        </a:p>
                      </a:txBody>
                      <a:tcPr anchor="ctr"/>
                    </a:tc>
                    <a:tc rowSpan="3">
                      <a:txBody>
                        <a:bodyPr/>
                        <a:lstStyle/>
                        <a:p>
                          <a:endParaRPr lang="it-IT"/>
                        </a:p>
                      </a:txBody>
                      <a:tcPr anchor="ctr">
                        <a:blipFill>
                          <a:blip r:embed="rId2"/>
                          <a:stretch>
                            <a:fillRect l="-84722" t="-36264" r="-798148" b="-704945"/>
                          </a:stretch>
                        </a:blipFill>
                      </a:tcPr>
                    </a:tc>
                    <a:tc>
                      <a:txBody>
                        <a:bodyPr/>
                        <a:lstStyle/>
                        <a:p>
                          <a:r>
                            <a:rPr lang="it-IT" sz="1600" dirty="0"/>
                            <a:t>3,10 · 10</a:t>
                          </a:r>
                          <a:r>
                            <a:rPr lang="it-IT" sz="1600" baseline="30000" dirty="0"/>
                            <a:t>5</a:t>
                          </a:r>
                          <a:r>
                            <a:rPr lang="it-IT" sz="1600" dirty="0"/>
                            <a:t> N/m</a:t>
                          </a:r>
                        </a:p>
                      </a:txBody>
                      <a:tcPr anchor="ct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0</a:t>
                          </a:r>
                          <a:r>
                            <a:rPr lang="el-GR" sz="1600" baseline="0" dirty="0"/>
                            <a:t>μ</a:t>
                          </a:r>
                          <a:r>
                            <a:rPr lang="it-IT" sz="1600" baseline="0" dirty="0"/>
                            <a:t>m</a:t>
                          </a:r>
                          <a:endParaRPr lang="it-IT" sz="1600" dirty="0"/>
                        </a:p>
                      </a:txBody>
                      <a:tcPr anchor="ctr"/>
                    </a:tc>
                    <a:tc rowSpan="3">
                      <a:txBody>
                        <a:bodyPr/>
                        <a:lstStyle/>
                        <a:p>
                          <a:endParaRPr lang="it-IT"/>
                        </a:p>
                      </a:txBody>
                      <a:tcPr anchor="ctr">
                        <a:blipFill>
                          <a:blip r:embed="rId2"/>
                          <a:stretch>
                            <a:fillRect l="-1004938" t="-36264" r="-1516049" b="-704945"/>
                          </a:stretch>
                        </a:blipFill>
                      </a:tcPr>
                    </a:tc>
                    <a:tc>
                      <a:txBody>
                        <a:bodyPr/>
                        <a:lstStyle/>
                        <a:p>
                          <a:r>
                            <a:rPr lang="it-IT" sz="1600" dirty="0"/>
                            <a:t>4,12 · 10</a:t>
                          </a:r>
                          <a:r>
                            <a:rPr lang="it-IT" sz="1600" baseline="30000" dirty="0"/>
                            <a:t>5</a:t>
                          </a:r>
                          <a:r>
                            <a:rPr lang="it-IT" sz="1600" dirty="0"/>
                            <a:t> N/m</a:t>
                          </a:r>
                        </a:p>
                      </a:txBody>
                      <a:tcPr anchor="ct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0</a:t>
                          </a:r>
                          <a:r>
                            <a:rPr lang="el-GR" sz="1600" baseline="0" dirty="0"/>
                            <a:t>μ</a:t>
                          </a:r>
                          <a:r>
                            <a:rPr lang="it-IT" sz="1600" baseline="0" dirty="0"/>
                            <a:t>m</a:t>
                          </a:r>
                          <a:endParaRPr lang="it-IT" sz="1600" dirty="0"/>
                        </a:p>
                      </a:txBody>
                      <a:tcPr anchor="ctr"/>
                    </a:tc>
                    <a:tc rowSpan="3">
                      <a:txBody>
                        <a:bodyPr/>
                        <a:lstStyle/>
                        <a:p>
                          <a:endParaRPr lang="it-IT"/>
                        </a:p>
                      </a:txBody>
                      <a:tcPr anchor="ctr">
                        <a:blipFill>
                          <a:blip r:embed="rId2"/>
                          <a:stretch>
                            <a:fillRect l="-1616049" t="-36264" r="-904938" b="-704945"/>
                          </a:stretch>
                        </a:blipFill>
                      </a:tcPr>
                    </a:tc>
                    <a:tc>
                      <a:txBody>
                        <a:bodyPr/>
                        <a:lstStyle/>
                        <a:p>
                          <a:r>
                            <a:rPr lang="it-IT" sz="1600" dirty="0"/>
                            <a:t>3,59 · 10</a:t>
                          </a:r>
                          <a:r>
                            <a:rPr lang="it-IT" sz="1600" baseline="30000" dirty="0"/>
                            <a:t>5</a:t>
                          </a:r>
                          <a:r>
                            <a:rPr lang="it-IT" sz="1600" dirty="0"/>
                            <a:t> N/m</a:t>
                          </a:r>
                        </a:p>
                      </a:txBody>
                      <a:tcPr anchor="ct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0</a:t>
                          </a:r>
                          <a:r>
                            <a:rPr lang="el-GR" sz="1600" baseline="0" dirty="0"/>
                            <a:t>μ</a:t>
                          </a:r>
                          <a:r>
                            <a:rPr lang="it-IT" sz="1600" baseline="0" dirty="0"/>
                            <a:t>m</a:t>
                          </a:r>
                          <a:endParaRPr lang="it-IT" sz="1600" dirty="0"/>
                        </a:p>
                      </a:txBody>
                      <a:tcPr anchor="ctr"/>
                    </a:tc>
                    <a:tc rowSpan="3">
                      <a:txBody>
                        <a:bodyPr/>
                        <a:lstStyle/>
                        <a:p>
                          <a:endParaRPr lang="it-IT"/>
                        </a:p>
                      </a:txBody>
                      <a:tcPr anchor="ctr">
                        <a:blipFill>
                          <a:blip r:embed="rId2"/>
                          <a:stretch>
                            <a:fillRect l="-2256250" t="-36264" r="-297500" b="-704945"/>
                          </a:stretch>
                        </a:blipFill>
                      </a:tcPr>
                    </a:tc>
                    <a:tc>
                      <a:txBody>
                        <a:bodyPr/>
                        <a:lstStyle/>
                        <a:p>
                          <a:r>
                            <a:rPr lang="it-IT" sz="1600" dirty="0"/>
                            <a:t>5,29 · 10</a:t>
                          </a:r>
                          <a:r>
                            <a:rPr lang="it-IT" sz="1600" baseline="30000" dirty="0"/>
                            <a:t>5</a:t>
                          </a:r>
                          <a:r>
                            <a:rPr lang="it-IT" sz="1600" dirty="0"/>
                            <a:t> N/m</a:t>
                          </a:r>
                        </a:p>
                      </a:txBody>
                      <a:tcPr anchor="ctr"/>
                    </a:tc>
                    <a:extLst>
                      <a:ext uri="{0D108BD9-81ED-4DB2-BD59-A6C34878D82A}">
                        <a16:rowId xmlns:a16="http://schemas.microsoft.com/office/drawing/2014/main" val="1676117325"/>
                      </a:ext>
                    </a:extLst>
                  </a:tr>
                  <a:tr h="370840">
                    <a:tc vMerge="1">
                      <a:txBody>
                        <a:bodyPr/>
                        <a:lstStyle/>
                        <a:p>
                          <a:endParaRPr lang="it-IT" sz="1600" dirty="0"/>
                        </a:p>
                      </a:txBody>
                      <a:tcPr/>
                    </a:tc>
                    <a:tc vMerge="1">
                      <a:txBody>
                        <a:bodyPr/>
                        <a:lstStyle/>
                        <a:p>
                          <a:endParaRPr lang="it-IT" sz="1600" dirty="0"/>
                        </a:p>
                      </a:txBody>
                      <a:tcPr/>
                    </a:tc>
                    <a:tc>
                      <a:txBody>
                        <a:bodyPr/>
                        <a:lstStyle/>
                        <a:p>
                          <a:r>
                            <a:rPr lang="it-IT" sz="1600" dirty="0"/>
                            <a:t>3,23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4,29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3,54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5,27 · 10</a:t>
                          </a:r>
                          <a:r>
                            <a:rPr lang="it-IT" sz="1600" baseline="30000" dirty="0"/>
                            <a:t>5</a:t>
                          </a:r>
                          <a:r>
                            <a:rPr lang="it-IT" sz="1600" dirty="0"/>
                            <a:t> N/m</a:t>
                          </a:r>
                        </a:p>
                      </a:txBody>
                      <a:tcPr anchor="ctr"/>
                    </a:tc>
                    <a:extLst>
                      <a:ext uri="{0D108BD9-81ED-4DB2-BD59-A6C34878D82A}">
                        <a16:rowId xmlns:a16="http://schemas.microsoft.com/office/drawing/2014/main" val="1841150212"/>
                      </a:ext>
                    </a:extLst>
                  </a:tr>
                  <a:tr h="370840">
                    <a:tc vMerge="1">
                      <a:txBody>
                        <a:bodyPr/>
                        <a:lstStyle/>
                        <a:p>
                          <a:endParaRPr lang="it-IT" sz="1600" dirty="0"/>
                        </a:p>
                      </a:txBody>
                      <a:tcPr/>
                    </a:tc>
                    <a:tc vMerge="1">
                      <a:txBody>
                        <a:bodyPr/>
                        <a:lstStyle/>
                        <a:p>
                          <a:endParaRPr lang="it-IT" sz="1600" dirty="0"/>
                        </a:p>
                      </a:txBody>
                      <a:tcPr/>
                    </a:tc>
                    <a:tc>
                      <a:txBody>
                        <a:bodyPr/>
                        <a:lstStyle/>
                        <a:p>
                          <a:r>
                            <a:rPr lang="it-IT" sz="1600" dirty="0"/>
                            <a:t>3,11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4,28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3,53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5,28 · 10</a:t>
                          </a:r>
                          <a:r>
                            <a:rPr lang="it-IT" sz="1600" baseline="30000" dirty="0"/>
                            <a:t>5</a:t>
                          </a:r>
                          <a:r>
                            <a:rPr lang="it-IT" sz="1600" dirty="0"/>
                            <a:t> N/m</a:t>
                          </a:r>
                        </a:p>
                      </a:txBody>
                      <a:tcPr anchor="ctr"/>
                    </a:tc>
                    <a:extLst>
                      <a:ext uri="{0D108BD9-81ED-4DB2-BD59-A6C34878D82A}">
                        <a16:rowId xmlns:a16="http://schemas.microsoft.com/office/drawing/2014/main" val="3624558921"/>
                      </a:ext>
                    </a:extLst>
                  </a:tr>
                  <a:tr h="370840">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-10</a:t>
                          </a:r>
                          <a:r>
                            <a:rPr lang="el-GR" sz="1600" baseline="0" dirty="0"/>
                            <a:t>μ</a:t>
                          </a:r>
                          <a:r>
                            <a:rPr lang="it-IT" sz="1600" baseline="0" dirty="0"/>
                            <a:t>m</a:t>
                          </a:r>
                          <a:endParaRPr lang="it-IT" sz="1600" dirty="0"/>
                        </a:p>
                      </a:txBody>
                      <a:tcPr anchor="ctr"/>
                    </a:tc>
                    <a:tc rowSpan="3">
                      <a:txBody>
                        <a:bodyPr/>
                        <a:lstStyle/>
                        <a:p>
                          <a:endParaRPr lang="it-IT"/>
                        </a:p>
                      </a:txBody>
                      <a:tcPr anchor="ctr">
                        <a:blipFill>
                          <a:blip r:embed="rId2"/>
                          <a:stretch>
                            <a:fillRect l="-84722" t="-135519" r="-798148" b="-601093"/>
                          </a:stretch>
                        </a:blipFill>
                      </a:tcPr>
                    </a:tc>
                    <a:tc>
                      <a:txBody>
                        <a:bodyPr/>
                        <a:lstStyle/>
                        <a:p>
                          <a:r>
                            <a:rPr lang="it-IT" sz="1600" dirty="0"/>
                            <a:t>3,10 · 10</a:t>
                          </a:r>
                          <a:r>
                            <a:rPr lang="it-IT" sz="1600" baseline="30000" dirty="0"/>
                            <a:t>5</a:t>
                          </a:r>
                          <a:r>
                            <a:rPr lang="it-IT" sz="1600" dirty="0"/>
                            <a:t> N/m</a:t>
                          </a:r>
                        </a:p>
                      </a:txBody>
                      <a:tcPr anchor="ct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-10</a:t>
                          </a:r>
                          <a:r>
                            <a:rPr lang="el-GR" sz="1600" baseline="0" dirty="0"/>
                            <a:t>μ</a:t>
                          </a:r>
                          <a:r>
                            <a:rPr lang="it-IT" sz="1600" baseline="0" dirty="0"/>
                            <a:t>m</a:t>
                          </a:r>
                          <a:endParaRPr lang="it-IT" sz="1600" dirty="0"/>
                        </a:p>
                      </a:txBody>
                      <a:tcPr anchor="ctr"/>
                    </a:tc>
                    <a:tc rowSpan="3">
                      <a:txBody>
                        <a:bodyPr/>
                        <a:lstStyle/>
                        <a:p>
                          <a:endParaRPr lang="it-IT"/>
                        </a:p>
                      </a:txBody>
                      <a:tcPr anchor="ctr">
                        <a:blipFill>
                          <a:blip r:embed="rId2"/>
                          <a:stretch>
                            <a:fillRect l="-1004938" t="-135519" r="-1516049" b="-601093"/>
                          </a:stretch>
                        </a:blipFill>
                      </a:tcPr>
                    </a:tc>
                    <a:tc>
                      <a:txBody>
                        <a:bodyPr/>
                        <a:lstStyle/>
                        <a:p>
                          <a:r>
                            <a:rPr lang="it-IT" sz="1600" dirty="0"/>
                            <a:t>4,33 · 10</a:t>
                          </a:r>
                          <a:r>
                            <a:rPr lang="it-IT" sz="1600" baseline="30000" dirty="0"/>
                            <a:t>5</a:t>
                          </a:r>
                          <a:r>
                            <a:rPr lang="it-IT" sz="1600" dirty="0"/>
                            <a:t> N/m</a:t>
                          </a:r>
                        </a:p>
                      </a:txBody>
                      <a:tcPr anchor="ct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-10</a:t>
                          </a:r>
                          <a:r>
                            <a:rPr lang="el-GR" sz="1600" baseline="0" dirty="0"/>
                            <a:t>μ</a:t>
                          </a:r>
                          <a:r>
                            <a:rPr lang="it-IT" sz="1600" baseline="0" dirty="0"/>
                            <a:t>m</a:t>
                          </a:r>
                          <a:endParaRPr lang="it-IT" sz="1600" dirty="0"/>
                        </a:p>
                      </a:txBody>
                      <a:tcPr anchor="ctr"/>
                    </a:tc>
                    <a:tc rowSpan="3">
                      <a:txBody>
                        <a:bodyPr/>
                        <a:lstStyle/>
                        <a:p>
                          <a:endParaRPr lang="it-IT"/>
                        </a:p>
                      </a:txBody>
                      <a:tcPr anchor="ctr">
                        <a:blipFill>
                          <a:blip r:embed="rId2"/>
                          <a:stretch>
                            <a:fillRect l="-1616049" t="-135519" r="-904938" b="-601093"/>
                          </a:stretch>
                        </a:blipFill>
                      </a:tcPr>
                    </a:tc>
                    <a:tc>
                      <a:txBody>
                        <a:bodyPr/>
                        <a:lstStyle/>
                        <a:p>
                          <a:r>
                            <a:rPr lang="it-IT" sz="1600" dirty="0"/>
                            <a:t>3,48 · 10</a:t>
                          </a:r>
                          <a:r>
                            <a:rPr lang="it-IT" sz="1600" baseline="30000" dirty="0"/>
                            <a:t>5</a:t>
                          </a:r>
                          <a:r>
                            <a:rPr lang="it-IT" sz="1600" dirty="0"/>
                            <a:t> N/m</a:t>
                          </a:r>
                        </a:p>
                      </a:txBody>
                      <a:tcPr anchor="ct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-10</a:t>
                          </a:r>
                          <a:r>
                            <a:rPr lang="el-GR" sz="1600" baseline="0" dirty="0"/>
                            <a:t>μ</a:t>
                          </a:r>
                          <a:r>
                            <a:rPr lang="it-IT" sz="1600" baseline="0" dirty="0"/>
                            <a:t>m</a:t>
                          </a:r>
                          <a:endParaRPr lang="it-IT" sz="1600" dirty="0"/>
                        </a:p>
                      </a:txBody>
                      <a:tcPr anchor="ctr"/>
                    </a:tc>
                    <a:tc rowSpan="3">
                      <a:txBody>
                        <a:bodyPr/>
                        <a:lstStyle/>
                        <a:p>
                          <a:endParaRPr lang="it-IT"/>
                        </a:p>
                      </a:txBody>
                      <a:tcPr anchor="ctr">
                        <a:blipFill>
                          <a:blip r:embed="rId2"/>
                          <a:stretch>
                            <a:fillRect l="-2256250" t="-135519" r="-297500" b="-601093"/>
                          </a:stretch>
                        </a:blipFill>
                      </a:tcPr>
                    </a:tc>
                    <a:tc>
                      <a:txBody>
                        <a:bodyPr/>
                        <a:lstStyle/>
                        <a:p>
                          <a:r>
                            <a:rPr lang="it-IT" sz="1600" dirty="0"/>
                            <a:t>5,17 · 10</a:t>
                          </a:r>
                          <a:r>
                            <a:rPr lang="it-IT" sz="1600" baseline="30000" dirty="0"/>
                            <a:t>5</a:t>
                          </a:r>
                          <a:r>
                            <a:rPr lang="it-IT" sz="1600" dirty="0"/>
                            <a:t> N/m</a:t>
                          </a:r>
                        </a:p>
                      </a:txBody>
                      <a:tcPr anchor="ctr"/>
                    </a:tc>
                    <a:extLst>
                      <a:ext uri="{0D108BD9-81ED-4DB2-BD59-A6C34878D82A}">
                        <a16:rowId xmlns:a16="http://schemas.microsoft.com/office/drawing/2014/main" val="1158403478"/>
                      </a:ext>
                    </a:extLst>
                  </a:tr>
                  <a:tr h="370840">
                    <a:tc vMerge="1">
                      <a:txBody>
                        <a:bodyPr/>
                        <a:lstStyle/>
                        <a:p>
                          <a:endParaRPr lang="it-IT" sz="1600" dirty="0"/>
                        </a:p>
                      </a:txBody>
                      <a:tcPr/>
                    </a:tc>
                    <a:tc vMerge="1">
                      <a:txBody>
                        <a:bodyPr/>
                        <a:lstStyle/>
                        <a:p>
                          <a:endParaRPr lang="it-IT" sz="1600" dirty="0"/>
                        </a:p>
                      </a:txBody>
                      <a:tcPr/>
                    </a:tc>
                    <a:tc>
                      <a:txBody>
                        <a:bodyPr/>
                        <a:lstStyle/>
                        <a:p>
                          <a:r>
                            <a:rPr lang="it-IT" sz="1600" dirty="0"/>
                            <a:t>3,12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4,35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3,44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5,15 · 10</a:t>
                          </a:r>
                          <a:r>
                            <a:rPr lang="it-IT" sz="1600" baseline="30000" dirty="0"/>
                            <a:t>5</a:t>
                          </a:r>
                          <a:r>
                            <a:rPr lang="it-IT" sz="1600" dirty="0"/>
                            <a:t> N/m</a:t>
                          </a:r>
                        </a:p>
                      </a:txBody>
                      <a:tcPr anchor="ctr"/>
                    </a:tc>
                    <a:extLst>
                      <a:ext uri="{0D108BD9-81ED-4DB2-BD59-A6C34878D82A}">
                        <a16:rowId xmlns:a16="http://schemas.microsoft.com/office/drawing/2014/main" val="1010429684"/>
                      </a:ext>
                    </a:extLst>
                  </a:tr>
                  <a:tr h="370840">
                    <a:tc vMerge="1">
                      <a:txBody>
                        <a:bodyPr/>
                        <a:lstStyle/>
                        <a:p>
                          <a:endParaRPr lang="it-IT" sz="1600" dirty="0"/>
                        </a:p>
                      </a:txBody>
                      <a:tcPr/>
                    </a:tc>
                    <a:tc vMerge="1">
                      <a:txBody>
                        <a:bodyPr/>
                        <a:lstStyle/>
                        <a:p>
                          <a:endParaRPr lang="it-IT" sz="1600" dirty="0"/>
                        </a:p>
                      </a:txBody>
                      <a:tcPr/>
                    </a:tc>
                    <a:tc>
                      <a:txBody>
                        <a:bodyPr/>
                        <a:lstStyle/>
                        <a:p>
                          <a:r>
                            <a:rPr lang="it-IT" sz="1600" dirty="0"/>
                            <a:t>3,10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4,37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3,44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5,13 · 10</a:t>
                          </a:r>
                          <a:r>
                            <a:rPr lang="it-IT" sz="1600" baseline="30000" dirty="0"/>
                            <a:t>5</a:t>
                          </a:r>
                          <a:r>
                            <a:rPr lang="it-IT" sz="1600" dirty="0"/>
                            <a:t> N/m</a:t>
                          </a:r>
                        </a:p>
                      </a:txBody>
                      <a:tcPr anchor="ctr"/>
                    </a:tc>
                    <a:extLst>
                      <a:ext uri="{0D108BD9-81ED-4DB2-BD59-A6C34878D82A}">
                        <a16:rowId xmlns:a16="http://schemas.microsoft.com/office/drawing/2014/main" val="2743798546"/>
                      </a:ext>
                    </a:extLst>
                  </a:tr>
                  <a:tr h="370840">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-20</a:t>
                          </a:r>
                          <a:r>
                            <a:rPr lang="el-GR" sz="1600" baseline="0" dirty="0"/>
                            <a:t>μ</a:t>
                          </a:r>
                          <a:r>
                            <a:rPr lang="it-IT" sz="1600" baseline="0" dirty="0"/>
                            <a:t>m</a:t>
                          </a:r>
                          <a:endParaRPr lang="it-IT" sz="1600" dirty="0"/>
                        </a:p>
                      </a:txBody>
                      <a:tcPr anchor="ctr"/>
                    </a:tc>
                    <a:tc rowSpan="3">
                      <a:txBody>
                        <a:bodyPr/>
                        <a:lstStyle/>
                        <a:p>
                          <a:endParaRPr lang="it-IT"/>
                        </a:p>
                      </a:txBody>
                      <a:tcPr anchor="ctr">
                        <a:blipFill>
                          <a:blip r:embed="rId2"/>
                          <a:stretch>
                            <a:fillRect l="-84722" t="-235519" r="-798148" b="-501093"/>
                          </a:stretch>
                        </a:blipFill>
                      </a:tcPr>
                    </a:tc>
                    <a:tc>
                      <a:txBody>
                        <a:bodyPr/>
                        <a:lstStyle/>
                        <a:p>
                          <a:r>
                            <a:rPr lang="it-IT" sz="1600" dirty="0"/>
                            <a:t>3,11 · 10</a:t>
                          </a:r>
                          <a:r>
                            <a:rPr lang="it-IT" sz="1600" baseline="30000" dirty="0"/>
                            <a:t>5</a:t>
                          </a:r>
                          <a:r>
                            <a:rPr lang="it-IT" sz="1600" dirty="0"/>
                            <a:t> N/m</a:t>
                          </a:r>
                        </a:p>
                      </a:txBody>
                      <a:tcPr anchor="ct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-20</a:t>
                          </a:r>
                          <a:r>
                            <a:rPr lang="el-GR" sz="1600" baseline="0" dirty="0"/>
                            <a:t>μ</a:t>
                          </a:r>
                          <a:r>
                            <a:rPr lang="it-IT" sz="1600" baseline="0" dirty="0"/>
                            <a:t>m</a:t>
                          </a:r>
                          <a:endParaRPr lang="it-IT" sz="1600" dirty="0"/>
                        </a:p>
                      </a:txBody>
                      <a:tcPr anchor="ctr"/>
                    </a:tc>
                    <a:tc rowSpan="3">
                      <a:txBody>
                        <a:bodyPr/>
                        <a:lstStyle/>
                        <a:p>
                          <a:endParaRPr lang="it-IT"/>
                        </a:p>
                      </a:txBody>
                      <a:tcPr anchor="ctr">
                        <a:blipFill>
                          <a:blip r:embed="rId2"/>
                          <a:stretch>
                            <a:fillRect l="-1004938" t="-235519" r="-1516049" b="-501093"/>
                          </a:stretch>
                        </a:blipFill>
                      </a:tcPr>
                    </a:tc>
                    <a:tc>
                      <a:txBody>
                        <a:bodyPr/>
                        <a:lstStyle/>
                        <a:p>
                          <a:r>
                            <a:rPr lang="it-IT" sz="1600" dirty="0"/>
                            <a:t>4,29 · 10</a:t>
                          </a:r>
                          <a:r>
                            <a:rPr lang="it-IT" sz="1600" baseline="30000" dirty="0"/>
                            <a:t>5</a:t>
                          </a:r>
                          <a:r>
                            <a:rPr lang="it-IT" sz="1600" dirty="0"/>
                            <a:t> N/m</a:t>
                          </a:r>
                        </a:p>
                      </a:txBody>
                      <a:tcPr anchor="ct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-20</a:t>
                          </a:r>
                          <a:r>
                            <a:rPr lang="el-GR" sz="1600" baseline="0" dirty="0"/>
                            <a:t>μ</a:t>
                          </a:r>
                          <a:r>
                            <a:rPr lang="it-IT" sz="1600" baseline="0" dirty="0"/>
                            <a:t>m</a:t>
                          </a:r>
                          <a:endParaRPr lang="it-IT" sz="1600" dirty="0"/>
                        </a:p>
                      </a:txBody>
                      <a:tcPr anchor="ctr"/>
                    </a:tc>
                    <a:tc rowSpan="3">
                      <a:txBody>
                        <a:bodyPr/>
                        <a:lstStyle/>
                        <a:p>
                          <a:endParaRPr lang="it-IT"/>
                        </a:p>
                      </a:txBody>
                      <a:tcPr anchor="ctr">
                        <a:blipFill>
                          <a:blip r:embed="rId2"/>
                          <a:stretch>
                            <a:fillRect l="-1616049" t="-235519" r="-904938" b="-501093"/>
                          </a:stretch>
                        </a:blipFill>
                      </a:tcPr>
                    </a:tc>
                    <a:tc>
                      <a:txBody>
                        <a:bodyPr/>
                        <a:lstStyle/>
                        <a:p>
                          <a:r>
                            <a:rPr lang="it-IT" sz="1600" dirty="0"/>
                            <a:t>3,36 · 10</a:t>
                          </a:r>
                          <a:r>
                            <a:rPr lang="it-IT" sz="1600" baseline="30000" dirty="0"/>
                            <a:t>5</a:t>
                          </a:r>
                          <a:r>
                            <a:rPr lang="it-IT" sz="1600" dirty="0"/>
                            <a:t> N/m</a:t>
                          </a:r>
                        </a:p>
                      </a:txBody>
                      <a:tcPr anchor="ct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-20</a:t>
                          </a:r>
                          <a:r>
                            <a:rPr lang="el-GR" sz="1600" baseline="0" dirty="0"/>
                            <a:t>μ</a:t>
                          </a:r>
                          <a:r>
                            <a:rPr lang="it-IT" sz="1600" baseline="0" dirty="0"/>
                            <a:t>m</a:t>
                          </a:r>
                          <a:endParaRPr lang="it-IT" sz="1600" dirty="0"/>
                        </a:p>
                      </a:txBody>
                      <a:tcPr anchor="ctr"/>
                    </a:tc>
                    <a:tc rowSpan="3">
                      <a:txBody>
                        <a:bodyPr/>
                        <a:lstStyle/>
                        <a:p>
                          <a:endParaRPr lang="it-IT"/>
                        </a:p>
                      </a:txBody>
                      <a:tcPr anchor="ctr">
                        <a:blipFill>
                          <a:blip r:embed="rId2"/>
                          <a:stretch>
                            <a:fillRect l="-2256250" t="-235519" r="-297500" b="-501093"/>
                          </a:stretch>
                        </a:blipFill>
                      </a:tcPr>
                    </a:tc>
                    <a:tc>
                      <a:txBody>
                        <a:bodyPr/>
                        <a:lstStyle/>
                        <a:p>
                          <a:r>
                            <a:rPr lang="it-IT" sz="1600" dirty="0"/>
                            <a:t>5,03 · 10</a:t>
                          </a:r>
                          <a:r>
                            <a:rPr lang="it-IT" sz="1600" baseline="30000" dirty="0"/>
                            <a:t>5</a:t>
                          </a:r>
                          <a:r>
                            <a:rPr lang="it-IT" sz="1600" dirty="0"/>
                            <a:t> N/m</a:t>
                          </a:r>
                        </a:p>
                      </a:txBody>
                      <a:tcPr anchor="ctr"/>
                    </a:tc>
                    <a:extLst>
                      <a:ext uri="{0D108BD9-81ED-4DB2-BD59-A6C34878D82A}">
                        <a16:rowId xmlns:a16="http://schemas.microsoft.com/office/drawing/2014/main" val="2131493858"/>
                      </a:ext>
                    </a:extLst>
                  </a:tr>
                  <a:tr h="370840">
                    <a:tc vMerge="1">
                      <a:txBody>
                        <a:bodyPr/>
                        <a:lstStyle/>
                        <a:p>
                          <a:endParaRPr lang="it-IT" sz="1600" dirty="0"/>
                        </a:p>
                      </a:txBody>
                      <a:tcPr/>
                    </a:tc>
                    <a:tc vMerge="1">
                      <a:txBody>
                        <a:bodyPr/>
                        <a:lstStyle/>
                        <a:p>
                          <a:endParaRPr lang="it-IT" sz="1600" dirty="0"/>
                        </a:p>
                      </a:txBody>
                      <a:tcPr/>
                    </a:tc>
                    <a:tc>
                      <a:txBody>
                        <a:bodyPr/>
                        <a:lstStyle/>
                        <a:p>
                          <a:r>
                            <a:rPr lang="it-IT" sz="1600" dirty="0"/>
                            <a:t>3,11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4,30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3,33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5,06 · 10</a:t>
                          </a:r>
                          <a:r>
                            <a:rPr lang="it-IT" sz="1600" baseline="30000" dirty="0"/>
                            <a:t>5</a:t>
                          </a:r>
                          <a:r>
                            <a:rPr lang="it-IT" sz="1600" dirty="0"/>
                            <a:t> N/m</a:t>
                          </a:r>
                        </a:p>
                      </a:txBody>
                      <a:tcPr anchor="ctr"/>
                    </a:tc>
                    <a:extLst>
                      <a:ext uri="{0D108BD9-81ED-4DB2-BD59-A6C34878D82A}">
                        <a16:rowId xmlns:a16="http://schemas.microsoft.com/office/drawing/2014/main" val="1898365279"/>
                      </a:ext>
                    </a:extLst>
                  </a:tr>
                  <a:tr h="370840">
                    <a:tc vMerge="1">
                      <a:txBody>
                        <a:bodyPr/>
                        <a:lstStyle/>
                        <a:p>
                          <a:endParaRPr lang="it-IT" sz="1600" dirty="0"/>
                        </a:p>
                      </a:txBody>
                      <a:tcPr/>
                    </a:tc>
                    <a:tc vMerge="1">
                      <a:txBody>
                        <a:bodyPr/>
                        <a:lstStyle/>
                        <a:p>
                          <a:endParaRPr lang="it-IT" sz="1600" dirty="0"/>
                        </a:p>
                      </a:txBody>
                      <a:tcPr/>
                    </a:tc>
                    <a:tc>
                      <a:txBody>
                        <a:bodyPr/>
                        <a:lstStyle/>
                        <a:p>
                          <a:r>
                            <a:rPr lang="it-IT" sz="1600" dirty="0"/>
                            <a:t>3,09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4,31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3,37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5,05 · 10</a:t>
                          </a:r>
                          <a:r>
                            <a:rPr lang="it-IT" sz="1600" baseline="30000" dirty="0"/>
                            <a:t>5</a:t>
                          </a:r>
                          <a:r>
                            <a:rPr lang="it-IT" sz="1600" dirty="0"/>
                            <a:t> N/m</a:t>
                          </a:r>
                        </a:p>
                      </a:txBody>
                      <a:tcPr anchor="ctr"/>
                    </a:tc>
                    <a:extLst>
                      <a:ext uri="{0D108BD9-81ED-4DB2-BD59-A6C34878D82A}">
                        <a16:rowId xmlns:a16="http://schemas.microsoft.com/office/drawing/2014/main" val="950009371"/>
                      </a:ext>
                    </a:extLst>
                  </a:tr>
                  <a:tr h="335280">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-30</a:t>
                          </a:r>
                          <a:r>
                            <a:rPr lang="el-GR" sz="1600" baseline="0" dirty="0"/>
                            <a:t>μ</a:t>
                          </a:r>
                          <a:r>
                            <a:rPr lang="it-IT" sz="1600" baseline="0" dirty="0"/>
                            <a:t>m</a:t>
                          </a:r>
                          <a:endParaRPr lang="it-IT" sz="1600" dirty="0"/>
                        </a:p>
                      </a:txBody>
                      <a:tcPr anchor="ctr"/>
                    </a:tc>
                    <a:tc rowSpan="3">
                      <a:txBody>
                        <a:bodyPr/>
                        <a:lstStyle/>
                        <a:p>
                          <a:endParaRPr lang="it-IT"/>
                        </a:p>
                      </a:txBody>
                      <a:tcPr anchor="ctr">
                        <a:blipFill>
                          <a:blip r:embed="rId2"/>
                          <a:stretch>
                            <a:fillRect l="-84722" t="-346893" r="-798148" b="-418079"/>
                          </a:stretch>
                        </a:blipFill>
                      </a:tcPr>
                    </a:tc>
                    <a:tc>
                      <a:txBody>
                        <a:bodyPr/>
                        <a:lstStyle/>
                        <a:p>
                          <a:r>
                            <a:rPr lang="it-IT" sz="1600" dirty="0"/>
                            <a:t>2,26 · 10</a:t>
                          </a:r>
                          <a:r>
                            <a:rPr lang="it-IT" sz="1600" baseline="30000" dirty="0"/>
                            <a:t>5</a:t>
                          </a:r>
                          <a:r>
                            <a:rPr lang="it-IT" sz="1600" dirty="0"/>
                            <a:t> N/m</a:t>
                          </a:r>
                        </a:p>
                      </a:txBody>
                      <a:tcPr anchor="ct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-30</a:t>
                          </a:r>
                          <a:r>
                            <a:rPr lang="el-GR" sz="1600" baseline="0" dirty="0"/>
                            <a:t>μ</a:t>
                          </a:r>
                          <a:r>
                            <a:rPr lang="it-IT" sz="1600" baseline="0" dirty="0"/>
                            <a:t>m</a:t>
                          </a:r>
                          <a:endParaRPr lang="it-IT" sz="1600" dirty="0"/>
                        </a:p>
                      </a:txBody>
                      <a:tcPr anchor="ctr"/>
                    </a:tc>
                    <a:tc rowSpan="3">
                      <a:txBody>
                        <a:bodyPr/>
                        <a:lstStyle/>
                        <a:p>
                          <a:endParaRPr lang="it-IT"/>
                        </a:p>
                      </a:txBody>
                      <a:tcPr anchor="ctr">
                        <a:blipFill>
                          <a:blip r:embed="rId2"/>
                          <a:stretch>
                            <a:fillRect l="-1004938" t="-346893" r="-1516049" b="-418079"/>
                          </a:stretch>
                        </a:blipFill>
                      </a:tcPr>
                    </a:tc>
                    <a:tc>
                      <a:txBody>
                        <a:bodyPr/>
                        <a:lstStyle/>
                        <a:p>
                          <a:r>
                            <a:rPr lang="it-IT" sz="1600" dirty="0"/>
                            <a:t>4,27 · 10</a:t>
                          </a:r>
                          <a:r>
                            <a:rPr lang="it-IT" sz="1600" baseline="30000" dirty="0"/>
                            <a:t>5</a:t>
                          </a:r>
                          <a:r>
                            <a:rPr lang="it-IT" sz="1600" dirty="0"/>
                            <a:t> N/m</a:t>
                          </a:r>
                        </a:p>
                      </a:txBody>
                      <a:tcPr anchor="ct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-30</a:t>
                          </a:r>
                          <a:r>
                            <a:rPr lang="el-GR" sz="1600" baseline="0" dirty="0"/>
                            <a:t>μ</a:t>
                          </a:r>
                          <a:r>
                            <a:rPr lang="it-IT" sz="1600" baseline="0" dirty="0"/>
                            <a:t>m</a:t>
                          </a:r>
                          <a:endParaRPr lang="it-IT" sz="1600" dirty="0"/>
                        </a:p>
                      </a:txBody>
                      <a:tcPr anchor="ctr"/>
                    </a:tc>
                    <a:tc rowSpan="3">
                      <a:txBody>
                        <a:bodyPr/>
                        <a:lstStyle/>
                        <a:p>
                          <a:endParaRPr lang="it-IT"/>
                        </a:p>
                      </a:txBody>
                      <a:tcPr anchor="ctr">
                        <a:blipFill>
                          <a:blip r:embed="rId2"/>
                          <a:stretch>
                            <a:fillRect l="-1616049" t="-346893" r="-904938" b="-418079"/>
                          </a:stretch>
                        </a:blipFill>
                      </a:tcPr>
                    </a:tc>
                    <a:tc>
                      <a:txBody>
                        <a:bodyPr/>
                        <a:lstStyle/>
                        <a:p>
                          <a:r>
                            <a:rPr lang="it-IT" sz="1600" dirty="0"/>
                            <a:t>3,27 · 10</a:t>
                          </a:r>
                          <a:r>
                            <a:rPr lang="it-IT" sz="1600" baseline="30000" dirty="0"/>
                            <a:t>5</a:t>
                          </a:r>
                          <a:r>
                            <a:rPr lang="it-IT" sz="1600" dirty="0"/>
                            <a:t> N/m</a:t>
                          </a:r>
                        </a:p>
                      </a:txBody>
                      <a:tcPr anchor="ct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-30</a:t>
                          </a:r>
                          <a:r>
                            <a:rPr lang="el-GR" sz="1600" baseline="0" dirty="0"/>
                            <a:t>μ</a:t>
                          </a:r>
                          <a:r>
                            <a:rPr lang="it-IT" sz="1600" baseline="0" dirty="0"/>
                            <a:t>m</a:t>
                          </a:r>
                          <a:endParaRPr lang="it-IT" sz="1600" dirty="0"/>
                        </a:p>
                      </a:txBody>
                      <a:tcPr anchor="ctr"/>
                    </a:tc>
                    <a:tc rowSpan="3">
                      <a:txBody>
                        <a:bodyPr/>
                        <a:lstStyle/>
                        <a:p>
                          <a:endParaRPr lang="it-IT"/>
                        </a:p>
                      </a:txBody>
                      <a:tcPr anchor="ctr">
                        <a:blipFill>
                          <a:blip r:embed="rId2"/>
                          <a:stretch>
                            <a:fillRect l="-2256250" t="-346893" r="-297500" b="-418079"/>
                          </a:stretch>
                        </a:blipFill>
                      </a:tcPr>
                    </a:tc>
                    <a:tc>
                      <a:txBody>
                        <a:bodyPr/>
                        <a:lstStyle/>
                        <a:p>
                          <a:r>
                            <a:rPr lang="it-IT" sz="1600" dirty="0"/>
                            <a:t>4,89 · 10</a:t>
                          </a:r>
                          <a:r>
                            <a:rPr lang="it-IT" sz="1600" baseline="30000" dirty="0"/>
                            <a:t>5</a:t>
                          </a:r>
                          <a:r>
                            <a:rPr lang="it-IT" sz="1600" dirty="0"/>
                            <a:t> N/m</a:t>
                          </a:r>
                        </a:p>
                      </a:txBody>
                      <a:tcPr anchor="ctr"/>
                    </a:tc>
                    <a:extLst>
                      <a:ext uri="{0D108BD9-81ED-4DB2-BD59-A6C34878D82A}">
                        <a16:rowId xmlns:a16="http://schemas.microsoft.com/office/drawing/2014/main" val="667163656"/>
                      </a:ext>
                    </a:extLst>
                  </a:tr>
                  <a:tr h="370840">
                    <a:tc vMerge="1">
                      <a:txBody>
                        <a:bodyPr/>
                        <a:lstStyle/>
                        <a:p>
                          <a:endParaRPr lang="it-IT" sz="1600" dirty="0"/>
                        </a:p>
                      </a:txBody>
                      <a:tcPr/>
                    </a:tc>
                    <a:tc vMerge="1">
                      <a:txBody>
                        <a:bodyPr/>
                        <a:lstStyle/>
                        <a:p>
                          <a:endParaRPr lang="it-IT" sz="1600" dirty="0"/>
                        </a:p>
                      </a:txBody>
                      <a:tcPr/>
                    </a:tc>
                    <a:tc>
                      <a:txBody>
                        <a:bodyPr/>
                        <a:lstStyle/>
                        <a:p>
                          <a:r>
                            <a:rPr lang="it-IT" sz="1600" dirty="0"/>
                            <a:t>2,23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4,23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3,29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4,89 · 10</a:t>
                          </a:r>
                          <a:r>
                            <a:rPr lang="it-IT" sz="1600" baseline="30000" dirty="0"/>
                            <a:t>5</a:t>
                          </a:r>
                          <a:r>
                            <a:rPr lang="it-IT" sz="1600" dirty="0"/>
                            <a:t> N/m</a:t>
                          </a:r>
                        </a:p>
                      </a:txBody>
                      <a:tcPr anchor="ctr"/>
                    </a:tc>
                    <a:extLst>
                      <a:ext uri="{0D108BD9-81ED-4DB2-BD59-A6C34878D82A}">
                        <a16:rowId xmlns:a16="http://schemas.microsoft.com/office/drawing/2014/main" val="2043473038"/>
                      </a:ext>
                    </a:extLst>
                  </a:tr>
                  <a:tr h="370840">
                    <a:tc vMerge="1">
                      <a:txBody>
                        <a:bodyPr/>
                        <a:lstStyle/>
                        <a:p>
                          <a:endParaRPr lang="it-IT" sz="1600" dirty="0"/>
                        </a:p>
                      </a:txBody>
                      <a:tcPr/>
                    </a:tc>
                    <a:tc vMerge="1">
                      <a:txBody>
                        <a:bodyPr/>
                        <a:lstStyle/>
                        <a:p>
                          <a:endParaRPr lang="it-IT" sz="1600" dirty="0"/>
                        </a:p>
                      </a:txBody>
                      <a:tcPr/>
                    </a:tc>
                    <a:tc>
                      <a:txBody>
                        <a:bodyPr/>
                        <a:lstStyle/>
                        <a:p>
                          <a:r>
                            <a:rPr lang="it-IT" sz="1600" dirty="0"/>
                            <a:t>2,23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4,22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3,29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4,91 · 10</a:t>
                          </a:r>
                          <a:r>
                            <a:rPr lang="it-IT" sz="1600" baseline="30000" dirty="0"/>
                            <a:t>5</a:t>
                          </a:r>
                          <a:r>
                            <a:rPr lang="it-IT" sz="1600" dirty="0"/>
                            <a:t> N/m</a:t>
                          </a:r>
                        </a:p>
                      </a:txBody>
                      <a:tcPr anchor="ctr"/>
                    </a:tc>
                    <a:extLst>
                      <a:ext uri="{0D108BD9-81ED-4DB2-BD59-A6C34878D82A}">
                        <a16:rowId xmlns:a16="http://schemas.microsoft.com/office/drawing/2014/main" val="1852234927"/>
                      </a:ext>
                    </a:extLst>
                  </a:tr>
                  <a:tr h="370840">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-40</a:t>
                          </a:r>
                          <a:r>
                            <a:rPr lang="el-GR" sz="1600" baseline="0" dirty="0"/>
                            <a:t>μ</a:t>
                          </a:r>
                          <a:r>
                            <a:rPr lang="it-IT" sz="1600" baseline="0" dirty="0"/>
                            <a:t>m</a:t>
                          </a:r>
                          <a:endParaRPr lang="it-IT" sz="1600" dirty="0"/>
                        </a:p>
                      </a:txBody>
                      <a:tcPr anchor="ctr"/>
                    </a:tc>
                    <a:tc rowSpan="3">
                      <a:txBody>
                        <a:bodyPr/>
                        <a:lstStyle/>
                        <a:p>
                          <a:endParaRPr lang="it-IT"/>
                        </a:p>
                      </a:txBody>
                      <a:tcPr anchor="ctr">
                        <a:blipFill>
                          <a:blip r:embed="rId2"/>
                          <a:stretch>
                            <a:fillRect l="-84722" t="-434615" r="-798148" b="-306593"/>
                          </a:stretch>
                        </a:blipFill>
                      </a:tcPr>
                    </a:tc>
                    <a:tc>
                      <a:txBody>
                        <a:bodyPr/>
                        <a:lstStyle/>
                        <a:p>
                          <a:r>
                            <a:rPr lang="it-IT" sz="1600" dirty="0"/>
                            <a:t>2,23 · 10</a:t>
                          </a:r>
                          <a:r>
                            <a:rPr lang="it-IT" sz="1600" baseline="30000" dirty="0"/>
                            <a:t>5</a:t>
                          </a:r>
                          <a:r>
                            <a:rPr lang="it-IT" sz="1600" dirty="0"/>
                            <a:t> N/m</a:t>
                          </a:r>
                        </a:p>
                      </a:txBody>
                      <a:tcPr anchor="ct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-40</a:t>
                          </a:r>
                          <a:r>
                            <a:rPr lang="el-GR" sz="1600" baseline="0" dirty="0"/>
                            <a:t>μ</a:t>
                          </a:r>
                          <a:r>
                            <a:rPr lang="it-IT" sz="1600" baseline="0" dirty="0"/>
                            <a:t>m</a:t>
                          </a:r>
                          <a:endParaRPr lang="it-IT" sz="1600" dirty="0"/>
                        </a:p>
                      </a:txBody>
                      <a:tcPr anchor="ctr"/>
                    </a:tc>
                    <a:tc rowSpan="3">
                      <a:txBody>
                        <a:bodyPr/>
                        <a:lstStyle/>
                        <a:p>
                          <a:endParaRPr lang="it-IT"/>
                        </a:p>
                      </a:txBody>
                      <a:tcPr anchor="ctr">
                        <a:blipFill>
                          <a:blip r:embed="rId2"/>
                          <a:stretch>
                            <a:fillRect l="-1004938" t="-434615" r="-1516049" b="-306593"/>
                          </a:stretch>
                        </a:blipFill>
                      </a:tcPr>
                    </a:tc>
                    <a:tc>
                      <a:txBody>
                        <a:bodyPr/>
                        <a:lstStyle/>
                        <a:p>
                          <a:r>
                            <a:rPr lang="it-IT" sz="1600" dirty="0"/>
                            <a:t>4,15 · 10</a:t>
                          </a:r>
                          <a:r>
                            <a:rPr lang="it-IT" sz="1600" baseline="30000" dirty="0"/>
                            <a:t>5</a:t>
                          </a:r>
                          <a:r>
                            <a:rPr lang="it-IT" sz="1600" dirty="0"/>
                            <a:t> N/m</a:t>
                          </a:r>
                        </a:p>
                      </a:txBody>
                      <a:tcPr anchor="ct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-40</a:t>
                          </a:r>
                          <a:r>
                            <a:rPr lang="el-GR" sz="1600" baseline="0" dirty="0"/>
                            <a:t>μ</a:t>
                          </a:r>
                          <a:r>
                            <a:rPr lang="it-IT" sz="1600" baseline="0" dirty="0"/>
                            <a:t>m</a:t>
                          </a:r>
                          <a:endParaRPr lang="it-IT" sz="1600" dirty="0"/>
                        </a:p>
                      </a:txBody>
                      <a:tcPr anchor="ctr"/>
                    </a:tc>
                    <a:tc rowSpan="3">
                      <a:txBody>
                        <a:bodyPr/>
                        <a:lstStyle/>
                        <a:p>
                          <a:endParaRPr lang="it-IT"/>
                        </a:p>
                      </a:txBody>
                      <a:tcPr anchor="ctr">
                        <a:blipFill>
                          <a:blip r:embed="rId2"/>
                          <a:stretch>
                            <a:fillRect l="-1616049" t="-434615" r="-904938" b="-306593"/>
                          </a:stretch>
                        </a:blipFill>
                      </a:tcPr>
                    </a:tc>
                    <a:tc>
                      <a:txBody>
                        <a:bodyPr/>
                        <a:lstStyle/>
                        <a:p>
                          <a:r>
                            <a:rPr lang="it-IT" sz="1600" dirty="0"/>
                            <a:t>3,23 · 10</a:t>
                          </a:r>
                          <a:r>
                            <a:rPr lang="it-IT" sz="1600" baseline="30000" dirty="0"/>
                            <a:t>5</a:t>
                          </a:r>
                          <a:r>
                            <a:rPr lang="it-IT" sz="1600" dirty="0"/>
                            <a:t> N/m</a:t>
                          </a:r>
                        </a:p>
                      </a:txBody>
                      <a:tcPr anchor="ct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-40</a:t>
                          </a:r>
                          <a:r>
                            <a:rPr lang="el-GR" sz="1600" baseline="0" dirty="0"/>
                            <a:t>μ</a:t>
                          </a:r>
                          <a:r>
                            <a:rPr lang="it-IT" sz="1600" baseline="0" dirty="0"/>
                            <a:t>m</a:t>
                          </a:r>
                          <a:endParaRPr lang="it-IT" sz="1600" dirty="0"/>
                        </a:p>
                      </a:txBody>
                      <a:tcPr anchor="ctr"/>
                    </a:tc>
                    <a:tc rowSpan="3">
                      <a:txBody>
                        <a:bodyPr/>
                        <a:lstStyle/>
                        <a:p>
                          <a:endParaRPr lang="it-IT"/>
                        </a:p>
                      </a:txBody>
                      <a:tcPr anchor="ctr">
                        <a:blipFill>
                          <a:blip r:embed="rId2"/>
                          <a:stretch>
                            <a:fillRect l="-2256250" t="-434615" r="-297500" b="-306593"/>
                          </a:stretch>
                        </a:blipFill>
                      </a:tcPr>
                    </a:tc>
                    <a:tc>
                      <a:txBody>
                        <a:bodyPr/>
                        <a:lstStyle/>
                        <a:p>
                          <a:r>
                            <a:rPr lang="it-IT" sz="1600" dirty="0"/>
                            <a:t>4,79 · 10</a:t>
                          </a:r>
                          <a:r>
                            <a:rPr lang="it-IT" sz="1600" baseline="30000" dirty="0"/>
                            <a:t>5</a:t>
                          </a:r>
                          <a:r>
                            <a:rPr lang="it-IT" sz="1600" dirty="0"/>
                            <a:t> N/m</a:t>
                          </a:r>
                        </a:p>
                      </a:txBody>
                      <a:tcPr anchor="ctr"/>
                    </a:tc>
                    <a:extLst>
                      <a:ext uri="{0D108BD9-81ED-4DB2-BD59-A6C34878D82A}">
                        <a16:rowId xmlns:a16="http://schemas.microsoft.com/office/drawing/2014/main" val="3989967935"/>
                      </a:ext>
                    </a:extLst>
                  </a:tr>
                  <a:tr h="370840">
                    <a:tc vMerge="1">
                      <a:txBody>
                        <a:bodyPr/>
                        <a:lstStyle/>
                        <a:p>
                          <a:endParaRPr lang="it-IT" sz="1600" dirty="0"/>
                        </a:p>
                      </a:txBody>
                      <a:tcPr/>
                    </a:tc>
                    <a:tc vMerge="1">
                      <a:txBody>
                        <a:bodyPr/>
                        <a:lstStyle/>
                        <a:p>
                          <a:endParaRPr lang="it-IT" sz="1600" dirty="0"/>
                        </a:p>
                      </a:txBody>
                      <a:tcPr/>
                    </a:tc>
                    <a:tc>
                      <a:txBody>
                        <a:bodyPr/>
                        <a:lstStyle/>
                        <a:p>
                          <a:r>
                            <a:rPr lang="it-IT" sz="1600" dirty="0"/>
                            <a:t>2,21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4,10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3,22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4,79 · 10</a:t>
                          </a:r>
                          <a:r>
                            <a:rPr lang="it-IT" sz="1600" baseline="30000" dirty="0"/>
                            <a:t>5</a:t>
                          </a:r>
                          <a:r>
                            <a:rPr lang="it-IT" sz="1600" dirty="0"/>
                            <a:t> N/m</a:t>
                          </a:r>
                        </a:p>
                      </a:txBody>
                      <a:tcPr anchor="ctr"/>
                    </a:tc>
                    <a:extLst>
                      <a:ext uri="{0D108BD9-81ED-4DB2-BD59-A6C34878D82A}">
                        <a16:rowId xmlns:a16="http://schemas.microsoft.com/office/drawing/2014/main" val="1949131281"/>
                      </a:ext>
                    </a:extLst>
                  </a:tr>
                  <a:tr h="370840">
                    <a:tc vMerge="1">
                      <a:txBody>
                        <a:bodyPr/>
                        <a:lstStyle/>
                        <a:p>
                          <a:endParaRPr lang="it-IT" sz="1600" dirty="0"/>
                        </a:p>
                      </a:txBody>
                      <a:tcPr/>
                    </a:tc>
                    <a:tc vMerge="1">
                      <a:txBody>
                        <a:bodyPr/>
                        <a:lstStyle/>
                        <a:p>
                          <a:endParaRPr lang="it-IT" sz="1600" dirty="0"/>
                        </a:p>
                      </a:txBody>
                      <a:tcPr/>
                    </a:tc>
                    <a:tc>
                      <a:txBody>
                        <a:bodyPr/>
                        <a:lstStyle/>
                        <a:p>
                          <a:r>
                            <a:rPr lang="it-IT" sz="1600" dirty="0"/>
                            <a:t>2,22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4,13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3,23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4,77 · 10</a:t>
                          </a:r>
                          <a:r>
                            <a:rPr lang="it-IT" sz="1600" baseline="30000" dirty="0"/>
                            <a:t>5</a:t>
                          </a:r>
                          <a:r>
                            <a:rPr lang="it-IT" sz="1600" dirty="0"/>
                            <a:t> N/m</a:t>
                          </a:r>
                        </a:p>
                      </a:txBody>
                      <a:tcPr anchor="ctr"/>
                    </a:tc>
                    <a:extLst>
                      <a:ext uri="{0D108BD9-81ED-4DB2-BD59-A6C34878D82A}">
                        <a16:rowId xmlns:a16="http://schemas.microsoft.com/office/drawing/2014/main" val="3208323823"/>
                      </a:ext>
                    </a:extLst>
                  </a:tr>
                  <a:tr h="370840">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-50</a:t>
                          </a:r>
                          <a:r>
                            <a:rPr lang="el-GR" sz="1600" baseline="0" dirty="0"/>
                            <a:t>μ</a:t>
                          </a:r>
                          <a:r>
                            <a:rPr lang="it-IT" sz="1600" baseline="0" dirty="0"/>
                            <a:t>m</a:t>
                          </a:r>
                          <a:endParaRPr lang="it-IT" sz="1600" dirty="0"/>
                        </a:p>
                      </a:txBody>
                      <a:tcPr anchor="ctr"/>
                    </a:tc>
                    <a:tc rowSpan="3">
                      <a:txBody>
                        <a:bodyPr/>
                        <a:lstStyle/>
                        <a:p>
                          <a:endParaRPr lang="it-IT"/>
                        </a:p>
                      </a:txBody>
                      <a:tcPr anchor="ctr">
                        <a:blipFill>
                          <a:blip r:embed="rId2"/>
                          <a:stretch>
                            <a:fillRect l="-84722" t="-531694" r="-798148" b="-204918"/>
                          </a:stretch>
                        </a:blipFill>
                      </a:tcPr>
                    </a:tc>
                    <a:tc>
                      <a:txBody>
                        <a:bodyPr/>
                        <a:lstStyle/>
                        <a:p>
                          <a:r>
                            <a:rPr lang="it-IT" sz="1600" dirty="0"/>
                            <a:t>2,20 · 10</a:t>
                          </a:r>
                          <a:r>
                            <a:rPr lang="it-IT" sz="1600" baseline="30000" dirty="0"/>
                            <a:t>5</a:t>
                          </a:r>
                          <a:r>
                            <a:rPr lang="it-IT" sz="1600" dirty="0"/>
                            <a:t> N/m</a:t>
                          </a:r>
                        </a:p>
                      </a:txBody>
                      <a:tcPr anchor="ct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-50</a:t>
                          </a:r>
                          <a:r>
                            <a:rPr lang="el-GR" sz="1600" baseline="0" dirty="0"/>
                            <a:t>μ</a:t>
                          </a:r>
                          <a:r>
                            <a:rPr lang="it-IT" sz="1600" baseline="0" dirty="0"/>
                            <a:t>m</a:t>
                          </a:r>
                          <a:endParaRPr lang="it-IT" sz="1600" dirty="0"/>
                        </a:p>
                      </a:txBody>
                      <a:tcPr anchor="ctr"/>
                    </a:tc>
                    <a:tc rowSpan="3">
                      <a:txBody>
                        <a:bodyPr/>
                        <a:lstStyle/>
                        <a:p>
                          <a:endParaRPr lang="it-IT"/>
                        </a:p>
                      </a:txBody>
                      <a:tcPr anchor="ctr">
                        <a:blipFill>
                          <a:blip r:embed="rId2"/>
                          <a:stretch>
                            <a:fillRect l="-1004938" t="-531694" r="-1516049" b="-204918"/>
                          </a:stretch>
                        </a:blipFill>
                      </a:tcPr>
                    </a:tc>
                    <a:tc>
                      <a:txBody>
                        <a:bodyPr/>
                        <a:lstStyle/>
                        <a:p>
                          <a:r>
                            <a:rPr lang="it-IT" sz="1600" dirty="0"/>
                            <a:t>2,77 · 10</a:t>
                          </a:r>
                          <a:r>
                            <a:rPr lang="it-IT" sz="1600" baseline="30000" dirty="0"/>
                            <a:t>5</a:t>
                          </a:r>
                          <a:r>
                            <a:rPr lang="it-IT" sz="1600" dirty="0"/>
                            <a:t> N/m</a:t>
                          </a:r>
                        </a:p>
                      </a:txBody>
                      <a:tcPr anchor="ct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-50</a:t>
                          </a:r>
                          <a:r>
                            <a:rPr lang="el-GR" sz="1600" baseline="0" dirty="0"/>
                            <a:t>μ</a:t>
                          </a:r>
                          <a:r>
                            <a:rPr lang="it-IT" sz="1600" baseline="0" dirty="0"/>
                            <a:t>m</a:t>
                          </a:r>
                          <a:endParaRPr lang="it-IT" sz="1600" dirty="0"/>
                        </a:p>
                      </a:txBody>
                      <a:tcPr anchor="ctr"/>
                    </a:tc>
                    <a:tc rowSpan="3">
                      <a:txBody>
                        <a:bodyPr/>
                        <a:lstStyle/>
                        <a:p>
                          <a:endParaRPr lang="it-IT"/>
                        </a:p>
                      </a:txBody>
                      <a:tcPr anchor="ctr">
                        <a:blipFill>
                          <a:blip r:embed="rId2"/>
                          <a:stretch>
                            <a:fillRect l="-1616049" t="-531694" r="-904938" b="-204918"/>
                          </a:stretch>
                        </a:blipFill>
                      </a:tcPr>
                    </a:tc>
                    <a:tc>
                      <a:txBody>
                        <a:bodyPr/>
                        <a:lstStyle/>
                        <a:p>
                          <a:r>
                            <a:rPr lang="it-IT" sz="1600" dirty="0"/>
                            <a:t>3,16 · 10</a:t>
                          </a:r>
                          <a:r>
                            <a:rPr lang="it-IT" sz="1600" baseline="30000" dirty="0"/>
                            <a:t>5</a:t>
                          </a:r>
                          <a:r>
                            <a:rPr lang="it-IT" sz="1600" dirty="0"/>
                            <a:t> N/m</a:t>
                          </a:r>
                        </a:p>
                      </a:txBody>
                      <a:tcPr anchor="ct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-50</a:t>
                          </a:r>
                          <a:r>
                            <a:rPr lang="el-GR" sz="1600" baseline="0" dirty="0"/>
                            <a:t>μ</a:t>
                          </a:r>
                          <a:r>
                            <a:rPr lang="it-IT" sz="1600" baseline="0" dirty="0"/>
                            <a:t>m</a:t>
                          </a:r>
                          <a:endParaRPr lang="it-IT" sz="1600" dirty="0"/>
                        </a:p>
                      </a:txBody>
                      <a:tcPr anchor="ctr"/>
                    </a:tc>
                    <a:tc rowSpan="3">
                      <a:txBody>
                        <a:bodyPr/>
                        <a:lstStyle/>
                        <a:p>
                          <a:endParaRPr lang="it-IT"/>
                        </a:p>
                      </a:txBody>
                      <a:tcPr anchor="ctr">
                        <a:blipFill>
                          <a:blip r:embed="rId2"/>
                          <a:stretch>
                            <a:fillRect l="-2256250" t="-531694" r="-297500" b="-204918"/>
                          </a:stretch>
                        </a:blipFill>
                      </a:tcPr>
                    </a:tc>
                    <a:tc>
                      <a:txBody>
                        <a:bodyPr/>
                        <a:lstStyle/>
                        <a:p>
                          <a:r>
                            <a:rPr lang="it-IT" sz="1600" dirty="0"/>
                            <a:t>4,70 · 10</a:t>
                          </a:r>
                          <a:r>
                            <a:rPr lang="it-IT" sz="1600" baseline="30000" dirty="0"/>
                            <a:t>5</a:t>
                          </a:r>
                          <a:r>
                            <a:rPr lang="it-IT" sz="1600" dirty="0"/>
                            <a:t> N/m</a:t>
                          </a:r>
                        </a:p>
                      </a:txBody>
                      <a:tcPr anchor="ctr"/>
                    </a:tc>
                    <a:extLst>
                      <a:ext uri="{0D108BD9-81ED-4DB2-BD59-A6C34878D82A}">
                        <a16:rowId xmlns:a16="http://schemas.microsoft.com/office/drawing/2014/main" val="789330415"/>
                      </a:ext>
                    </a:extLst>
                  </a:tr>
                  <a:tr h="370840">
                    <a:tc vMerge="1">
                      <a:txBody>
                        <a:bodyPr/>
                        <a:lstStyle/>
                        <a:p>
                          <a:endParaRPr lang="it-IT" sz="1600" dirty="0"/>
                        </a:p>
                      </a:txBody>
                      <a:tcPr/>
                    </a:tc>
                    <a:tc vMerge="1">
                      <a:txBody>
                        <a:bodyPr/>
                        <a:lstStyle/>
                        <a:p>
                          <a:endParaRPr lang="it-IT" sz="1600" dirty="0"/>
                        </a:p>
                      </a:txBody>
                      <a:tcPr/>
                    </a:tc>
                    <a:tc>
                      <a:txBody>
                        <a:bodyPr/>
                        <a:lstStyle/>
                        <a:p>
                          <a:r>
                            <a:rPr lang="it-IT" sz="1600" dirty="0"/>
                            <a:t>2,20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2,77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3,21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4,73 · 10</a:t>
                          </a:r>
                          <a:r>
                            <a:rPr lang="it-IT" sz="1600" baseline="30000" dirty="0"/>
                            <a:t>5</a:t>
                          </a:r>
                          <a:r>
                            <a:rPr lang="it-IT" sz="1600" dirty="0"/>
                            <a:t> N/m</a:t>
                          </a:r>
                        </a:p>
                      </a:txBody>
                      <a:tcPr anchor="ctr"/>
                    </a:tc>
                    <a:extLst>
                      <a:ext uri="{0D108BD9-81ED-4DB2-BD59-A6C34878D82A}">
                        <a16:rowId xmlns:a16="http://schemas.microsoft.com/office/drawing/2014/main" val="46824812"/>
                      </a:ext>
                    </a:extLst>
                  </a:tr>
                  <a:tr h="370840">
                    <a:tc vMerge="1">
                      <a:txBody>
                        <a:bodyPr/>
                        <a:lstStyle/>
                        <a:p>
                          <a:endParaRPr lang="it-IT" sz="1600" dirty="0"/>
                        </a:p>
                      </a:txBody>
                      <a:tcPr/>
                    </a:tc>
                    <a:tc vMerge="1">
                      <a:txBody>
                        <a:bodyPr/>
                        <a:lstStyle/>
                        <a:p>
                          <a:endParaRPr lang="it-IT" sz="1600" dirty="0"/>
                        </a:p>
                      </a:txBody>
                      <a:tcPr/>
                    </a:tc>
                    <a:tc>
                      <a:txBody>
                        <a:bodyPr/>
                        <a:lstStyle/>
                        <a:p>
                          <a:r>
                            <a:rPr lang="it-IT" sz="1600" dirty="0"/>
                            <a:t>2,19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2,77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3,22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4,70 · 10</a:t>
                          </a:r>
                          <a:r>
                            <a:rPr lang="it-IT" sz="1600" baseline="30000" dirty="0"/>
                            <a:t>5</a:t>
                          </a:r>
                          <a:r>
                            <a:rPr lang="it-IT" sz="1600" dirty="0"/>
                            <a:t> N/m</a:t>
                          </a:r>
                        </a:p>
                      </a:txBody>
                      <a:tcPr anchor="ctr"/>
                    </a:tc>
                    <a:extLst>
                      <a:ext uri="{0D108BD9-81ED-4DB2-BD59-A6C34878D82A}">
                        <a16:rowId xmlns:a16="http://schemas.microsoft.com/office/drawing/2014/main" val="1382634401"/>
                      </a:ext>
                    </a:extLst>
                  </a:tr>
                  <a:tr h="370840">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-60</a:t>
                          </a:r>
                          <a:r>
                            <a:rPr lang="el-GR" sz="1600" baseline="0" dirty="0"/>
                            <a:t>μ</a:t>
                          </a:r>
                          <a:r>
                            <a:rPr lang="it-IT" sz="1600" baseline="0" dirty="0"/>
                            <a:t>m</a:t>
                          </a:r>
                          <a:endParaRPr lang="it-IT" sz="1600" dirty="0"/>
                        </a:p>
                      </a:txBody>
                      <a:tcPr anchor="ctr"/>
                    </a:tc>
                    <a:tc rowSpan="3">
                      <a:txBody>
                        <a:bodyPr/>
                        <a:lstStyle/>
                        <a:p>
                          <a:endParaRPr lang="it-IT"/>
                        </a:p>
                      </a:txBody>
                      <a:tcPr anchor="ctr">
                        <a:blipFill>
                          <a:blip r:embed="rId2"/>
                          <a:stretch>
                            <a:fillRect l="-84722" t="-635165" r="-798148" b="-106044"/>
                          </a:stretch>
                        </a:blipFill>
                      </a:tcPr>
                    </a:tc>
                    <a:tc>
                      <a:txBody>
                        <a:bodyPr/>
                        <a:lstStyle/>
                        <a:p>
                          <a:r>
                            <a:rPr lang="it-IT" sz="1600" dirty="0"/>
                            <a:t>2,16 · 10</a:t>
                          </a:r>
                          <a:r>
                            <a:rPr lang="it-IT" sz="1600" baseline="30000" dirty="0"/>
                            <a:t>5</a:t>
                          </a:r>
                          <a:r>
                            <a:rPr lang="it-IT" sz="1600" dirty="0"/>
                            <a:t> N/m</a:t>
                          </a:r>
                        </a:p>
                      </a:txBody>
                      <a:tcPr anchor="ct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-60</a:t>
                          </a:r>
                          <a:r>
                            <a:rPr lang="el-GR" sz="1600" baseline="0" dirty="0"/>
                            <a:t>μ</a:t>
                          </a:r>
                          <a:r>
                            <a:rPr lang="it-IT" sz="1600" baseline="0" dirty="0"/>
                            <a:t>m</a:t>
                          </a:r>
                          <a:endParaRPr lang="it-IT" sz="1600" dirty="0"/>
                        </a:p>
                      </a:txBody>
                      <a:tcPr anchor="ctr"/>
                    </a:tc>
                    <a:tc rowSpan="3">
                      <a:txBody>
                        <a:bodyPr/>
                        <a:lstStyle/>
                        <a:p>
                          <a:endParaRPr lang="it-IT"/>
                        </a:p>
                      </a:txBody>
                      <a:tcPr anchor="ctr">
                        <a:blipFill>
                          <a:blip r:embed="rId2"/>
                          <a:stretch>
                            <a:fillRect l="-1004938" t="-635165" r="-1516049" b="-106044"/>
                          </a:stretch>
                        </a:blipFill>
                      </a:tcPr>
                    </a:tc>
                    <a:tc>
                      <a:txBody>
                        <a:bodyPr/>
                        <a:lstStyle/>
                        <a:p>
                          <a:r>
                            <a:rPr lang="it-IT" sz="1600" dirty="0"/>
                            <a:t>2,76 · 10</a:t>
                          </a:r>
                          <a:r>
                            <a:rPr lang="it-IT" sz="1600" baseline="30000" dirty="0"/>
                            <a:t>5</a:t>
                          </a:r>
                          <a:r>
                            <a:rPr lang="it-IT" sz="1600" dirty="0"/>
                            <a:t> N/m</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it-IT" sz="1600" dirty="0"/>
                        </a:p>
                      </a:txBody>
                      <a:tcPr anchor="ctr"/>
                    </a:tc>
                    <a:tc>
                      <a:txBody>
                        <a:bodyPr/>
                        <a:lstStyle/>
                        <a:p>
                          <a:endParaRPr lang="it-IT" sz="1600" dirty="0"/>
                        </a:p>
                      </a:txBody>
                      <a:tcPr anchor="ctr"/>
                    </a:tc>
                    <a:tc>
                      <a:txBody>
                        <a:bodyPr/>
                        <a:lstStyle/>
                        <a:p>
                          <a:endParaRPr lang="it-IT" sz="16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it-IT" sz="1600" dirty="0"/>
                        </a:p>
                      </a:txBody>
                      <a:tcPr anchor="ctr"/>
                    </a:tc>
                    <a:tc>
                      <a:txBody>
                        <a:bodyPr/>
                        <a:lstStyle/>
                        <a:p>
                          <a:endParaRPr lang="it-IT" sz="1600" dirty="0"/>
                        </a:p>
                      </a:txBody>
                      <a:tcPr anchor="ctr"/>
                    </a:tc>
                    <a:tc>
                      <a:txBody>
                        <a:bodyPr/>
                        <a:lstStyle/>
                        <a:p>
                          <a:endParaRPr lang="it-IT" sz="1600" dirty="0"/>
                        </a:p>
                      </a:txBody>
                      <a:tcPr anchor="ctr"/>
                    </a:tc>
                    <a:extLst>
                      <a:ext uri="{0D108BD9-81ED-4DB2-BD59-A6C34878D82A}">
                        <a16:rowId xmlns:a16="http://schemas.microsoft.com/office/drawing/2014/main" val="3421452120"/>
                      </a:ext>
                    </a:extLst>
                  </a:tr>
                  <a:tr h="370840">
                    <a:tc vMerge="1">
                      <a:txBody>
                        <a:bodyPr/>
                        <a:lstStyle/>
                        <a:p>
                          <a:endParaRPr lang="it-IT" sz="1600" dirty="0"/>
                        </a:p>
                      </a:txBody>
                      <a:tcPr/>
                    </a:tc>
                    <a:tc vMerge="1">
                      <a:txBody>
                        <a:bodyPr/>
                        <a:lstStyle/>
                        <a:p>
                          <a:endParaRPr lang="it-IT" sz="1600" dirty="0"/>
                        </a:p>
                      </a:txBody>
                      <a:tcPr/>
                    </a:tc>
                    <a:tc>
                      <a:txBody>
                        <a:bodyPr/>
                        <a:lstStyle/>
                        <a:p>
                          <a:r>
                            <a:rPr lang="it-IT" sz="1600" dirty="0"/>
                            <a:t>2,16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2,77 · 10</a:t>
                          </a:r>
                          <a:r>
                            <a:rPr lang="it-IT" sz="1600" baseline="30000" dirty="0"/>
                            <a:t>5</a:t>
                          </a:r>
                          <a:r>
                            <a:rPr lang="it-IT" sz="1600" dirty="0"/>
                            <a:t> N/m</a:t>
                          </a:r>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extLst>
                      <a:ext uri="{0D108BD9-81ED-4DB2-BD59-A6C34878D82A}">
                        <a16:rowId xmlns:a16="http://schemas.microsoft.com/office/drawing/2014/main" val="1304021643"/>
                      </a:ext>
                    </a:extLst>
                  </a:tr>
                  <a:tr h="370840">
                    <a:tc vMerge="1">
                      <a:txBody>
                        <a:bodyPr/>
                        <a:lstStyle/>
                        <a:p>
                          <a:endParaRPr lang="it-IT" sz="1600" dirty="0"/>
                        </a:p>
                      </a:txBody>
                      <a:tcPr/>
                    </a:tc>
                    <a:tc vMerge="1">
                      <a:txBody>
                        <a:bodyPr/>
                        <a:lstStyle/>
                        <a:p>
                          <a:endParaRPr lang="it-IT" sz="1600" dirty="0"/>
                        </a:p>
                      </a:txBody>
                      <a:tcPr/>
                    </a:tc>
                    <a:tc>
                      <a:txBody>
                        <a:bodyPr/>
                        <a:lstStyle/>
                        <a:p>
                          <a:r>
                            <a:rPr lang="it-IT" sz="1600" dirty="0"/>
                            <a:t>2,17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2,76 · 10</a:t>
                          </a:r>
                          <a:r>
                            <a:rPr lang="it-IT" sz="1600" baseline="30000" dirty="0"/>
                            <a:t>5</a:t>
                          </a:r>
                          <a:r>
                            <a:rPr lang="it-IT" sz="1600" dirty="0"/>
                            <a:t> N/m</a:t>
                          </a:r>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extLst>
                      <a:ext uri="{0D108BD9-81ED-4DB2-BD59-A6C34878D82A}">
                        <a16:rowId xmlns:a16="http://schemas.microsoft.com/office/drawing/2014/main" val="2664595607"/>
                      </a:ext>
                    </a:extLst>
                  </a:tr>
                  <a:tr h="370840">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-70</a:t>
                          </a:r>
                          <a:r>
                            <a:rPr lang="el-GR" sz="1600" baseline="0" dirty="0"/>
                            <a:t>μ</a:t>
                          </a:r>
                          <a:r>
                            <a:rPr lang="it-IT" sz="1600" baseline="0" dirty="0"/>
                            <a:t>m</a:t>
                          </a:r>
                          <a:endParaRPr lang="it-IT" sz="1600" dirty="0"/>
                        </a:p>
                      </a:txBody>
                      <a:tcPr anchor="ctr"/>
                    </a:tc>
                    <a:tc rowSpan="3">
                      <a:txBody>
                        <a:bodyPr/>
                        <a:lstStyle/>
                        <a:p>
                          <a:endParaRPr lang="it-IT"/>
                        </a:p>
                      </a:txBody>
                      <a:tcPr anchor="ctr">
                        <a:blipFill>
                          <a:blip r:embed="rId2"/>
                          <a:stretch>
                            <a:fillRect l="-84722" t="-731148" r="-798148" b="-5464"/>
                          </a:stretch>
                        </a:blipFill>
                      </a:tcPr>
                    </a:tc>
                    <a:tc>
                      <a:txBody>
                        <a:bodyPr/>
                        <a:lstStyle/>
                        <a:p>
                          <a:r>
                            <a:rPr lang="it-IT" sz="1600" dirty="0"/>
                            <a:t>2,10 · 10</a:t>
                          </a:r>
                          <a:r>
                            <a:rPr lang="it-IT" sz="1600" baseline="30000" dirty="0"/>
                            <a:t>5</a:t>
                          </a:r>
                          <a:r>
                            <a:rPr lang="it-IT" sz="1600" dirty="0"/>
                            <a:t> N/m</a:t>
                          </a:r>
                        </a:p>
                      </a:txBody>
                      <a:tcPr anchor="ct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-70</a:t>
                          </a:r>
                          <a:r>
                            <a:rPr lang="el-GR" sz="1600" baseline="0" dirty="0"/>
                            <a:t>μ</a:t>
                          </a:r>
                          <a:r>
                            <a:rPr lang="it-IT" sz="1600" baseline="0" dirty="0"/>
                            <a:t>m</a:t>
                          </a:r>
                          <a:endParaRPr lang="it-IT" sz="1600" dirty="0"/>
                        </a:p>
                      </a:txBody>
                      <a:tcPr anchor="ctr"/>
                    </a:tc>
                    <a:tc rowSpan="3">
                      <a:txBody>
                        <a:bodyPr/>
                        <a:lstStyle/>
                        <a:p>
                          <a:endParaRPr lang="it-IT"/>
                        </a:p>
                      </a:txBody>
                      <a:tcPr anchor="ctr">
                        <a:blipFill>
                          <a:blip r:embed="rId2"/>
                          <a:stretch>
                            <a:fillRect l="-1004938" t="-731148" r="-1516049" b="-5464"/>
                          </a:stretch>
                        </a:blipFill>
                      </a:tcPr>
                    </a:tc>
                    <a:tc>
                      <a:txBody>
                        <a:bodyPr/>
                        <a:lstStyle/>
                        <a:p>
                          <a:r>
                            <a:rPr lang="it-IT" sz="1600" dirty="0"/>
                            <a:t>2,94 · 10</a:t>
                          </a:r>
                          <a:r>
                            <a:rPr lang="it-IT" sz="1600" baseline="30000" dirty="0"/>
                            <a:t>5</a:t>
                          </a:r>
                          <a:r>
                            <a:rPr lang="it-IT" sz="1600" dirty="0"/>
                            <a:t> N/m</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it-IT" sz="1600" dirty="0"/>
                        </a:p>
                      </a:txBody>
                      <a:tcPr anchor="ctr"/>
                    </a:tc>
                    <a:tc>
                      <a:txBody>
                        <a:bodyPr/>
                        <a:lstStyle/>
                        <a:p>
                          <a:endParaRPr lang="it-IT" sz="1600" dirty="0"/>
                        </a:p>
                      </a:txBody>
                      <a:tcPr anchor="ctr"/>
                    </a:tc>
                    <a:tc>
                      <a:txBody>
                        <a:bodyPr/>
                        <a:lstStyle/>
                        <a:p>
                          <a:endParaRPr lang="it-IT" sz="16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it-IT" sz="1600" dirty="0"/>
                        </a:p>
                      </a:txBody>
                      <a:tcPr anchor="ctr"/>
                    </a:tc>
                    <a:tc>
                      <a:txBody>
                        <a:bodyPr/>
                        <a:lstStyle/>
                        <a:p>
                          <a:endParaRPr lang="it-IT" sz="1600" dirty="0"/>
                        </a:p>
                      </a:txBody>
                      <a:tcPr anchor="ctr"/>
                    </a:tc>
                    <a:tc>
                      <a:txBody>
                        <a:bodyPr/>
                        <a:lstStyle/>
                        <a:p>
                          <a:endParaRPr lang="it-IT" sz="1600" dirty="0"/>
                        </a:p>
                      </a:txBody>
                      <a:tcPr anchor="ctr"/>
                    </a:tc>
                    <a:extLst>
                      <a:ext uri="{0D108BD9-81ED-4DB2-BD59-A6C34878D82A}">
                        <a16:rowId xmlns:a16="http://schemas.microsoft.com/office/drawing/2014/main" val="1337442663"/>
                      </a:ext>
                    </a:extLst>
                  </a:tr>
                  <a:tr h="370840">
                    <a:tc vMerge="1">
                      <a:txBody>
                        <a:bodyPr/>
                        <a:lstStyle/>
                        <a:p>
                          <a:endParaRPr lang="it-IT" sz="1600" dirty="0"/>
                        </a:p>
                      </a:txBody>
                      <a:tcPr/>
                    </a:tc>
                    <a:tc vMerge="1">
                      <a:txBody>
                        <a:bodyPr/>
                        <a:lstStyle/>
                        <a:p>
                          <a:endParaRPr lang="it-IT" sz="1600" dirty="0"/>
                        </a:p>
                      </a:txBody>
                      <a:tcPr/>
                    </a:tc>
                    <a:tc>
                      <a:txBody>
                        <a:bodyPr/>
                        <a:lstStyle/>
                        <a:p>
                          <a:r>
                            <a:rPr lang="it-IT" sz="1600" dirty="0"/>
                            <a:t>2,10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2,95 · 10</a:t>
                          </a:r>
                          <a:r>
                            <a:rPr lang="it-IT" sz="1600" baseline="30000" dirty="0"/>
                            <a:t>5</a:t>
                          </a:r>
                          <a:r>
                            <a:rPr lang="it-IT" sz="1600" dirty="0"/>
                            <a:t> N/m</a:t>
                          </a:r>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extLst>
                      <a:ext uri="{0D108BD9-81ED-4DB2-BD59-A6C34878D82A}">
                        <a16:rowId xmlns:a16="http://schemas.microsoft.com/office/drawing/2014/main" val="3541790213"/>
                      </a:ext>
                    </a:extLst>
                  </a:tr>
                  <a:tr h="370840">
                    <a:tc vMerge="1">
                      <a:txBody>
                        <a:bodyPr/>
                        <a:lstStyle/>
                        <a:p>
                          <a:endParaRPr lang="it-IT" sz="1600" dirty="0"/>
                        </a:p>
                      </a:txBody>
                      <a:tcPr/>
                    </a:tc>
                    <a:tc vMerge="1">
                      <a:txBody>
                        <a:bodyPr/>
                        <a:lstStyle/>
                        <a:p>
                          <a:endParaRPr lang="it-IT" sz="1600" dirty="0"/>
                        </a:p>
                      </a:txBody>
                      <a:tcPr/>
                    </a:tc>
                    <a:tc>
                      <a:txBody>
                        <a:bodyPr/>
                        <a:lstStyle/>
                        <a:p>
                          <a:r>
                            <a:rPr lang="it-IT" sz="1600" dirty="0"/>
                            <a:t>2,11 · 10</a:t>
                          </a:r>
                          <a:r>
                            <a:rPr lang="it-IT" sz="1600" baseline="30000" dirty="0"/>
                            <a:t>5</a:t>
                          </a:r>
                          <a:r>
                            <a:rPr lang="it-IT" sz="1600" dirty="0"/>
                            <a:t> N/m</a:t>
                          </a:r>
                        </a:p>
                      </a:txBody>
                      <a:tcPr anchor="ctr"/>
                    </a:tc>
                    <a:tc vMerge="1">
                      <a:txBody>
                        <a:bodyPr/>
                        <a:lstStyle/>
                        <a:p>
                          <a:endParaRPr lang="it-IT" sz="1600" dirty="0"/>
                        </a:p>
                      </a:txBody>
                      <a:tcPr/>
                    </a:tc>
                    <a:tc vMerge="1">
                      <a:txBody>
                        <a:bodyPr/>
                        <a:lstStyle/>
                        <a:p>
                          <a:endParaRPr lang="it-IT" sz="1600" dirty="0"/>
                        </a:p>
                      </a:txBody>
                      <a:tcPr/>
                    </a:tc>
                    <a:tc>
                      <a:txBody>
                        <a:bodyPr/>
                        <a:lstStyle/>
                        <a:p>
                          <a:r>
                            <a:rPr lang="it-IT" sz="1600" dirty="0"/>
                            <a:t>2,94 · 10</a:t>
                          </a:r>
                          <a:r>
                            <a:rPr lang="it-IT" sz="1600" baseline="30000" dirty="0"/>
                            <a:t>5</a:t>
                          </a:r>
                          <a:r>
                            <a:rPr lang="it-IT" sz="1600" dirty="0"/>
                            <a:t> N/m</a:t>
                          </a:r>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tc>
                      <a:txBody>
                        <a:bodyPr/>
                        <a:lstStyle/>
                        <a:p>
                          <a:endParaRPr lang="it-IT" sz="1600" dirty="0"/>
                        </a:p>
                      </a:txBody>
                      <a:tcPr anchor="ctr"/>
                    </a:tc>
                    <a:extLst>
                      <a:ext uri="{0D108BD9-81ED-4DB2-BD59-A6C34878D82A}">
                        <a16:rowId xmlns:a16="http://schemas.microsoft.com/office/drawing/2014/main" val="2781372189"/>
                      </a:ext>
                    </a:extLst>
                  </a:tr>
                </a:tbl>
              </a:graphicData>
            </a:graphic>
          </p:graphicFrame>
        </mc:Fallback>
      </mc:AlternateContent>
      <mc:AlternateContent xmlns:mc="http://schemas.openxmlformats.org/markup-compatibility/2006">
        <mc:Choice xmlns:a14="http://schemas.microsoft.com/office/drawing/2010/main" Requires="a14">
          <p:sp>
            <p:nvSpPr>
              <p:cNvPr id="7" name="CasellaDiTesto 6">
                <a:extLst>
                  <a:ext uri="{FF2B5EF4-FFF2-40B4-BE49-F238E27FC236}">
                    <a16:creationId xmlns:a16="http://schemas.microsoft.com/office/drawing/2014/main" id="{81679D9E-155F-3EF4-B006-A27E5BFEE528}"/>
                  </a:ext>
                </a:extLst>
              </p:cNvPr>
              <p:cNvSpPr txBox="1"/>
              <p:nvPr/>
            </p:nvSpPr>
            <p:spPr>
              <a:xfrm>
                <a:off x="10741809" y="7775664"/>
                <a:ext cx="3266141" cy="3936719"/>
              </a:xfrm>
              <a:prstGeom prst="rect">
                <a:avLst/>
              </a:prstGeom>
              <a:noFill/>
            </p:spPr>
            <p:txBody>
              <a:bodyPr wrap="square" rtlCol="0">
                <a:spAutoFit/>
              </a:bodyPr>
              <a:lstStyle/>
              <a:p>
                <a:pPr algn="just"/>
                <a:r>
                  <a:rPr lang="it-IT" dirty="0"/>
                  <a:t>Viene calcolata come a partire dalla pendenza dell’andamento dello spostamento della membrana in funzione della pressione relativa nella camera della valvola. </a:t>
                </a:r>
              </a:p>
              <a:p>
                <a:pPr algn="just"/>
                <a:endParaRPr lang="it-IT" dirty="0"/>
              </a:p>
              <a:p>
                <a:pPr algn="just"/>
                <a14:m>
                  <m:oMathPara xmlns:m="http://schemas.openxmlformats.org/officeDocument/2006/math">
                    <m:oMathParaPr>
                      <m:jc m:val="centerGroup"/>
                    </m:oMathParaPr>
                    <m:oMath xmlns:m="http://schemas.openxmlformats.org/officeDocument/2006/math">
                      <m:sSub>
                        <m:sSubPr>
                          <m:ctrlPr>
                            <a:rPr lang="it-IT" i="1" smtClean="0">
                              <a:latin typeface="Cambria Math" panose="02040503050406030204" pitchFamily="18" charset="0"/>
                            </a:rPr>
                          </m:ctrlPr>
                        </m:sSubPr>
                        <m:e>
                          <m:r>
                            <a:rPr lang="it-IT" b="0" i="1" smtClean="0">
                              <a:latin typeface="Cambria Math" panose="02040503050406030204" pitchFamily="18" charset="0"/>
                            </a:rPr>
                            <m:t>𝑘</m:t>
                          </m:r>
                        </m:e>
                        <m:sub>
                          <m:r>
                            <a:rPr lang="it-IT" b="0" i="1" smtClean="0">
                              <a:latin typeface="Cambria Math" panose="02040503050406030204" pitchFamily="18" charset="0"/>
                            </a:rPr>
                            <m:t>𝑚</m:t>
                          </m:r>
                        </m:sub>
                      </m:sSub>
                      <m:r>
                        <a:rPr lang="it-IT" b="0" i="1" smtClean="0">
                          <a:latin typeface="Cambria Math" panose="02040503050406030204" pitchFamily="18" charset="0"/>
                        </a:rPr>
                        <m:t>=</m:t>
                      </m:r>
                      <m:sSub>
                        <m:sSubPr>
                          <m:ctrlPr>
                            <a:rPr lang="it-IT" b="0" i="1" smtClean="0">
                              <a:latin typeface="Cambria Math" panose="02040503050406030204" pitchFamily="18" charset="0"/>
                            </a:rPr>
                          </m:ctrlPr>
                        </m:sSubPr>
                        <m:e>
                          <m:r>
                            <a:rPr lang="it-IT" b="0" i="1" smtClean="0">
                              <a:latin typeface="Cambria Math" panose="02040503050406030204" pitchFamily="18" charset="0"/>
                            </a:rPr>
                            <m:t>𝐴</m:t>
                          </m:r>
                        </m:e>
                        <m:sub>
                          <m:r>
                            <a:rPr lang="it-IT" b="0" i="1" smtClean="0">
                              <a:latin typeface="Cambria Math" panose="02040503050406030204" pitchFamily="18" charset="0"/>
                            </a:rPr>
                            <m:t>𝑚</m:t>
                          </m:r>
                        </m:sub>
                      </m:sSub>
                      <m:f>
                        <m:fPr>
                          <m:ctrlPr>
                            <a:rPr lang="it-IT" b="0" i="1" smtClean="0">
                              <a:latin typeface="Cambria Math" panose="02040503050406030204" pitchFamily="18" charset="0"/>
                            </a:rPr>
                          </m:ctrlPr>
                        </m:fPr>
                        <m:num>
                          <m:r>
                            <a:rPr lang="it-IT" b="0" i="1" smtClean="0">
                              <a:latin typeface="Cambria Math" panose="02040503050406030204" pitchFamily="18" charset="0"/>
                              <a:ea typeface="Cambria Math" panose="02040503050406030204" pitchFamily="18" charset="0"/>
                            </a:rPr>
                            <m:t>∆</m:t>
                          </m:r>
                          <m:r>
                            <a:rPr lang="it-IT" b="0" i="1" smtClean="0">
                              <a:latin typeface="Cambria Math" panose="02040503050406030204" pitchFamily="18" charset="0"/>
                              <a:ea typeface="Cambria Math" panose="02040503050406030204" pitchFamily="18" charset="0"/>
                            </a:rPr>
                            <m:t>𝑃</m:t>
                          </m:r>
                        </m:num>
                        <m:den>
                          <m:r>
                            <a:rPr lang="it-IT" b="0" i="1" smtClean="0">
                              <a:latin typeface="Cambria Math" panose="02040503050406030204" pitchFamily="18" charset="0"/>
                              <a:ea typeface="Cambria Math" panose="02040503050406030204" pitchFamily="18" charset="0"/>
                            </a:rPr>
                            <m:t>∆</m:t>
                          </m:r>
                          <m:r>
                            <a:rPr lang="it-IT" b="0" i="1" smtClean="0">
                              <a:latin typeface="Cambria Math" panose="02040503050406030204" pitchFamily="18" charset="0"/>
                              <a:ea typeface="Cambria Math" panose="02040503050406030204" pitchFamily="18" charset="0"/>
                            </a:rPr>
                            <m:t>𝑥</m:t>
                          </m:r>
                        </m:den>
                      </m:f>
                    </m:oMath>
                  </m:oMathPara>
                </a14:m>
                <a:endParaRPr lang="it-IT" dirty="0"/>
              </a:p>
              <a:p>
                <a:pPr algn="just"/>
                <a:endParaRPr lang="it-IT" dirty="0"/>
              </a:p>
              <a:p>
                <a:pPr algn="just"/>
                <a:r>
                  <a:rPr lang="it-IT" dirty="0"/>
                  <a:t>In alcuni casi l’andamento dello spostamento non è lineare, si è quindi considerato il tratto finale più lineare possibile.</a:t>
                </a:r>
              </a:p>
            </p:txBody>
          </p:sp>
        </mc:Choice>
        <mc:Fallback>
          <p:sp>
            <p:nvSpPr>
              <p:cNvPr id="7" name="CasellaDiTesto 6">
                <a:extLst>
                  <a:ext uri="{FF2B5EF4-FFF2-40B4-BE49-F238E27FC236}">
                    <a16:creationId xmlns:a16="http://schemas.microsoft.com/office/drawing/2014/main" id="{81679D9E-155F-3EF4-B006-A27E5BFEE528}"/>
                  </a:ext>
                </a:extLst>
              </p:cNvPr>
              <p:cNvSpPr txBox="1">
                <a:spLocks noRot="1" noChangeAspect="1" noMove="1" noResize="1" noEditPoints="1" noAdjustHandles="1" noChangeArrowheads="1" noChangeShapeType="1" noTextEdit="1"/>
              </p:cNvSpPr>
              <p:nvPr/>
            </p:nvSpPr>
            <p:spPr>
              <a:xfrm>
                <a:off x="10741809" y="7775664"/>
                <a:ext cx="3266141" cy="3936719"/>
              </a:xfrm>
              <a:prstGeom prst="rect">
                <a:avLst/>
              </a:prstGeom>
              <a:blipFill>
                <a:blip r:embed="rId3"/>
                <a:stretch>
                  <a:fillRect l="-1493" t="-930" r="-1679" b="-1705"/>
                </a:stretch>
              </a:blipFill>
            </p:spPr>
            <p:txBody>
              <a:bodyPr/>
              <a:lstStyle/>
              <a:p>
                <a:r>
                  <a:rPr lang="it-IT">
                    <a:noFill/>
                  </a:rPr>
                  <a:t> </a:t>
                </a:r>
              </a:p>
            </p:txBody>
          </p:sp>
        </mc:Fallback>
      </mc:AlternateContent>
    </p:spTree>
    <p:extLst>
      <p:ext uri="{BB962C8B-B14F-4D97-AF65-F5344CB8AC3E}">
        <p14:creationId xmlns:p14="http://schemas.microsoft.com/office/powerpoint/2010/main" val="16684520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ella 3">
            <a:extLst>
              <a:ext uri="{FF2B5EF4-FFF2-40B4-BE49-F238E27FC236}">
                <a16:creationId xmlns:a16="http://schemas.microsoft.com/office/drawing/2014/main" id="{9F47E03A-574D-61A7-AEEE-DCF2095370EF}"/>
              </a:ext>
            </a:extLst>
          </p:cNvPr>
          <p:cNvGraphicFramePr>
            <a:graphicFrameLocks noGrp="1"/>
          </p:cNvGraphicFramePr>
          <p:nvPr>
            <p:extLst>
              <p:ext uri="{D42A27DB-BD31-4B8C-83A1-F6EECF244321}">
                <p14:modId xmlns:p14="http://schemas.microsoft.com/office/powerpoint/2010/main" val="2000077589"/>
              </p:ext>
            </p:extLst>
          </p:nvPr>
        </p:nvGraphicFramePr>
        <p:xfrm>
          <a:off x="292847" y="473024"/>
          <a:ext cx="9761220" cy="3708400"/>
        </p:xfrm>
        <a:graphic>
          <a:graphicData uri="http://schemas.openxmlformats.org/drawingml/2006/table">
            <a:tbl>
              <a:tblPr firstRow="1" bandRow="1">
                <a:tableStyleId>{F5AB1C69-6EDB-4FF4-983F-18BD219EF322}</a:tableStyleId>
              </a:tblPr>
              <a:tblGrid>
                <a:gridCol w="1016000">
                  <a:extLst>
                    <a:ext uri="{9D8B030D-6E8A-4147-A177-3AD203B41FA5}">
                      <a16:colId xmlns:a16="http://schemas.microsoft.com/office/drawing/2014/main" val="238034564"/>
                    </a:ext>
                  </a:extLst>
                </a:gridCol>
                <a:gridCol w="1424305">
                  <a:extLst>
                    <a:ext uri="{9D8B030D-6E8A-4147-A177-3AD203B41FA5}">
                      <a16:colId xmlns:a16="http://schemas.microsoft.com/office/drawing/2014/main" val="2927930262"/>
                    </a:ext>
                  </a:extLst>
                </a:gridCol>
                <a:gridCol w="1016000">
                  <a:extLst>
                    <a:ext uri="{9D8B030D-6E8A-4147-A177-3AD203B41FA5}">
                      <a16:colId xmlns:a16="http://schemas.microsoft.com/office/drawing/2014/main" val="3790770000"/>
                    </a:ext>
                  </a:extLst>
                </a:gridCol>
                <a:gridCol w="1424305">
                  <a:extLst>
                    <a:ext uri="{9D8B030D-6E8A-4147-A177-3AD203B41FA5}">
                      <a16:colId xmlns:a16="http://schemas.microsoft.com/office/drawing/2014/main" val="173595372"/>
                    </a:ext>
                  </a:extLst>
                </a:gridCol>
                <a:gridCol w="1016000">
                  <a:extLst>
                    <a:ext uri="{9D8B030D-6E8A-4147-A177-3AD203B41FA5}">
                      <a16:colId xmlns:a16="http://schemas.microsoft.com/office/drawing/2014/main" val="2247776066"/>
                    </a:ext>
                  </a:extLst>
                </a:gridCol>
                <a:gridCol w="1424305">
                  <a:extLst>
                    <a:ext uri="{9D8B030D-6E8A-4147-A177-3AD203B41FA5}">
                      <a16:colId xmlns:a16="http://schemas.microsoft.com/office/drawing/2014/main" val="2100464451"/>
                    </a:ext>
                  </a:extLst>
                </a:gridCol>
                <a:gridCol w="1016000">
                  <a:extLst>
                    <a:ext uri="{9D8B030D-6E8A-4147-A177-3AD203B41FA5}">
                      <a16:colId xmlns:a16="http://schemas.microsoft.com/office/drawing/2014/main" val="3364335739"/>
                    </a:ext>
                  </a:extLst>
                </a:gridCol>
                <a:gridCol w="1424305">
                  <a:extLst>
                    <a:ext uri="{9D8B030D-6E8A-4147-A177-3AD203B41FA5}">
                      <a16:colId xmlns:a16="http://schemas.microsoft.com/office/drawing/2014/main" val="560282290"/>
                    </a:ext>
                  </a:extLst>
                </a:gridCol>
              </a:tblGrid>
              <a:tr h="370840">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dirty="0"/>
                        <a:t>s=50μm</a:t>
                      </a:r>
                    </a:p>
                  </a:txBody>
                  <a:tcPr/>
                </a:tc>
                <a:tc hMerge="1">
                  <a:txBody>
                    <a:bodyPr/>
                    <a:lstStyle/>
                    <a:p>
                      <a:endParaRPr lang="it-IT" dirty="0"/>
                    </a:p>
                  </a:txBody>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dirty="0"/>
                        <a:t>s=100μm</a:t>
                      </a:r>
                    </a:p>
                  </a:txBody>
                  <a:tcPr/>
                </a:tc>
                <a:tc hMerge="1">
                  <a:txBody>
                    <a:bodyPr/>
                    <a:lstStyle/>
                    <a:p>
                      <a:endParaRPr lang="it-IT" dirty="0"/>
                    </a:p>
                  </a:txBody>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dirty="0"/>
                        <a:t>s=120μm</a:t>
                      </a:r>
                    </a:p>
                  </a:txBody>
                  <a:tcPr/>
                </a:tc>
                <a:tc hMerge="1">
                  <a:txBody>
                    <a:bodyPr/>
                    <a:lstStyle/>
                    <a:p>
                      <a:endParaRPr lang="it-IT" dirty="0"/>
                    </a:p>
                  </a:txBody>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dirty="0"/>
                        <a:t>s=150μm</a:t>
                      </a:r>
                    </a:p>
                  </a:txBody>
                  <a:tcPr/>
                </a:tc>
                <a:tc hMerge="1">
                  <a:txBody>
                    <a:bodyPr/>
                    <a:lstStyle/>
                    <a:p>
                      <a:endParaRPr lang="it-IT" dirty="0"/>
                    </a:p>
                  </a:txBody>
                  <a:tcPr/>
                </a:tc>
                <a:extLst>
                  <a:ext uri="{0D108BD9-81ED-4DB2-BD59-A6C34878D82A}">
                    <a16:rowId xmlns:a16="http://schemas.microsoft.com/office/drawing/2014/main" val="14646079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50</a:t>
                      </a:r>
                      <a:r>
                        <a:rPr lang="el-GR" sz="1600" baseline="0" dirty="0"/>
                        <a:t>μ</a:t>
                      </a:r>
                      <a:r>
                        <a:rPr lang="it-IT" sz="1600" baseline="0" dirty="0"/>
                        <a:t>m</a:t>
                      </a:r>
                      <a:endParaRPr lang="it-IT" sz="1600" dirty="0"/>
                    </a:p>
                  </a:txBody>
                  <a:tcPr/>
                </a:tc>
                <a:tc>
                  <a:txBody>
                    <a:bodyPr/>
                    <a:lstStyle/>
                    <a:p>
                      <a:r>
                        <a:rPr lang="it-IT" sz="1600" dirty="0"/>
                        <a:t>2,20 · 10</a:t>
                      </a:r>
                      <a:r>
                        <a:rPr lang="it-IT" sz="1600" baseline="30000" dirty="0"/>
                        <a:t>5</a:t>
                      </a:r>
                      <a:r>
                        <a:rPr lang="it-IT" sz="1600" dirty="0"/>
                        <a:t> N/m</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50</a:t>
                      </a:r>
                      <a:r>
                        <a:rPr lang="el-GR" sz="1600" baseline="0" dirty="0"/>
                        <a:t>μ</a:t>
                      </a:r>
                      <a:r>
                        <a:rPr lang="it-IT" sz="1600" baseline="0" dirty="0"/>
                        <a:t>m</a:t>
                      </a:r>
                      <a:endParaRPr lang="it-IT" sz="1600" dirty="0"/>
                    </a:p>
                  </a:txBody>
                  <a:tcPr/>
                </a:tc>
                <a:tc>
                  <a:txBody>
                    <a:bodyPr/>
                    <a:lstStyle/>
                    <a:p>
                      <a:r>
                        <a:rPr lang="it-IT" sz="1600" dirty="0"/>
                        <a:t>2,77 · 10</a:t>
                      </a:r>
                      <a:r>
                        <a:rPr lang="it-IT" sz="1600" baseline="30000" dirty="0"/>
                        <a:t>5</a:t>
                      </a:r>
                      <a:r>
                        <a:rPr lang="it-IT" sz="1600" dirty="0"/>
                        <a:t> N/m</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50</a:t>
                      </a:r>
                      <a:r>
                        <a:rPr lang="el-GR" sz="1600" baseline="0" dirty="0"/>
                        <a:t>μ</a:t>
                      </a:r>
                      <a:r>
                        <a:rPr lang="it-IT" sz="1600" baseline="0" dirty="0"/>
                        <a:t>m</a:t>
                      </a:r>
                      <a:endParaRPr lang="it-IT" sz="1600" dirty="0"/>
                    </a:p>
                  </a:txBody>
                  <a:tcPr/>
                </a:tc>
                <a:tc>
                  <a:txBody>
                    <a:bodyPr/>
                    <a:lstStyle/>
                    <a:p>
                      <a:r>
                        <a:rPr lang="it-IT" sz="1600" dirty="0"/>
                        <a:t>3,16 · 10</a:t>
                      </a:r>
                      <a:r>
                        <a:rPr lang="it-IT" sz="1600" baseline="30000" dirty="0"/>
                        <a:t>5</a:t>
                      </a:r>
                      <a:r>
                        <a:rPr lang="it-IT" sz="1600" dirty="0"/>
                        <a:t> N/m</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50</a:t>
                      </a:r>
                      <a:r>
                        <a:rPr lang="el-GR" sz="1600" baseline="0" dirty="0"/>
                        <a:t>μ</a:t>
                      </a:r>
                      <a:r>
                        <a:rPr lang="it-IT" sz="1600" baseline="0" dirty="0"/>
                        <a:t>m</a:t>
                      </a:r>
                      <a:endParaRPr lang="it-IT" sz="1600" dirty="0"/>
                    </a:p>
                  </a:txBody>
                  <a:tcPr/>
                </a:tc>
                <a:tc>
                  <a:txBody>
                    <a:bodyPr/>
                    <a:lstStyle/>
                    <a:p>
                      <a:r>
                        <a:rPr lang="it-IT" sz="1600" dirty="0"/>
                        <a:t>4,70 · 10</a:t>
                      </a:r>
                      <a:r>
                        <a:rPr lang="it-IT" sz="1600" baseline="30000" dirty="0"/>
                        <a:t>5</a:t>
                      </a:r>
                      <a:r>
                        <a:rPr lang="it-IT" sz="1600" dirty="0"/>
                        <a:t> N/m</a:t>
                      </a:r>
                    </a:p>
                  </a:txBody>
                  <a:tcPr/>
                </a:tc>
                <a:extLst>
                  <a:ext uri="{0D108BD9-81ED-4DB2-BD59-A6C34878D82A}">
                    <a16:rowId xmlns:a16="http://schemas.microsoft.com/office/drawing/2014/main" val="1676117325"/>
                  </a:ext>
                </a:extLst>
              </a:tr>
              <a:tr h="370840">
                <a:tc>
                  <a:txBody>
                    <a:bodyPr/>
                    <a:lstStyle/>
                    <a:p>
                      <a:endParaRPr lang="it-IT" sz="1600" dirty="0"/>
                    </a:p>
                  </a:txBody>
                  <a:tcPr/>
                </a:tc>
                <a:tc>
                  <a:txBody>
                    <a:bodyPr/>
                    <a:lstStyle/>
                    <a:p>
                      <a:r>
                        <a:rPr lang="it-IT" sz="1600" dirty="0"/>
                        <a:t>2,20 · 10</a:t>
                      </a:r>
                      <a:r>
                        <a:rPr lang="it-IT" sz="1600" baseline="30000" dirty="0"/>
                        <a:t>5</a:t>
                      </a:r>
                      <a:r>
                        <a:rPr lang="it-IT" sz="1600" dirty="0"/>
                        <a:t> N/m</a:t>
                      </a:r>
                    </a:p>
                  </a:txBody>
                  <a:tcPr/>
                </a:tc>
                <a:tc>
                  <a:txBody>
                    <a:bodyPr/>
                    <a:lstStyle/>
                    <a:p>
                      <a:endParaRPr lang="it-IT" sz="1600" dirty="0"/>
                    </a:p>
                  </a:txBody>
                  <a:tcPr/>
                </a:tc>
                <a:tc>
                  <a:txBody>
                    <a:bodyPr/>
                    <a:lstStyle/>
                    <a:p>
                      <a:r>
                        <a:rPr lang="it-IT" sz="1600" dirty="0"/>
                        <a:t>2,77 · 10</a:t>
                      </a:r>
                      <a:r>
                        <a:rPr lang="it-IT" sz="1600" baseline="30000" dirty="0"/>
                        <a:t>5</a:t>
                      </a:r>
                      <a:r>
                        <a:rPr lang="it-IT" sz="1600" dirty="0"/>
                        <a:t> N/m</a:t>
                      </a:r>
                    </a:p>
                  </a:txBody>
                  <a:tcPr/>
                </a:tc>
                <a:tc>
                  <a:txBody>
                    <a:bodyPr/>
                    <a:lstStyle/>
                    <a:p>
                      <a:endParaRPr lang="it-IT" sz="1600" dirty="0"/>
                    </a:p>
                  </a:txBody>
                  <a:tcPr/>
                </a:tc>
                <a:tc>
                  <a:txBody>
                    <a:bodyPr/>
                    <a:lstStyle/>
                    <a:p>
                      <a:r>
                        <a:rPr lang="it-IT" sz="1600" dirty="0"/>
                        <a:t>3,21 · 10</a:t>
                      </a:r>
                      <a:r>
                        <a:rPr lang="it-IT" sz="1600" baseline="30000" dirty="0"/>
                        <a:t>5</a:t>
                      </a:r>
                      <a:r>
                        <a:rPr lang="it-IT" sz="1600" dirty="0"/>
                        <a:t> N/m</a:t>
                      </a:r>
                    </a:p>
                  </a:txBody>
                  <a:tcPr/>
                </a:tc>
                <a:tc>
                  <a:txBody>
                    <a:bodyPr/>
                    <a:lstStyle/>
                    <a:p>
                      <a:endParaRPr lang="it-IT" sz="1600" dirty="0"/>
                    </a:p>
                  </a:txBody>
                  <a:tcPr/>
                </a:tc>
                <a:tc>
                  <a:txBody>
                    <a:bodyPr/>
                    <a:lstStyle/>
                    <a:p>
                      <a:r>
                        <a:rPr lang="it-IT" sz="1600" dirty="0"/>
                        <a:t>4,73 · 10</a:t>
                      </a:r>
                      <a:r>
                        <a:rPr lang="it-IT" sz="1600" baseline="30000" dirty="0"/>
                        <a:t>5</a:t>
                      </a:r>
                      <a:r>
                        <a:rPr lang="it-IT" sz="1600" dirty="0"/>
                        <a:t> N/m</a:t>
                      </a:r>
                    </a:p>
                  </a:txBody>
                  <a:tcPr/>
                </a:tc>
                <a:extLst>
                  <a:ext uri="{0D108BD9-81ED-4DB2-BD59-A6C34878D82A}">
                    <a16:rowId xmlns:a16="http://schemas.microsoft.com/office/drawing/2014/main" val="1841150212"/>
                  </a:ext>
                </a:extLst>
              </a:tr>
              <a:tr h="370840">
                <a:tc>
                  <a:txBody>
                    <a:bodyPr/>
                    <a:lstStyle/>
                    <a:p>
                      <a:endParaRPr lang="it-IT" sz="1600" dirty="0"/>
                    </a:p>
                  </a:txBody>
                  <a:tcPr/>
                </a:tc>
                <a:tc>
                  <a:txBody>
                    <a:bodyPr/>
                    <a:lstStyle/>
                    <a:p>
                      <a:r>
                        <a:rPr lang="it-IT" sz="1600" dirty="0"/>
                        <a:t>2,19 · 10</a:t>
                      </a:r>
                      <a:r>
                        <a:rPr lang="it-IT" sz="1600" baseline="30000" dirty="0"/>
                        <a:t>5</a:t>
                      </a:r>
                      <a:r>
                        <a:rPr lang="it-IT" sz="1600" dirty="0"/>
                        <a:t> N/m</a:t>
                      </a:r>
                    </a:p>
                  </a:txBody>
                  <a:tcPr/>
                </a:tc>
                <a:tc>
                  <a:txBody>
                    <a:bodyPr/>
                    <a:lstStyle/>
                    <a:p>
                      <a:endParaRPr lang="it-IT" sz="1600" dirty="0"/>
                    </a:p>
                  </a:txBody>
                  <a:tcPr/>
                </a:tc>
                <a:tc>
                  <a:txBody>
                    <a:bodyPr/>
                    <a:lstStyle/>
                    <a:p>
                      <a:r>
                        <a:rPr lang="it-IT" sz="1600" dirty="0"/>
                        <a:t>2,77 · 10</a:t>
                      </a:r>
                      <a:r>
                        <a:rPr lang="it-IT" sz="1600" baseline="30000" dirty="0"/>
                        <a:t>5</a:t>
                      </a:r>
                      <a:r>
                        <a:rPr lang="it-IT" sz="1600" dirty="0"/>
                        <a:t> N/m</a:t>
                      </a:r>
                    </a:p>
                  </a:txBody>
                  <a:tcPr/>
                </a:tc>
                <a:tc>
                  <a:txBody>
                    <a:bodyPr/>
                    <a:lstStyle/>
                    <a:p>
                      <a:endParaRPr lang="it-IT" sz="1600" dirty="0"/>
                    </a:p>
                  </a:txBody>
                  <a:tcPr/>
                </a:tc>
                <a:tc>
                  <a:txBody>
                    <a:bodyPr/>
                    <a:lstStyle/>
                    <a:p>
                      <a:r>
                        <a:rPr lang="it-IT" sz="1600" dirty="0"/>
                        <a:t>3,22 · 10</a:t>
                      </a:r>
                      <a:r>
                        <a:rPr lang="it-IT" sz="1600" baseline="30000" dirty="0"/>
                        <a:t>5</a:t>
                      </a:r>
                      <a:r>
                        <a:rPr lang="it-IT" sz="1600" dirty="0"/>
                        <a:t> N/m</a:t>
                      </a:r>
                    </a:p>
                  </a:txBody>
                  <a:tcPr/>
                </a:tc>
                <a:tc>
                  <a:txBody>
                    <a:bodyPr/>
                    <a:lstStyle/>
                    <a:p>
                      <a:endParaRPr lang="it-IT" sz="1600" dirty="0"/>
                    </a:p>
                  </a:txBody>
                  <a:tcPr/>
                </a:tc>
                <a:tc>
                  <a:txBody>
                    <a:bodyPr/>
                    <a:lstStyle/>
                    <a:p>
                      <a:r>
                        <a:rPr lang="it-IT" sz="1600" dirty="0"/>
                        <a:t>4,70 · 10</a:t>
                      </a:r>
                      <a:r>
                        <a:rPr lang="it-IT" sz="1600" baseline="30000" dirty="0"/>
                        <a:t>5</a:t>
                      </a:r>
                      <a:r>
                        <a:rPr lang="it-IT" sz="1600" dirty="0"/>
                        <a:t> N/m</a:t>
                      </a:r>
                    </a:p>
                  </a:txBody>
                  <a:tcPr/>
                </a:tc>
                <a:extLst>
                  <a:ext uri="{0D108BD9-81ED-4DB2-BD59-A6C34878D82A}">
                    <a16:rowId xmlns:a16="http://schemas.microsoft.com/office/drawing/2014/main" val="3624558921"/>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60</a:t>
                      </a:r>
                      <a:r>
                        <a:rPr lang="el-GR" sz="1600" baseline="0" dirty="0"/>
                        <a:t>μ</a:t>
                      </a:r>
                      <a:r>
                        <a:rPr lang="it-IT" sz="1600" baseline="0" dirty="0"/>
                        <a:t>m</a:t>
                      </a:r>
                      <a:endParaRPr lang="it-IT" sz="1600" dirty="0"/>
                    </a:p>
                  </a:txBody>
                  <a:tcPr/>
                </a:tc>
                <a:tc>
                  <a:txBody>
                    <a:bodyPr/>
                    <a:lstStyle/>
                    <a:p>
                      <a:r>
                        <a:rPr lang="it-IT" sz="1600" dirty="0"/>
                        <a:t>2,16 · 10</a:t>
                      </a:r>
                      <a:r>
                        <a:rPr lang="it-IT" sz="1600" baseline="30000" dirty="0"/>
                        <a:t>5</a:t>
                      </a:r>
                      <a:r>
                        <a:rPr lang="it-IT" sz="1600" dirty="0"/>
                        <a:t> N/m</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60</a:t>
                      </a:r>
                      <a:r>
                        <a:rPr lang="el-GR" sz="1600" baseline="0" dirty="0"/>
                        <a:t>μ</a:t>
                      </a:r>
                      <a:r>
                        <a:rPr lang="it-IT" sz="1600" baseline="0" dirty="0"/>
                        <a:t>m</a:t>
                      </a:r>
                      <a:endParaRPr lang="it-IT" sz="1600" dirty="0"/>
                    </a:p>
                  </a:txBody>
                  <a:tcPr/>
                </a:tc>
                <a:tc>
                  <a:txBody>
                    <a:bodyPr/>
                    <a:lstStyle/>
                    <a:p>
                      <a:r>
                        <a:rPr lang="it-IT" sz="1600" dirty="0"/>
                        <a:t>2,76 · 10</a:t>
                      </a:r>
                      <a:r>
                        <a:rPr lang="it-IT" sz="1600" baseline="30000" dirty="0"/>
                        <a:t>5</a:t>
                      </a:r>
                      <a:r>
                        <a:rPr lang="it-IT" sz="1600" dirty="0"/>
                        <a:t> N/m</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it-IT" sz="1600" dirty="0"/>
                    </a:p>
                  </a:txBody>
                  <a:tcPr/>
                </a:tc>
                <a:tc>
                  <a:txBody>
                    <a:bodyPr/>
                    <a:lstStyle/>
                    <a:p>
                      <a:endParaRPr lang="it-IT"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it-IT" sz="1600" dirty="0"/>
                    </a:p>
                  </a:txBody>
                  <a:tcPr/>
                </a:tc>
                <a:tc>
                  <a:txBody>
                    <a:bodyPr/>
                    <a:lstStyle/>
                    <a:p>
                      <a:endParaRPr lang="it-IT" sz="1600" dirty="0"/>
                    </a:p>
                  </a:txBody>
                  <a:tcPr/>
                </a:tc>
                <a:extLst>
                  <a:ext uri="{0D108BD9-81ED-4DB2-BD59-A6C34878D82A}">
                    <a16:rowId xmlns:a16="http://schemas.microsoft.com/office/drawing/2014/main" val="1158403478"/>
                  </a:ext>
                </a:extLst>
              </a:tr>
              <a:tr h="370840">
                <a:tc>
                  <a:txBody>
                    <a:bodyPr/>
                    <a:lstStyle/>
                    <a:p>
                      <a:endParaRPr lang="it-IT" sz="1600" dirty="0"/>
                    </a:p>
                  </a:txBody>
                  <a:tcPr/>
                </a:tc>
                <a:tc>
                  <a:txBody>
                    <a:bodyPr/>
                    <a:lstStyle/>
                    <a:p>
                      <a:r>
                        <a:rPr lang="it-IT" sz="1600" dirty="0"/>
                        <a:t>2,16 · 10</a:t>
                      </a:r>
                      <a:r>
                        <a:rPr lang="it-IT" sz="1600" baseline="30000" dirty="0"/>
                        <a:t>5</a:t>
                      </a:r>
                      <a:r>
                        <a:rPr lang="it-IT" sz="1600" dirty="0"/>
                        <a:t> N/m</a:t>
                      </a:r>
                    </a:p>
                  </a:txBody>
                  <a:tcPr/>
                </a:tc>
                <a:tc>
                  <a:txBody>
                    <a:bodyPr/>
                    <a:lstStyle/>
                    <a:p>
                      <a:endParaRPr lang="it-IT" sz="1600" dirty="0"/>
                    </a:p>
                  </a:txBody>
                  <a:tcPr/>
                </a:tc>
                <a:tc>
                  <a:txBody>
                    <a:bodyPr/>
                    <a:lstStyle/>
                    <a:p>
                      <a:r>
                        <a:rPr lang="it-IT" sz="1600" dirty="0"/>
                        <a:t>2,77 · 10</a:t>
                      </a:r>
                      <a:r>
                        <a:rPr lang="it-IT" sz="1600" baseline="30000" dirty="0"/>
                        <a:t>5</a:t>
                      </a:r>
                      <a:r>
                        <a:rPr lang="it-IT" sz="1600" dirty="0"/>
                        <a:t> N/m</a:t>
                      </a:r>
                    </a:p>
                  </a:txBody>
                  <a:tcPr/>
                </a:tc>
                <a:tc>
                  <a:txBody>
                    <a:bodyPr/>
                    <a:lstStyle/>
                    <a:p>
                      <a:endParaRPr lang="it-IT" sz="1600" dirty="0"/>
                    </a:p>
                  </a:txBody>
                  <a:tcPr/>
                </a:tc>
                <a:tc>
                  <a:txBody>
                    <a:bodyPr/>
                    <a:lstStyle/>
                    <a:p>
                      <a:endParaRPr lang="it-IT" sz="1600" dirty="0"/>
                    </a:p>
                  </a:txBody>
                  <a:tcPr/>
                </a:tc>
                <a:tc>
                  <a:txBody>
                    <a:bodyPr/>
                    <a:lstStyle/>
                    <a:p>
                      <a:endParaRPr lang="it-IT" sz="1600" dirty="0"/>
                    </a:p>
                  </a:txBody>
                  <a:tcPr/>
                </a:tc>
                <a:tc>
                  <a:txBody>
                    <a:bodyPr/>
                    <a:lstStyle/>
                    <a:p>
                      <a:endParaRPr lang="it-IT" sz="1600" dirty="0"/>
                    </a:p>
                  </a:txBody>
                  <a:tcPr/>
                </a:tc>
                <a:extLst>
                  <a:ext uri="{0D108BD9-81ED-4DB2-BD59-A6C34878D82A}">
                    <a16:rowId xmlns:a16="http://schemas.microsoft.com/office/drawing/2014/main" val="1010429684"/>
                  </a:ext>
                </a:extLst>
              </a:tr>
              <a:tr h="370840">
                <a:tc>
                  <a:txBody>
                    <a:bodyPr/>
                    <a:lstStyle/>
                    <a:p>
                      <a:endParaRPr lang="it-IT" sz="1600" dirty="0"/>
                    </a:p>
                  </a:txBody>
                  <a:tcPr/>
                </a:tc>
                <a:tc>
                  <a:txBody>
                    <a:bodyPr/>
                    <a:lstStyle/>
                    <a:p>
                      <a:r>
                        <a:rPr lang="it-IT" sz="1600" dirty="0"/>
                        <a:t>2,17 · 10</a:t>
                      </a:r>
                      <a:r>
                        <a:rPr lang="it-IT" sz="1600" baseline="30000" dirty="0"/>
                        <a:t>5</a:t>
                      </a:r>
                      <a:r>
                        <a:rPr lang="it-IT" sz="1600" dirty="0"/>
                        <a:t> N/m</a:t>
                      </a:r>
                    </a:p>
                  </a:txBody>
                  <a:tcPr/>
                </a:tc>
                <a:tc>
                  <a:txBody>
                    <a:bodyPr/>
                    <a:lstStyle/>
                    <a:p>
                      <a:endParaRPr lang="it-IT" sz="1600" dirty="0"/>
                    </a:p>
                  </a:txBody>
                  <a:tcPr/>
                </a:tc>
                <a:tc>
                  <a:txBody>
                    <a:bodyPr/>
                    <a:lstStyle/>
                    <a:p>
                      <a:r>
                        <a:rPr lang="it-IT" sz="1600" dirty="0"/>
                        <a:t>2,76 · 10</a:t>
                      </a:r>
                      <a:r>
                        <a:rPr lang="it-IT" sz="1600" baseline="30000" dirty="0"/>
                        <a:t>5</a:t>
                      </a:r>
                      <a:r>
                        <a:rPr lang="it-IT" sz="1600" dirty="0"/>
                        <a:t> N/m</a:t>
                      </a:r>
                    </a:p>
                  </a:txBody>
                  <a:tcPr/>
                </a:tc>
                <a:tc>
                  <a:txBody>
                    <a:bodyPr/>
                    <a:lstStyle/>
                    <a:p>
                      <a:endParaRPr lang="it-IT" sz="1600" dirty="0"/>
                    </a:p>
                  </a:txBody>
                  <a:tcPr/>
                </a:tc>
                <a:tc>
                  <a:txBody>
                    <a:bodyPr/>
                    <a:lstStyle/>
                    <a:p>
                      <a:endParaRPr lang="it-IT" sz="1600" dirty="0"/>
                    </a:p>
                  </a:txBody>
                  <a:tcPr/>
                </a:tc>
                <a:tc>
                  <a:txBody>
                    <a:bodyPr/>
                    <a:lstStyle/>
                    <a:p>
                      <a:endParaRPr lang="it-IT" sz="1600" dirty="0"/>
                    </a:p>
                  </a:txBody>
                  <a:tcPr/>
                </a:tc>
                <a:tc>
                  <a:txBody>
                    <a:bodyPr/>
                    <a:lstStyle/>
                    <a:p>
                      <a:endParaRPr lang="it-IT" sz="1600" dirty="0"/>
                    </a:p>
                  </a:txBody>
                  <a:tcPr/>
                </a:tc>
                <a:extLst>
                  <a:ext uri="{0D108BD9-81ED-4DB2-BD59-A6C34878D82A}">
                    <a16:rowId xmlns:a16="http://schemas.microsoft.com/office/drawing/2014/main" val="2743798546"/>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70</a:t>
                      </a:r>
                      <a:r>
                        <a:rPr lang="el-GR" sz="1600" baseline="0" dirty="0"/>
                        <a:t>μ</a:t>
                      </a:r>
                      <a:r>
                        <a:rPr lang="it-IT" sz="1600" baseline="0" dirty="0"/>
                        <a:t>m</a:t>
                      </a:r>
                      <a:endParaRPr lang="it-IT" sz="1600" dirty="0"/>
                    </a:p>
                  </a:txBody>
                  <a:tcPr/>
                </a:tc>
                <a:tc>
                  <a:txBody>
                    <a:bodyPr/>
                    <a:lstStyle/>
                    <a:p>
                      <a:r>
                        <a:rPr lang="it-IT" sz="1600" dirty="0"/>
                        <a:t>2,10 · 10</a:t>
                      </a:r>
                      <a:r>
                        <a:rPr lang="it-IT" sz="1600" baseline="30000" dirty="0"/>
                        <a:t>5</a:t>
                      </a:r>
                      <a:r>
                        <a:rPr lang="it-IT" sz="1600" dirty="0"/>
                        <a:t> N/m</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dirty="0"/>
                        <a:t>x</a:t>
                      </a:r>
                      <a:r>
                        <a:rPr lang="it-IT" sz="1600" baseline="-25000" dirty="0"/>
                        <a:t>0 </a:t>
                      </a:r>
                      <a:r>
                        <a:rPr lang="it-IT" sz="1600" baseline="0" dirty="0"/>
                        <a:t>= 70</a:t>
                      </a:r>
                      <a:r>
                        <a:rPr lang="el-GR" sz="1600" baseline="0" dirty="0"/>
                        <a:t>μ</a:t>
                      </a:r>
                      <a:r>
                        <a:rPr lang="it-IT" sz="1600" baseline="0" dirty="0"/>
                        <a:t>m</a:t>
                      </a:r>
                      <a:endParaRPr lang="it-IT" sz="1600" dirty="0"/>
                    </a:p>
                  </a:txBody>
                  <a:tcPr/>
                </a:tc>
                <a:tc>
                  <a:txBody>
                    <a:bodyPr/>
                    <a:lstStyle/>
                    <a:p>
                      <a:r>
                        <a:rPr lang="it-IT" sz="1600" dirty="0"/>
                        <a:t>2,94 · 10</a:t>
                      </a:r>
                      <a:r>
                        <a:rPr lang="it-IT" sz="1600" baseline="30000" dirty="0"/>
                        <a:t>5</a:t>
                      </a:r>
                      <a:r>
                        <a:rPr lang="it-IT" sz="1600" dirty="0"/>
                        <a:t> N/m</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it-IT" sz="1600" dirty="0"/>
                    </a:p>
                  </a:txBody>
                  <a:tcPr/>
                </a:tc>
                <a:tc>
                  <a:txBody>
                    <a:bodyPr/>
                    <a:lstStyle/>
                    <a:p>
                      <a:endParaRPr lang="it-IT"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it-IT" sz="1600" dirty="0"/>
                    </a:p>
                  </a:txBody>
                  <a:tcPr/>
                </a:tc>
                <a:tc>
                  <a:txBody>
                    <a:bodyPr/>
                    <a:lstStyle/>
                    <a:p>
                      <a:endParaRPr lang="it-IT" sz="1600" dirty="0"/>
                    </a:p>
                  </a:txBody>
                  <a:tcPr/>
                </a:tc>
                <a:extLst>
                  <a:ext uri="{0D108BD9-81ED-4DB2-BD59-A6C34878D82A}">
                    <a16:rowId xmlns:a16="http://schemas.microsoft.com/office/drawing/2014/main" val="2131493858"/>
                  </a:ext>
                </a:extLst>
              </a:tr>
              <a:tr h="370840">
                <a:tc>
                  <a:txBody>
                    <a:bodyPr/>
                    <a:lstStyle/>
                    <a:p>
                      <a:endParaRPr lang="it-IT" sz="1600" dirty="0"/>
                    </a:p>
                  </a:txBody>
                  <a:tcPr/>
                </a:tc>
                <a:tc>
                  <a:txBody>
                    <a:bodyPr/>
                    <a:lstStyle/>
                    <a:p>
                      <a:r>
                        <a:rPr lang="it-IT" sz="1600" dirty="0"/>
                        <a:t>2,10 · 10</a:t>
                      </a:r>
                      <a:r>
                        <a:rPr lang="it-IT" sz="1600" baseline="30000" dirty="0"/>
                        <a:t>5</a:t>
                      </a:r>
                      <a:r>
                        <a:rPr lang="it-IT" sz="1600" dirty="0"/>
                        <a:t> N/m</a:t>
                      </a:r>
                    </a:p>
                  </a:txBody>
                  <a:tcPr/>
                </a:tc>
                <a:tc>
                  <a:txBody>
                    <a:bodyPr/>
                    <a:lstStyle/>
                    <a:p>
                      <a:endParaRPr lang="it-IT" sz="1600" dirty="0"/>
                    </a:p>
                  </a:txBody>
                  <a:tcPr/>
                </a:tc>
                <a:tc>
                  <a:txBody>
                    <a:bodyPr/>
                    <a:lstStyle/>
                    <a:p>
                      <a:r>
                        <a:rPr lang="it-IT" sz="1600" dirty="0"/>
                        <a:t>2,95 · 10</a:t>
                      </a:r>
                      <a:r>
                        <a:rPr lang="it-IT" sz="1600" baseline="30000" dirty="0"/>
                        <a:t>5</a:t>
                      </a:r>
                      <a:r>
                        <a:rPr lang="it-IT" sz="1600" dirty="0"/>
                        <a:t> N/m</a:t>
                      </a:r>
                    </a:p>
                  </a:txBody>
                  <a:tcPr/>
                </a:tc>
                <a:tc>
                  <a:txBody>
                    <a:bodyPr/>
                    <a:lstStyle/>
                    <a:p>
                      <a:endParaRPr lang="it-IT" sz="1600" dirty="0"/>
                    </a:p>
                  </a:txBody>
                  <a:tcPr/>
                </a:tc>
                <a:tc>
                  <a:txBody>
                    <a:bodyPr/>
                    <a:lstStyle/>
                    <a:p>
                      <a:endParaRPr lang="it-IT" sz="1600" dirty="0"/>
                    </a:p>
                  </a:txBody>
                  <a:tcPr/>
                </a:tc>
                <a:tc>
                  <a:txBody>
                    <a:bodyPr/>
                    <a:lstStyle/>
                    <a:p>
                      <a:endParaRPr lang="it-IT" sz="1600" dirty="0"/>
                    </a:p>
                  </a:txBody>
                  <a:tcPr/>
                </a:tc>
                <a:tc>
                  <a:txBody>
                    <a:bodyPr/>
                    <a:lstStyle/>
                    <a:p>
                      <a:endParaRPr lang="it-IT" sz="1600" dirty="0"/>
                    </a:p>
                  </a:txBody>
                  <a:tcPr/>
                </a:tc>
                <a:extLst>
                  <a:ext uri="{0D108BD9-81ED-4DB2-BD59-A6C34878D82A}">
                    <a16:rowId xmlns:a16="http://schemas.microsoft.com/office/drawing/2014/main" val="1898365279"/>
                  </a:ext>
                </a:extLst>
              </a:tr>
              <a:tr h="370840">
                <a:tc>
                  <a:txBody>
                    <a:bodyPr/>
                    <a:lstStyle/>
                    <a:p>
                      <a:endParaRPr lang="it-IT" sz="1600" dirty="0"/>
                    </a:p>
                  </a:txBody>
                  <a:tcPr/>
                </a:tc>
                <a:tc>
                  <a:txBody>
                    <a:bodyPr/>
                    <a:lstStyle/>
                    <a:p>
                      <a:r>
                        <a:rPr lang="it-IT" sz="1600" dirty="0"/>
                        <a:t>2,11 · 10</a:t>
                      </a:r>
                      <a:r>
                        <a:rPr lang="it-IT" sz="1600" baseline="30000" dirty="0"/>
                        <a:t>5</a:t>
                      </a:r>
                      <a:r>
                        <a:rPr lang="it-IT" sz="1600" dirty="0"/>
                        <a:t> N/m</a:t>
                      </a:r>
                    </a:p>
                  </a:txBody>
                  <a:tcPr/>
                </a:tc>
                <a:tc>
                  <a:txBody>
                    <a:bodyPr/>
                    <a:lstStyle/>
                    <a:p>
                      <a:endParaRPr lang="it-IT" sz="1600" dirty="0"/>
                    </a:p>
                  </a:txBody>
                  <a:tcPr/>
                </a:tc>
                <a:tc>
                  <a:txBody>
                    <a:bodyPr/>
                    <a:lstStyle/>
                    <a:p>
                      <a:r>
                        <a:rPr lang="it-IT" sz="1600" dirty="0"/>
                        <a:t>2,94 · 10</a:t>
                      </a:r>
                      <a:r>
                        <a:rPr lang="it-IT" sz="1600" baseline="30000" dirty="0"/>
                        <a:t>5</a:t>
                      </a:r>
                      <a:r>
                        <a:rPr lang="it-IT" sz="1600" dirty="0"/>
                        <a:t> N/m</a:t>
                      </a:r>
                    </a:p>
                  </a:txBody>
                  <a:tcPr/>
                </a:tc>
                <a:tc>
                  <a:txBody>
                    <a:bodyPr/>
                    <a:lstStyle/>
                    <a:p>
                      <a:endParaRPr lang="it-IT" sz="1600" dirty="0"/>
                    </a:p>
                  </a:txBody>
                  <a:tcPr/>
                </a:tc>
                <a:tc>
                  <a:txBody>
                    <a:bodyPr/>
                    <a:lstStyle/>
                    <a:p>
                      <a:endParaRPr lang="it-IT" sz="1600" dirty="0"/>
                    </a:p>
                  </a:txBody>
                  <a:tcPr/>
                </a:tc>
                <a:tc>
                  <a:txBody>
                    <a:bodyPr/>
                    <a:lstStyle/>
                    <a:p>
                      <a:endParaRPr lang="it-IT" sz="1600" dirty="0"/>
                    </a:p>
                  </a:txBody>
                  <a:tcPr/>
                </a:tc>
                <a:tc>
                  <a:txBody>
                    <a:bodyPr/>
                    <a:lstStyle/>
                    <a:p>
                      <a:endParaRPr lang="it-IT" sz="1600" dirty="0"/>
                    </a:p>
                  </a:txBody>
                  <a:tcPr/>
                </a:tc>
                <a:extLst>
                  <a:ext uri="{0D108BD9-81ED-4DB2-BD59-A6C34878D82A}">
                    <a16:rowId xmlns:a16="http://schemas.microsoft.com/office/drawing/2014/main" val="950009371"/>
                  </a:ext>
                </a:extLst>
              </a:tr>
            </a:tbl>
          </a:graphicData>
        </a:graphic>
      </p:graphicFrame>
    </p:spTree>
    <p:extLst>
      <p:ext uri="{BB962C8B-B14F-4D97-AF65-F5344CB8AC3E}">
        <p14:creationId xmlns:p14="http://schemas.microsoft.com/office/powerpoint/2010/main" val="2475440846"/>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2194</TotalTime>
  <Words>6712</Words>
  <Application>Microsoft Office PowerPoint</Application>
  <PresentationFormat>Widescreen</PresentationFormat>
  <Paragraphs>1240</Paragraphs>
  <Slides>31</Slides>
  <Notes>0</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31</vt:i4>
      </vt:variant>
    </vt:vector>
  </HeadingPairs>
  <TitlesOfParts>
    <vt:vector size="37" baseType="lpstr">
      <vt:lpstr>Arial</vt:lpstr>
      <vt:lpstr>Calibri</vt:lpstr>
      <vt:lpstr>Calibri Light</vt:lpstr>
      <vt:lpstr>Cambria Math</vt:lpstr>
      <vt:lpstr>Wingdings</vt:lpstr>
      <vt:lpstr>Tema di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Daniele Viadana</dc:creator>
  <cp:lastModifiedBy>Daniele Viadana</cp:lastModifiedBy>
  <cp:revision>11</cp:revision>
  <dcterms:created xsi:type="dcterms:W3CDTF">2023-11-14T09:54:23Z</dcterms:created>
  <dcterms:modified xsi:type="dcterms:W3CDTF">2023-12-06T09:46:19Z</dcterms:modified>
</cp:coreProperties>
</file>